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90" r:id="rId1"/>
  </p:sldMasterIdLst>
  <p:notesMasterIdLst>
    <p:notesMasterId r:id="rId143"/>
  </p:notesMasterIdLst>
  <p:sldIdLst>
    <p:sldId id="261" r:id="rId2"/>
    <p:sldId id="328" r:id="rId3"/>
    <p:sldId id="329" r:id="rId4"/>
    <p:sldId id="330" r:id="rId5"/>
    <p:sldId id="331" r:id="rId6"/>
    <p:sldId id="332" r:id="rId7"/>
    <p:sldId id="367" r:id="rId8"/>
    <p:sldId id="368" r:id="rId9"/>
    <p:sldId id="369" r:id="rId10"/>
    <p:sldId id="370" r:id="rId11"/>
    <p:sldId id="333" r:id="rId12"/>
    <p:sldId id="334"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8" r:id="rId30"/>
    <p:sldId id="289" r:id="rId31"/>
    <p:sldId id="292" r:id="rId32"/>
    <p:sldId id="293" r:id="rId33"/>
    <p:sldId id="294" r:id="rId34"/>
    <p:sldId id="325" r:id="rId35"/>
    <p:sldId id="296" r:id="rId36"/>
    <p:sldId id="295" r:id="rId37"/>
    <p:sldId id="412" r:id="rId38"/>
    <p:sldId id="413" r:id="rId39"/>
    <p:sldId id="414" r:id="rId40"/>
    <p:sldId id="415" r:id="rId41"/>
    <p:sldId id="298" r:id="rId42"/>
    <p:sldId id="297" r:id="rId43"/>
    <p:sldId id="299" r:id="rId44"/>
    <p:sldId id="300" r:id="rId45"/>
    <p:sldId id="379" r:id="rId46"/>
    <p:sldId id="380" r:id="rId47"/>
    <p:sldId id="418" r:id="rId48"/>
    <p:sldId id="419" r:id="rId49"/>
    <p:sldId id="420" r:id="rId50"/>
    <p:sldId id="417"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24" r:id="rId65"/>
    <p:sldId id="317" r:id="rId66"/>
    <p:sldId id="315" r:id="rId67"/>
    <p:sldId id="319" r:id="rId68"/>
    <p:sldId id="318" r:id="rId69"/>
    <p:sldId id="323" r:id="rId70"/>
    <p:sldId id="322" r:id="rId71"/>
    <p:sldId id="326" r:id="rId72"/>
    <p:sldId id="327" r:id="rId73"/>
    <p:sldId id="335" r:id="rId74"/>
    <p:sldId id="341" r:id="rId75"/>
    <p:sldId id="371" r:id="rId76"/>
    <p:sldId id="372" r:id="rId77"/>
    <p:sldId id="375" r:id="rId78"/>
    <p:sldId id="376" r:id="rId79"/>
    <p:sldId id="373" r:id="rId80"/>
    <p:sldId id="374" r:id="rId81"/>
    <p:sldId id="377" r:id="rId82"/>
    <p:sldId id="378" r:id="rId83"/>
    <p:sldId id="336" r:id="rId84"/>
    <p:sldId id="343" r:id="rId85"/>
    <p:sldId id="337" r:id="rId86"/>
    <p:sldId id="342" r:id="rId87"/>
    <p:sldId id="338" r:id="rId88"/>
    <p:sldId id="347" r:id="rId89"/>
    <p:sldId id="339" r:id="rId90"/>
    <p:sldId id="344" r:id="rId91"/>
    <p:sldId id="340" r:id="rId92"/>
    <p:sldId id="345" r:id="rId93"/>
    <p:sldId id="348" r:id="rId94"/>
    <p:sldId id="346" r:id="rId95"/>
    <p:sldId id="351" r:id="rId96"/>
    <p:sldId id="352" r:id="rId97"/>
    <p:sldId id="349" r:id="rId98"/>
    <p:sldId id="350" r:id="rId99"/>
    <p:sldId id="353" r:id="rId100"/>
    <p:sldId id="354" r:id="rId101"/>
    <p:sldId id="355" r:id="rId102"/>
    <p:sldId id="356" r:id="rId103"/>
    <p:sldId id="357" r:id="rId104"/>
    <p:sldId id="358" r:id="rId105"/>
    <p:sldId id="359" r:id="rId106"/>
    <p:sldId id="360" r:id="rId107"/>
    <p:sldId id="410" r:id="rId108"/>
    <p:sldId id="411" r:id="rId109"/>
    <p:sldId id="391" r:id="rId110"/>
    <p:sldId id="385" r:id="rId111"/>
    <p:sldId id="392" r:id="rId112"/>
    <p:sldId id="393" r:id="rId113"/>
    <p:sldId id="394" r:id="rId114"/>
    <p:sldId id="395" r:id="rId115"/>
    <p:sldId id="396" r:id="rId116"/>
    <p:sldId id="397" r:id="rId117"/>
    <p:sldId id="398" r:id="rId118"/>
    <p:sldId id="399" r:id="rId119"/>
    <p:sldId id="361" r:id="rId120"/>
    <p:sldId id="381" r:id="rId121"/>
    <p:sldId id="363" r:id="rId122"/>
    <p:sldId id="382" r:id="rId123"/>
    <p:sldId id="365" r:id="rId124"/>
    <p:sldId id="386" r:id="rId125"/>
    <p:sldId id="400" r:id="rId126"/>
    <p:sldId id="401" r:id="rId127"/>
    <p:sldId id="388" r:id="rId128"/>
    <p:sldId id="402" r:id="rId129"/>
    <p:sldId id="389" r:id="rId130"/>
    <p:sldId id="403" r:id="rId131"/>
    <p:sldId id="390" r:id="rId132"/>
    <p:sldId id="404" r:id="rId133"/>
    <p:sldId id="405" r:id="rId134"/>
    <p:sldId id="406" r:id="rId135"/>
    <p:sldId id="407" r:id="rId136"/>
    <p:sldId id="408" r:id="rId137"/>
    <p:sldId id="409" r:id="rId138"/>
    <p:sldId id="384" r:id="rId139"/>
    <p:sldId id="421" r:id="rId140"/>
    <p:sldId id="426" r:id="rId141"/>
    <p:sldId id="425" r:id="rId142"/>
  </p:sldIdLst>
  <p:sldSz cx="6858000" cy="9144000" type="letter"/>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KE CAGURANGAN" initials="MC" lastIdx="2" clrIdx="0">
    <p:extLst>
      <p:ext uri="{19B8F6BF-5375-455C-9EA6-DF929625EA0E}">
        <p15:presenceInfo xmlns:p15="http://schemas.microsoft.com/office/powerpoint/2012/main" userId="f761a4bf5fded5f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5256" autoAdjust="0"/>
  </p:normalViewPr>
  <p:slideViewPr>
    <p:cSldViewPr snapToGrid="0">
      <p:cViewPr varScale="1">
        <p:scale>
          <a:sx n="60" d="100"/>
          <a:sy n="60" d="100"/>
        </p:scale>
        <p:origin x="1836"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notesMaster" Target="notesMasters/notesMaster1.xml"/><Relationship Id="rId14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PH"/>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96AA42F2-A8B0-4052-8869-AB27D806CC8B}" type="datetimeFigureOut">
              <a:rPr lang="en-PH" smtClean="0"/>
              <a:t>21/05/2023</a:t>
            </a:fld>
            <a:endParaRPr lang="en-PH"/>
          </a:p>
        </p:txBody>
      </p:sp>
      <p:sp>
        <p:nvSpPr>
          <p:cNvPr id="4" name="Slide Image Placeholder 3"/>
          <p:cNvSpPr>
            <a:spLocks noGrp="1" noRot="1" noChangeAspect="1"/>
          </p:cNvSpPr>
          <p:nvPr>
            <p:ph type="sldImg" idx="2"/>
          </p:nvPr>
        </p:nvSpPr>
        <p:spPr>
          <a:xfrm>
            <a:off x="2443163" y="1200150"/>
            <a:ext cx="2428875" cy="3240088"/>
          </a:xfrm>
          <a:prstGeom prst="rect">
            <a:avLst/>
          </a:prstGeom>
          <a:noFill/>
          <a:ln w="12700">
            <a:solidFill>
              <a:prstClr val="black"/>
            </a:solidFill>
          </a:ln>
        </p:spPr>
        <p:txBody>
          <a:bodyPr vert="horz" lIns="96661" tIns="48331" rIns="96661" bIns="48331" rtlCol="0" anchor="ctr"/>
          <a:lstStyle/>
          <a:p>
            <a:endParaRPr lang="en-PH"/>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PH"/>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0B36D9E3-3489-444E-8307-FA0BE8F91BA1}" type="slidenum">
              <a:rPr lang="en-PH" smtClean="0"/>
              <a:t>‹#›</a:t>
            </a:fld>
            <a:endParaRPr lang="en-PH"/>
          </a:p>
        </p:txBody>
      </p:sp>
    </p:spTree>
    <p:extLst>
      <p:ext uri="{BB962C8B-B14F-4D97-AF65-F5344CB8AC3E}">
        <p14:creationId xmlns:p14="http://schemas.microsoft.com/office/powerpoint/2010/main" val="196282175"/>
      </p:ext>
    </p:extLst>
  </p:cSld>
  <p:clrMap bg1="lt1" tx1="dk1" bg2="lt2" tx2="dk2" accent1="accent1" accent2="accent2" accent3="accent3" accent4="accent4" accent5="accent5" accent6="accent6" hlink="hlink" folHlink="folHlink"/>
  <p:notesStyle>
    <a:lvl1pPr marL="0" algn="l" defTabSz="882945" rtl="0" eaLnBrk="1" latinLnBrk="0" hangingPunct="1">
      <a:defRPr sz="1159" kern="1200">
        <a:solidFill>
          <a:schemeClr val="tx1"/>
        </a:solidFill>
        <a:latin typeface="+mn-lt"/>
        <a:ea typeface="+mn-ea"/>
        <a:cs typeface="+mn-cs"/>
      </a:defRPr>
    </a:lvl1pPr>
    <a:lvl2pPr marL="441472" algn="l" defTabSz="882945" rtl="0" eaLnBrk="1" latinLnBrk="0" hangingPunct="1">
      <a:defRPr sz="1159" kern="1200">
        <a:solidFill>
          <a:schemeClr val="tx1"/>
        </a:solidFill>
        <a:latin typeface="+mn-lt"/>
        <a:ea typeface="+mn-ea"/>
        <a:cs typeface="+mn-cs"/>
      </a:defRPr>
    </a:lvl2pPr>
    <a:lvl3pPr marL="882945" algn="l" defTabSz="882945" rtl="0" eaLnBrk="1" latinLnBrk="0" hangingPunct="1">
      <a:defRPr sz="1159" kern="1200">
        <a:solidFill>
          <a:schemeClr val="tx1"/>
        </a:solidFill>
        <a:latin typeface="+mn-lt"/>
        <a:ea typeface="+mn-ea"/>
        <a:cs typeface="+mn-cs"/>
      </a:defRPr>
    </a:lvl3pPr>
    <a:lvl4pPr marL="1324417" algn="l" defTabSz="882945" rtl="0" eaLnBrk="1" latinLnBrk="0" hangingPunct="1">
      <a:defRPr sz="1159" kern="1200">
        <a:solidFill>
          <a:schemeClr val="tx1"/>
        </a:solidFill>
        <a:latin typeface="+mn-lt"/>
        <a:ea typeface="+mn-ea"/>
        <a:cs typeface="+mn-cs"/>
      </a:defRPr>
    </a:lvl4pPr>
    <a:lvl5pPr marL="1765889" algn="l" defTabSz="882945" rtl="0" eaLnBrk="1" latinLnBrk="0" hangingPunct="1">
      <a:defRPr sz="1159" kern="1200">
        <a:solidFill>
          <a:schemeClr val="tx1"/>
        </a:solidFill>
        <a:latin typeface="+mn-lt"/>
        <a:ea typeface="+mn-ea"/>
        <a:cs typeface="+mn-cs"/>
      </a:defRPr>
    </a:lvl5pPr>
    <a:lvl6pPr marL="2207362" algn="l" defTabSz="882945" rtl="0" eaLnBrk="1" latinLnBrk="0" hangingPunct="1">
      <a:defRPr sz="1159" kern="1200">
        <a:solidFill>
          <a:schemeClr val="tx1"/>
        </a:solidFill>
        <a:latin typeface="+mn-lt"/>
        <a:ea typeface="+mn-ea"/>
        <a:cs typeface="+mn-cs"/>
      </a:defRPr>
    </a:lvl6pPr>
    <a:lvl7pPr marL="2648834" algn="l" defTabSz="882945" rtl="0" eaLnBrk="1" latinLnBrk="0" hangingPunct="1">
      <a:defRPr sz="1159" kern="1200">
        <a:solidFill>
          <a:schemeClr val="tx1"/>
        </a:solidFill>
        <a:latin typeface="+mn-lt"/>
        <a:ea typeface="+mn-ea"/>
        <a:cs typeface="+mn-cs"/>
      </a:defRPr>
    </a:lvl7pPr>
    <a:lvl8pPr marL="3090306" algn="l" defTabSz="882945" rtl="0" eaLnBrk="1" latinLnBrk="0" hangingPunct="1">
      <a:defRPr sz="1159" kern="1200">
        <a:solidFill>
          <a:schemeClr val="tx1"/>
        </a:solidFill>
        <a:latin typeface="+mn-lt"/>
        <a:ea typeface="+mn-ea"/>
        <a:cs typeface="+mn-cs"/>
      </a:defRPr>
    </a:lvl8pPr>
    <a:lvl9pPr marL="3531779" algn="l" defTabSz="882945" rtl="0" eaLnBrk="1" latinLnBrk="0" hangingPunct="1">
      <a:defRPr sz="1159"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1CEF5-F719-4D25-9473-7CD4341C6DA7}"/>
              </a:ext>
            </a:extLst>
          </p:cNvPr>
          <p:cNvSpPr>
            <a:spLocks noGrp="1"/>
          </p:cNvSpPr>
          <p:nvPr>
            <p:ph type="ctrTitle"/>
          </p:nvPr>
        </p:nvSpPr>
        <p:spPr>
          <a:xfrm>
            <a:off x="857250" y="1496484"/>
            <a:ext cx="5143500" cy="3183467"/>
          </a:xfrm>
        </p:spPr>
        <p:txBody>
          <a:bodyPr anchor="b"/>
          <a:lstStyle>
            <a:lvl1pPr algn="ctr">
              <a:defRPr sz="3375"/>
            </a:lvl1pPr>
          </a:lstStyle>
          <a:p>
            <a:r>
              <a:rPr lang="en-US"/>
              <a:t>Click to edit Master title style</a:t>
            </a:r>
            <a:endParaRPr lang="en-PH"/>
          </a:p>
        </p:txBody>
      </p:sp>
      <p:sp>
        <p:nvSpPr>
          <p:cNvPr id="3" name="Subtitle 2">
            <a:extLst>
              <a:ext uri="{FF2B5EF4-FFF2-40B4-BE49-F238E27FC236}">
                <a16:creationId xmlns:a16="http://schemas.microsoft.com/office/drawing/2014/main" id="{4E816C3A-93FC-40A4-8776-A87510B17DF0}"/>
              </a:ext>
            </a:extLst>
          </p:cNvPr>
          <p:cNvSpPr>
            <a:spLocks noGrp="1"/>
          </p:cNvSpPr>
          <p:nvPr>
            <p:ph type="subTitle" idx="1"/>
          </p:nvPr>
        </p:nvSpPr>
        <p:spPr>
          <a:xfrm>
            <a:off x="857250" y="4802717"/>
            <a:ext cx="5143500" cy="2207683"/>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PH"/>
          </a:p>
        </p:txBody>
      </p:sp>
      <p:sp>
        <p:nvSpPr>
          <p:cNvPr id="4" name="Date Placeholder 3">
            <a:extLst>
              <a:ext uri="{FF2B5EF4-FFF2-40B4-BE49-F238E27FC236}">
                <a16:creationId xmlns:a16="http://schemas.microsoft.com/office/drawing/2014/main" id="{46F3E9DF-7397-4461-B63A-F1D0E5C8BC82}"/>
              </a:ext>
            </a:extLst>
          </p:cNvPr>
          <p:cNvSpPr>
            <a:spLocks noGrp="1"/>
          </p:cNvSpPr>
          <p:nvPr>
            <p:ph type="dt" sz="half" idx="10"/>
          </p:nvPr>
        </p:nvSpPr>
        <p:spPr/>
        <p:txBody>
          <a:bodyPr/>
          <a:lstStyle/>
          <a:p>
            <a:fld id="{78ABE3C1-DBE1-495D-B57B-2849774B866A}" type="datetimeFigureOut">
              <a:rPr lang="en-US" smtClean="0"/>
              <a:t>5/21/2023</a:t>
            </a:fld>
            <a:endParaRPr lang="en-US" dirty="0"/>
          </a:p>
        </p:txBody>
      </p:sp>
      <p:sp>
        <p:nvSpPr>
          <p:cNvPr id="5" name="Footer Placeholder 4">
            <a:extLst>
              <a:ext uri="{FF2B5EF4-FFF2-40B4-BE49-F238E27FC236}">
                <a16:creationId xmlns:a16="http://schemas.microsoft.com/office/drawing/2014/main" id="{307B0DC5-6E81-4FF7-B5E2-4A94B124D4A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5AB0482-F9B2-450A-A849-F6A7A7AD84C8}"/>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85664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924E4-B228-4DE6-B886-9382636BB004}"/>
              </a:ext>
            </a:extLst>
          </p:cNvPr>
          <p:cNvSpPr>
            <a:spLocks noGrp="1"/>
          </p:cNvSpPr>
          <p:nvPr>
            <p:ph type="title"/>
          </p:nvPr>
        </p:nvSpPr>
        <p:spPr/>
        <p:txBody>
          <a:bodyPr/>
          <a:lstStyle/>
          <a:p>
            <a:r>
              <a:rPr lang="en-US"/>
              <a:t>Click to edit Master title style</a:t>
            </a:r>
            <a:endParaRPr lang="en-PH"/>
          </a:p>
        </p:txBody>
      </p:sp>
      <p:sp>
        <p:nvSpPr>
          <p:cNvPr id="3" name="Vertical Text Placeholder 2">
            <a:extLst>
              <a:ext uri="{FF2B5EF4-FFF2-40B4-BE49-F238E27FC236}">
                <a16:creationId xmlns:a16="http://schemas.microsoft.com/office/drawing/2014/main" id="{48CF79D8-65B9-48C9-B9D4-712371FEA6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223D63E1-D222-484E-9976-75DBFF103265}"/>
              </a:ext>
            </a:extLst>
          </p:cNvPr>
          <p:cNvSpPr>
            <a:spLocks noGrp="1"/>
          </p:cNvSpPr>
          <p:nvPr>
            <p:ph type="dt" sz="half" idx="10"/>
          </p:nvPr>
        </p:nvSpPr>
        <p:spPr/>
        <p:txBody>
          <a:bodyPr/>
          <a:lstStyle/>
          <a:p>
            <a:fld id="{1FA3F48C-C7C6-4055-9F49-3777875E72AE}" type="datetimeFigureOut">
              <a:rPr lang="en-US" smtClean="0"/>
              <a:t>5/21/2023</a:t>
            </a:fld>
            <a:endParaRPr lang="en-US" dirty="0"/>
          </a:p>
        </p:txBody>
      </p:sp>
      <p:sp>
        <p:nvSpPr>
          <p:cNvPr id="5" name="Footer Placeholder 4">
            <a:extLst>
              <a:ext uri="{FF2B5EF4-FFF2-40B4-BE49-F238E27FC236}">
                <a16:creationId xmlns:a16="http://schemas.microsoft.com/office/drawing/2014/main" id="{4F0290B6-520D-45DE-9FA4-E0B84514DA2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C5C1A35-2623-4727-9A78-896A81885031}"/>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64325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009CBD-1517-456A-B60E-FD6EE0AF6D06}"/>
              </a:ext>
            </a:extLst>
          </p:cNvPr>
          <p:cNvSpPr>
            <a:spLocks noGrp="1"/>
          </p:cNvSpPr>
          <p:nvPr>
            <p:ph type="title" orient="vert"/>
          </p:nvPr>
        </p:nvSpPr>
        <p:spPr>
          <a:xfrm>
            <a:off x="4907756" y="486834"/>
            <a:ext cx="1478756" cy="7749117"/>
          </a:xfrm>
        </p:spPr>
        <p:txBody>
          <a:bodyPr vert="eaVert"/>
          <a:lstStyle/>
          <a:p>
            <a:r>
              <a:rPr lang="en-US"/>
              <a:t>Click to edit Master title style</a:t>
            </a:r>
            <a:endParaRPr lang="en-PH"/>
          </a:p>
        </p:txBody>
      </p:sp>
      <p:sp>
        <p:nvSpPr>
          <p:cNvPr id="3" name="Vertical Text Placeholder 2">
            <a:extLst>
              <a:ext uri="{FF2B5EF4-FFF2-40B4-BE49-F238E27FC236}">
                <a16:creationId xmlns:a16="http://schemas.microsoft.com/office/drawing/2014/main" id="{5497B70C-E2CB-4FF5-8441-47948D84F04A}"/>
              </a:ext>
            </a:extLst>
          </p:cNvPr>
          <p:cNvSpPr>
            <a:spLocks noGrp="1"/>
          </p:cNvSpPr>
          <p:nvPr>
            <p:ph type="body" orient="vert" idx="1"/>
          </p:nvPr>
        </p:nvSpPr>
        <p:spPr>
          <a:xfrm>
            <a:off x="471487" y="486834"/>
            <a:ext cx="4350544"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9DB86B7A-1C5A-48FA-8011-800894042981}"/>
              </a:ext>
            </a:extLst>
          </p:cNvPr>
          <p:cNvSpPr>
            <a:spLocks noGrp="1"/>
          </p:cNvSpPr>
          <p:nvPr>
            <p:ph type="dt" sz="half" idx="10"/>
          </p:nvPr>
        </p:nvSpPr>
        <p:spPr/>
        <p:txBody>
          <a:bodyPr/>
          <a:lstStyle/>
          <a:p>
            <a:fld id="{6178E61D-D431-422C-9764-11DAFE33AB63}" type="datetimeFigureOut">
              <a:rPr lang="en-US" smtClean="0"/>
              <a:t>5/21/2023</a:t>
            </a:fld>
            <a:endParaRPr lang="en-US" dirty="0"/>
          </a:p>
        </p:txBody>
      </p:sp>
      <p:sp>
        <p:nvSpPr>
          <p:cNvPr id="5" name="Footer Placeholder 4">
            <a:extLst>
              <a:ext uri="{FF2B5EF4-FFF2-40B4-BE49-F238E27FC236}">
                <a16:creationId xmlns:a16="http://schemas.microsoft.com/office/drawing/2014/main" id="{B48B0DB2-FD56-4008-BD97-2C3804D7203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63865B0-B40A-43E7-8FC9-CA5FFEB5CAFF}"/>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47477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C15D5-AB1E-4DC8-856E-104B10B720DD}"/>
              </a:ext>
            </a:extLst>
          </p:cNvPr>
          <p:cNvSpPr>
            <a:spLocks noGrp="1"/>
          </p:cNvSpPr>
          <p:nvPr>
            <p:ph type="title"/>
          </p:nvPr>
        </p:nvSpPr>
        <p:spPr/>
        <p:txBody>
          <a:bodyPr/>
          <a:lstStyle/>
          <a:p>
            <a:r>
              <a:rPr lang="en-US"/>
              <a:t>Click to edit Master title style</a:t>
            </a:r>
            <a:endParaRPr lang="en-PH"/>
          </a:p>
        </p:txBody>
      </p:sp>
      <p:sp>
        <p:nvSpPr>
          <p:cNvPr id="3" name="Content Placeholder 2">
            <a:extLst>
              <a:ext uri="{FF2B5EF4-FFF2-40B4-BE49-F238E27FC236}">
                <a16:creationId xmlns:a16="http://schemas.microsoft.com/office/drawing/2014/main" id="{B85CB1BA-B1F1-425B-A08B-B3C0C34D76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595C4DB1-F7D9-4374-8287-66A60AF5B532}"/>
              </a:ext>
            </a:extLst>
          </p:cNvPr>
          <p:cNvSpPr>
            <a:spLocks noGrp="1"/>
          </p:cNvSpPr>
          <p:nvPr>
            <p:ph type="dt" sz="half" idx="10"/>
          </p:nvPr>
        </p:nvSpPr>
        <p:spPr/>
        <p:txBody>
          <a:bodyPr/>
          <a:lstStyle/>
          <a:p>
            <a:fld id="{12DE42F4-6EEF-4EF7-8ED4-2208F0F89A08}" type="datetimeFigureOut">
              <a:rPr lang="en-US" smtClean="0"/>
              <a:t>5/21/2023</a:t>
            </a:fld>
            <a:endParaRPr lang="en-US" dirty="0"/>
          </a:p>
        </p:txBody>
      </p:sp>
      <p:sp>
        <p:nvSpPr>
          <p:cNvPr id="5" name="Footer Placeholder 4">
            <a:extLst>
              <a:ext uri="{FF2B5EF4-FFF2-40B4-BE49-F238E27FC236}">
                <a16:creationId xmlns:a16="http://schemas.microsoft.com/office/drawing/2014/main" id="{36052725-C82D-4C6D-BBC5-E4C195DE1CC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E65331F-A265-4CD0-A2D5-0D5E9FC13954}"/>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46634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610F5-B746-4421-B5CE-572F8C977029}"/>
              </a:ext>
            </a:extLst>
          </p:cNvPr>
          <p:cNvSpPr>
            <a:spLocks noGrp="1"/>
          </p:cNvSpPr>
          <p:nvPr>
            <p:ph type="title"/>
          </p:nvPr>
        </p:nvSpPr>
        <p:spPr>
          <a:xfrm>
            <a:off x="467916" y="2279652"/>
            <a:ext cx="5915025" cy="3803649"/>
          </a:xfrm>
        </p:spPr>
        <p:txBody>
          <a:bodyPr anchor="b"/>
          <a:lstStyle>
            <a:lvl1pPr>
              <a:defRPr sz="3375"/>
            </a:lvl1pPr>
          </a:lstStyle>
          <a:p>
            <a:r>
              <a:rPr lang="en-US"/>
              <a:t>Click to edit Master title style</a:t>
            </a:r>
            <a:endParaRPr lang="en-PH"/>
          </a:p>
        </p:txBody>
      </p:sp>
      <p:sp>
        <p:nvSpPr>
          <p:cNvPr id="3" name="Text Placeholder 2">
            <a:extLst>
              <a:ext uri="{FF2B5EF4-FFF2-40B4-BE49-F238E27FC236}">
                <a16:creationId xmlns:a16="http://schemas.microsoft.com/office/drawing/2014/main" id="{781E3BF5-ABCB-44BA-813A-9B391A1AD3F5}"/>
              </a:ext>
            </a:extLst>
          </p:cNvPr>
          <p:cNvSpPr>
            <a:spLocks noGrp="1"/>
          </p:cNvSpPr>
          <p:nvPr>
            <p:ph type="body" idx="1"/>
          </p:nvPr>
        </p:nvSpPr>
        <p:spPr>
          <a:xfrm>
            <a:off x="467916" y="6119285"/>
            <a:ext cx="5915025" cy="2000249"/>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251C47-EFA7-4EC9-A860-5F8261628AAB}"/>
              </a:ext>
            </a:extLst>
          </p:cNvPr>
          <p:cNvSpPr>
            <a:spLocks noGrp="1"/>
          </p:cNvSpPr>
          <p:nvPr>
            <p:ph type="dt" sz="half" idx="10"/>
          </p:nvPr>
        </p:nvSpPr>
        <p:spPr/>
        <p:txBody>
          <a:bodyPr/>
          <a:lstStyle/>
          <a:p>
            <a:fld id="{30578ACC-22D6-47C1-A373-4FD133E34F3C}" type="datetimeFigureOut">
              <a:rPr lang="en-US" smtClean="0"/>
              <a:t>5/21/2023</a:t>
            </a:fld>
            <a:endParaRPr lang="en-US" dirty="0"/>
          </a:p>
        </p:txBody>
      </p:sp>
      <p:sp>
        <p:nvSpPr>
          <p:cNvPr id="5" name="Footer Placeholder 4">
            <a:extLst>
              <a:ext uri="{FF2B5EF4-FFF2-40B4-BE49-F238E27FC236}">
                <a16:creationId xmlns:a16="http://schemas.microsoft.com/office/drawing/2014/main" id="{49E03F7D-AF41-45D1-A163-1E363864FF1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DE9E34A-6F48-491B-AE4D-DEA96EFC01C6}"/>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12571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6FADE-83B8-4754-A53A-966D59C3E7E8}"/>
              </a:ext>
            </a:extLst>
          </p:cNvPr>
          <p:cNvSpPr>
            <a:spLocks noGrp="1"/>
          </p:cNvSpPr>
          <p:nvPr>
            <p:ph type="title"/>
          </p:nvPr>
        </p:nvSpPr>
        <p:spPr/>
        <p:txBody>
          <a:bodyPr/>
          <a:lstStyle/>
          <a:p>
            <a:r>
              <a:rPr lang="en-US"/>
              <a:t>Click to edit Master title style</a:t>
            </a:r>
            <a:endParaRPr lang="en-PH"/>
          </a:p>
        </p:txBody>
      </p:sp>
      <p:sp>
        <p:nvSpPr>
          <p:cNvPr id="3" name="Content Placeholder 2">
            <a:extLst>
              <a:ext uri="{FF2B5EF4-FFF2-40B4-BE49-F238E27FC236}">
                <a16:creationId xmlns:a16="http://schemas.microsoft.com/office/drawing/2014/main" id="{4F324406-0640-4A42-9C93-62EBF914E6B9}"/>
              </a:ext>
            </a:extLst>
          </p:cNvPr>
          <p:cNvSpPr>
            <a:spLocks noGrp="1"/>
          </p:cNvSpPr>
          <p:nvPr>
            <p:ph sz="half" idx="1"/>
          </p:nvPr>
        </p:nvSpPr>
        <p:spPr>
          <a:xfrm>
            <a:off x="471488"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Content Placeholder 3">
            <a:extLst>
              <a:ext uri="{FF2B5EF4-FFF2-40B4-BE49-F238E27FC236}">
                <a16:creationId xmlns:a16="http://schemas.microsoft.com/office/drawing/2014/main" id="{5F5D9EB1-CE33-4251-9339-FD617CA1E22C}"/>
              </a:ext>
            </a:extLst>
          </p:cNvPr>
          <p:cNvSpPr>
            <a:spLocks noGrp="1"/>
          </p:cNvSpPr>
          <p:nvPr>
            <p:ph sz="half" idx="2"/>
          </p:nvPr>
        </p:nvSpPr>
        <p:spPr>
          <a:xfrm>
            <a:off x="3471863"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Date Placeholder 4">
            <a:extLst>
              <a:ext uri="{FF2B5EF4-FFF2-40B4-BE49-F238E27FC236}">
                <a16:creationId xmlns:a16="http://schemas.microsoft.com/office/drawing/2014/main" id="{217039C3-73F8-48D3-ABF7-C47AF5AB3815}"/>
              </a:ext>
            </a:extLst>
          </p:cNvPr>
          <p:cNvSpPr>
            <a:spLocks noGrp="1"/>
          </p:cNvSpPr>
          <p:nvPr>
            <p:ph type="dt" sz="half" idx="10"/>
          </p:nvPr>
        </p:nvSpPr>
        <p:spPr/>
        <p:txBody>
          <a:bodyPr/>
          <a:lstStyle/>
          <a:p>
            <a:fld id="{4E5A6C69-6797-4E8A-BF37-F2C3751466E9}" type="datetimeFigureOut">
              <a:rPr lang="en-US" smtClean="0"/>
              <a:t>5/21/2023</a:t>
            </a:fld>
            <a:endParaRPr lang="en-US" dirty="0"/>
          </a:p>
        </p:txBody>
      </p:sp>
      <p:sp>
        <p:nvSpPr>
          <p:cNvPr id="6" name="Footer Placeholder 5">
            <a:extLst>
              <a:ext uri="{FF2B5EF4-FFF2-40B4-BE49-F238E27FC236}">
                <a16:creationId xmlns:a16="http://schemas.microsoft.com/office/drawing/2014/main" id="{D3B99F50-0B29-4E2C-9036-91DD3ECAA16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2383D22-06E3-420B-AD9B-A74CF59D947F}"/>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87546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9AED1-79EA-43C6-B2BB-6483C86174D9}"/>
              </a:ext>
            </a:extLst>
          </p:cNvPr>
          <p:cNvSpPr>
            <a:spLocks noGrp="1"/>
          </p:cNvSpPr>
          <p:nvPr>
            <p:ph type="title"/>
          </p:nvPr>
        </p:nvSpPr>
        <p:spPr>
          <a:xfrm>
            <a:off x="472381" y="486834"/>
            <a:ext cx="5915025" cy="1767417"/>
          </a:xfrm>
        </p:spPr>
        <p:txBody>
          <a:bodyPr/>
          <a:lstStyle/>
          <a:p>
            <a:r>
              <a:rPr lang="en-US"/>
              <a:t>Click to edit Master title style</a:t>
            </a:r>
            <a:endParaRPr lang="en-PH"/>
          </a:p>
        </p:txBody>
      </p:sp>
      <p:sp>
        <p:nvSpPr>
          <p:cNvPr id="3" name="Text Placeholder 2">
            <a:extLst>
              <a:ext uri="{FF2B5EF4-FFF2-40B4-BE49-F238E27FC236}">
                <a16:creationId xmlns:a16="http://schemas.microsoft.com/office/drawing/2014/main" id="{796DF157-B160-44AA-A22A-A997E125EFAB}"/>
              </a:ext>
            </a:extLst>
          </p:cNvPr>
          <p:cNvSpPr>
            <a:spLocks noGrp="1"/>
          </p:cNvSpPr>
          <p:nvPr>
            <p:ph type="body" idx="1"/>
          </p:nvPr>
        </p:nvSpPr>
        <p:spPr>
          <a:xfrm>
            <a:off x="472381" y="2241551"/>
            <a:ext cx="2901255" cy="1098549"/>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a:extLst>
              <a:ext uri="{FF2B5EF4-FFF2-40B4-BE49-F238E27FC236}">
                <a16:creationId xmlns:a16="http://schemas.microsoft.com/office/drawing/2014/main" id="{4179DDB6-1687-4670-A9F0-68CD6944F724}"/>
              </a:ext>
            </a:extLst>
          </p:cNvPr>
          <p:cNvSpPr>
            <a:spLocks noGrp="1"/>
          </p:cNvSpPr>
          <p:nvPr>
            <p:ph sz="half" idx="2"/>
          </p:nvPr>
        </p:nvSpPr>
        <p:spPr>
          <a:xfrm>
            <a:off x="472381" y="3340100"/>
            <a:ext cx="2901255"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Text Placeholder 4">
            <a:extLst>
              <a:ext uri="{FF2B5EF4-FFF2-40B4-BE49-F238E27FC236}">
                <a16:creationId xmlns:a16="http://schemas.microsoft.com/office/drawing/2014/main" id="{6B5455D0-77FE-4441-9085-06E505597634}"/>
              </a:ext>
            </a:extLst>
          </p:cNvPr>
          <p:cNvSpPr>
            <a:spLocks noGrp="1"/>
          </p:cNvSpPr>
          <p:nvPr>
            <p:ph type="body" sz="quarter" idx="3"/>
          </p:nvPr>
        </p:nvSpPr>
        <p:spPr>
          <a:xfrm>
            <a:off x="3471863" y="2241551"/>
            <a:ext cx="2915543" cy="1098549"/>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a:extLst>
              <a:ext uri="{FF2B5EF4-FFF2-40B4-BE49-F238E27FC236}">
                <a16:creationId xmlns:a16="http://schemas.microsoft.com/office/drawing/2014/main" id="{9465F476-121C-4602-AB76-8C2CF09C158F}"/>
              </a:ext>
            </a:extLst>
          </p:cNvPr>
          <p:cNvSpPr>
            <a:spLocks noGrp="1"/>
          </p:cNvSpPr>
          <p:nvPr>
            <p:ph sz="quarter" idx="4"/>
          </p:nvPr>
        </p:nvSpPr>
        <p:spPr>
          <a:xfrm>
            <a:off x="3471863" y="3340100"/>
            <a:ext cx="2915543"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Date Placeholder 6">
            <a:extLst>
              <a:ext uri="{FF2B5EF4-FFF2-40B4-BE49-F238E27FC236}">
                <a16:creationId xmlns:a16="http://schemas.microsoft.com/office/drawing/2014/main" id="{F181F8E7-9005-4F10-9F07-1912C3DE67D7}"/>
              </a:ext>
            </a:extLst>
          </p:cNvPr>
          <p:cNvSpPr>
            <a:spLocks noGrp="1"/>
          </p:cNvSpPr>
          <p:nvPr>
            <p:ph type="dt" sz="half" idx="10"/>
          </p:nvPr>
        </p:nvSpPr>
        <p:spPr/>
        <p:txBody>
          <a:bodyPr/>
          <a:lstStyle/>
          <a:p>
            <a:fld id="{D82014A1-A632-4878-A0D3-F52BA7563730}" type="datetimeFigureOut">
              <a:rPr lang="en-US" smtClean="0"/>
              <a:t>5/21/2023</a:t>
            </a:fld>
            <a:endParaRPr lang="en-US" dirty="0"/>
          </a:p>
        </p:txBody>
      </p:sp>
      <p:sp>
        <p:nvSpPr>
          <p:cNvPr id="8" name="Footer Placeholder 7">
            <a:extLst>
              <a:ext uri="{FF2B5EF4-FFF2-40B4-BE49-F238E27FC236}">
                <a16:creationId xmlns:a16="http://schemas.microsoft.com/office/drawing/2014/main" id="{B454FB1C-A590-4B76-8E7B-8FA08C5B29B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7B8299E-74AC-4856-AFF6-EAB8C6C54B2C}"/>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25561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080AF-0C8F-4A7C-A181-6BE0BE4B2895}"/>
              </a:ext>
            </a:extLst>
          </p:cNvPr>
          <p:cNvSpPr>
            <a:spLocks noGrp="1"/>
          </p:cNvSpPr>
          <p:nvPr>
            <p:ph type="title"/>
          </p:nvPr>
        </p:nvSpPr>
        <p:spPr/>
        <p:txBody>
          <a:bodyPr/>
          <a:lstStyle/>
          <a:p>
            <a:r>
              <a:rPr lang="en-US"/>
              <a:t>Click to edit Master title style</a:t>
            </a:r>
            <a:endParaRPr lang="en-PH"/>
          </a:p>
        </p:txBody>
      </p:sp>
      <p:sp>
        <p:nvSpPr>
          <p:cNvPr id="3" name="Date Placeholder 2">
            <a:extLst>
              <a:ext uri="{FF2B5EF4-FFF2-40B4-BE49-F238E27FC236}">
                <a16:creationId xmlns:a16="http://schemas.microsoft.com/office/drawing/2014/main" id="{FEA66D27-40B2-499C-B407-E1EADBBB3B44}"/>
              </a:ext>
            </a:extLst>
          </p:cNvPr>
          <p:cNvSpPr>
            <a:spLocks noGrp="1"/>
          </p:cNvSpPr>
          <p:nvPr>
            <p:ph type="dt" sz="half" idx="10"/>
          </p:nvPr>
        </p:nvSpPr>
        <p:spPr/>
        <p:txBody>
          <a:bodyPr/>
          <a:lstStyle/>
          <a:p>
            <a:fld id="{CE99F462-093F-4566-844B-4C71F2739DA5}" type="datetimeFigureOut">
              <a:rPr lang="en-US" smtClean="0"/>
              <a:t>5/21/2023</a:t>
            </a:fld>
            <a:endParaRPr lang="en-US" dirty="0"/>
          </a:p>
        </p:txBody>
      </p:sp>
      <p:sp>
        <p:nvSpPr>
          <p:cNvPr id="4" name="Footer Placeholder 3">
            <a:extLst>
              <a:ext uri="{FF2B5EF4-FFF2-40B4-BE49-F238E27FC236}">
                <a16:creationId xmlns:a16="http://schemas.microsoft.com/office/drawing/2014/main" id="{B20CED8E-C55C-4386-91A8-57E4C36C438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A453425-39C0-4395-A46D-84A125834877}"/>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1306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890907-2D3F-4499-915F-93B8BB9AFF6B}"/>
              </a:ext>
            </a:extLst>
          </p:cNvPr>
          <p:cNvSpPr>
            <a:spLocks noGrp="1"/>
          </p:cNvSpPr>
          <p:nvPr>
            <p:ph type="dt" sz="half" idx="10"/>
          </p:nvPr>
        </p:nvSpPr>
        <p:spPr/>
        <p:txBody>
          <a:bodyPr/>
          <a:lstStyle/>
          <a:p>
            <a:fld id="{3D24A7AC-904D-4781-85BA-7D10C17ED021}" type="datetimeFigureOut">
              <a:rPr lang="en-US" smtClean="0"/>
              <a:t>5/21/2023</a:t>
            </a:fld>
            <a:endParaRPr lang="en-US" dirty="0"/>
          </a:p>
        </p:txBody>
      </p:sp>
      <p:sp>
        <p:nvSpPr>
          <p:cNvPr id="3" name="Footer Placeholder 2">
            <a:extLst>
              <a:ext uri="{FF2B5EF4-FFF2-40B4-BE49-F238E27FC236}">
                <a16:creationId xmlns:a16="http://schemas.microsoft.com/office/drawing/2014/main" id="{149E4506-881F-4580-B760-3B31170EAE9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DFE9572-2670-4FBB-8383-623088E2F31D}"/>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07725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6CD7B-F723-437C-8D39-45F73E22F25B}"/>
              </a:ext>
            </a:extLst>
          </p:cNvPr>
          <p:cNvSpPr>
            <a:spLocks noGrp="1"/>
          </p:cNvSpPr>
          <p:nvPr>
            <p:ph type="title"/>
          </p:nvPr>
        </p:nvSpPr>
        <p:spPr>
          <a:xfrm>
            <a:off x="472381" y="609600"/>
            <a:ext cx="2211883" cy="2133600"/>
          </a:xfrm>
        </p:spPr>
        <p:txBody>
          <a:bodyPr anchor="b"/>
          <a:lstStyle>
            <a:lvl1pPr>
              <a:defRPr sz="1800"/>
            </a:lvl1pPr>
          </a:lstStyle>
          <a:p>
            <a:r>
              <a:rPr lang="en-US"/>
              <a:t>Click to edit Master title style</a:t>
            </a:r>
            <a:endParaRPr lang="en-PH"/>
          </a:p>
        </p:txBody>
      </p:sp>
      <p:sp>
        <p:nvSpPr>
          <p:cNvPr id="3" name="Content Placeholder 2">
            <a:extLst>
              <a:ext uri="{FF2B5EF4-FFF2-40B4-BE49-F238E27FC236}">
                <a16:creationId xmlns:a16="http://schemas.microsoft.com/office/drawing/2014/main" id="{FA4A5529-8759-4132-804A-51F8D19E29CB}"/>
              </a:ext>
            </a:extLst>
          </p:cNvPr>
          <p:cNvSpPr>
            <a:spLocks noGrp="1"/>
          </p:cNvSpPr>
          <p:nvPr>
            <p:ph idx="1"/>
          </p:nvPr>
        </p:nvSpPr>
        <p:spPr>
          <a:xfrm>
            <a:off x="2915543" y="1316567"/>
            <a:ext cx="3471863" cy="6498167"/>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Text Placeholder 3">
            <a:extLst>
              <a:ext uri="{FF2B5EF4-FFF2-40B4-BE49-F238E27FC236}">
                <a16:creationId xmlns:a16="http://schemas.microsoft.com/office/drawing/2014/main" id="{CF1ABBEF-86C7-4D09-B7C9-9F0903DB0A8D}"/>
              </a:ext>
            </a:extLst>
          </p:cNvPr>
          <p:cNvSpPr>
            <a:spLocks noGrp="1"/>
          </p:cNvSpPr>
          <p:nvPr>
            <p:ph type="body" sz="half" idx="2"/>
          </p:nvPr>
        </p:nvSpPr>
        <p:spPr>
          <a:xfrm>
            <a:off x="472381" y="2743200"/>
            <a:ext cx="2211883" cy="508211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a:extLst>
              <a:ext uri="{FF2B5EF4-FFF2-40B4-BE49-F238E27FC236}">
                <a16:creationId xmlns:a16="http://schemas.microsoft.com/office/drawing/2014/main" id="{0F1851D8-735D-4859-BC15-2FC01E10F858}"/>
              </a:ext>
            </a:extLst>
          </p:cNvPr>
          <p:cNvSpPr>
            <a:spLocks noGrp="1"/>
          </p:cNvSpPr>
          <p:nvPr>
            <p:ph type="dt" sz="half" idx="10"/>
          </p:nvPr>
        </p:nvSpPr>
        <p:spPr/>
        <p:txBody>
          <a:bodyPr/>
          <a:lstStyle/>
          <a:p>
            <a:fld id="{E331444B-B92B-4E27-8C94-BB93EAF5CB18}" type="datetimeFigureOut">
              <a:rPr lang="en-US" smtClean="0"/>
              <a:t>5/21/2023</a:t>
            </a:fld>
            <a:endParaRPr lang="en-US" dirty="0"/>
          </a:p>
        </p:txBody>
      </p:sp>
      <p:sp>
        <p:nvSpPr>
          <p:cNvPr id="6" name="Footer Placeholder 5">
            <a:extLst>
              <a:ext uri="{FF2B5EF4-FFF2-40B4-BE49-F238E27FC236}">
                <a16:creationId xmlns:a16="http://schemas.microsoft.com/office/drawing/2014/main" id="{28E77D9B-E2E9-448E-AC32-D8837F97CAC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9CEBA28-991D-435D-931C-864CD3F63AA7}"/>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98437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F4A4B-4977-48E5-BD44-91AE48B82B97}"/>
              </a:ext>
            </a:extLst>
          </p:cNvPr>
          <p:cNvSpPr>
            <a:spLocks noGrp="1"/>
          </p:cNvSpPr>
          <p:nvPr>
            <p:ph type="title"/>
          </p:nvPr>
        </p:nvSpPr>
        <p:spPr>
          <a:xfrm>
            <a:off x="472381" y="609600"/>
            <a:ext cx="2211883" cy="2133600"/>
          </a:xfrm>
        </p:spPr>
        <p:txBody>
          <a:bodyPr anchor="b"/>
          <a:lstStyle>
            <a:lvl1pPr>
              <a:defRPr sz="1800"/>
            </a:lvl1pPr>
          </a:lstStyle>
          <a:p>
            <a:r>
              <a:rPr lang="en-US"/>
              <a:t>Click to edit Master title style</a:t>
            </a:r>
            <a:endParaRPr lang="en-PH"/>
          </a:p>
        </p:txBody>
      </p:sp>
      <p:sp>
        <p:nvSpPr>
          <p:cNvPr id="3" name="Picture Placeholder 2">
            <a:extLst>
              <a:ext uri="{FF2B5EF4-FFF2-40B4-BE49-F238E27FC236}">
                <a16:creationId xmlns:a16="http://schemas.microsoft.com/office/drawing/2014/main" id="{51EF4D16-3A02-48BE-AC6C-FCAB8474E0C3}"/>
              </a:ext>
            </a:extLst>
          </p:cNvPr>
          <p:cNvSpPr>
            <a:spLocks noGrp="1"/>
          </p:cNvSpPr>
          <p:nvPr>
            <p:ph type="pic" idx="1"/>
          </p:nvPr>
        </p:nvSpPr>
        <p:spPr>
          <a:xfrm>
            <a:off x="2915543" y="1316567"/>
            <a:ext cx="3471863" cy="6498167"/>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PH"/>
          </a:p>
        </p:txBody>
      </p:sp>
      <p:sp>
        <p:nvSpPr>
          <p:cNvPr id="4" name="Text Placeholder 3">
            <a:extLst>
              <a:ext uri="{FF2B5EF4-FFF2-40B4-BE49-F238E27FC236}">
                <a16:creationId xmlns:a16="http://schemas.microsoft.com/office/drawing/2014/main" id="{2879D339-10AB-4427-BB62-95ACCF847747}"/>
              </a:ext>
            </a:extLst>
          </p:cNvPr>
          <p:cNvSpPr>
            <a:spLocks noGrp="1"/>
          </p:cNvSpPr>
          <p:nvPr>
            <p:ph type="body" sz="half" idx="2"/>
          </p:nvPr>
        </p:nvSpPr>
        <p:spPr>
          <a:xfrm>
            <a:off x="472381" y="2743200"/>
            <a:ext cx="2211883" cy="508211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a:extLst>
              <a:ext uri="{FF2B5EF4-FFF2-40B4-BE49-F238E27FC236}">
                <a16:creationId xmlns:a16="http://schemas.microsoft.com/office/drawing/2014/main" id="{C9128D26-D237-4E7F-A9CC-D441C665A90B}"/>
              </a:ext>
            </a:extLst>
          </p:cNvPr>
          <p:cNvSpPr>
            <a:spLocks noGrp="1"/>
          </p:cNvSpPr>
          <p:nvPr>
            <p:ph type="dt" sz="half" idx="10"/>
          </p:nvPr>
        </p:nvSpPr>
        <p:spPr/>
        <p:txBody>
          <a:bodyPr/>
          <a:lstStyle/>
          <a:p>
            <a:fld id="{363EFA5E-FA76-400D-B3DC-F0BA90E6D107}" type="datetimeFigureOut">
              <a:rPr lang="en-US" smtClean="0"/>
              <a:t>5/21/2023</a:t>
            </a:fld>
            <a:endParaRPr lang="en-US" dirty="0"/>
          </a:p>
        </p:txBody>
      </p:sp>
      <p:sp>
        <p:nvSpPr>
          <p:cNvPr id="6" name="Footer Placeholder 5">
            <a:extLst>
              <a:ext uri="{FF2B5EF4-FFF2-40B4-BE49-F238E27FC236}">
                <a16:creationId xmlns:a16="http://schemas.microsoft.com/office/drawing/2014/main" id="{2DAAB98E-DFD0-4DDA-B480-0C9C7283791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3F7A5C0-2BD4-475C-84AF-D13D5442EA3A}"/>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8142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D118EA-400F-4AEF-B597-F18B57603B48}"/>
              </a:ext>
            </a:extLst>
          </p:cNvPr>
          <p:cNvSpPr>
            <a:spLocks noGrp="1"/>
          </p:cNvSpPr>
          <p:nvPr>
            <p:ph type="title"/>
          </p:nvPr>
        </p:nvSpPr>
        <p:spPr>
          <a:xfrm>
            <a:off x="471488" y="486834"/>
            <a:ext cx="5915025" cy="1767417"/>
          </a:xfrm>
          <a:prstGeom prst="rect">
            <a:avLst/>
          </a:prstGeom>
        </p:spPr>
        <p:txBody>
          <a:bodyPr vert="horz" lIns="91440" tIns="45720" rIns="91440" bIns="45720" rtlCol="0" anchor="ctr">
            <a:normAutofit/>
          </a:bodyPr>
          <a:lstStyle/>
          <a:p>
            <a:r>
              <a:rPr lang="en-US"/>
              <a:t>Click to edit Master title style</a:t>
            </a:r>
            <a:endParaRPr lang="en-PH"/>
          </a:p>
        </p:txBody>
      </p:sp>
      <p:sp>
        <p:nvSpPr>
          <p:cNvPr id="3" name="Text Placeholder 2">
            <a:extLst>
              <a:ext uri="{FF2B5EF4-FFF2-40B4-BE49-F238E27FC236}">
                <a16:creationId xmlns:a16="http://schemas.microsoft.com/office/drawing/2014/main" id="{0B9B3B60-6749-4FD9-9132-1EF65EFA3036}"/>
              </a:ext>
            </a:extLst>
          </p:cNvPr>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6B0744D5-E289-4121-BE08-368FD2D892F9}"/>
              </a:ext>
            </a:extLst>
          </p:cNvPr>
          <p:cNvSpPr>
            <a:spLocks noGrp="1"/>
          </p:cNvSpPr>
          <p:nvPr>
            <p:ph type="dt" sz="half" idx="2"/>
          </p:nvPr>
        </p:nvSpPr>
        <p:spPr>
          <a:xfrm>
            <a:off x="471488" y="8475134"/>
            <a:ext cx="1543050" cy="486833"/>
          </a:xfrm>
          <a:prstGeom prst="rect">
            <a:avLst/>
          </a:prstGeom>
        </p:spPr>
        <p:txBody>
          <a:bodyPr vert="horz" lIns="91440" tIns="45720" rIns="91440" bIns="45720" rtlCol="0" anchor="ctr"/>
          <a:lstStyle>
            <a:lvl1pPr algn="l">
              <a:defRPr sz="675">
                <a:solidFill>
                  <a:schemeClr val="tx1">
                    <a:tint val="75000"/>
                  </a:schemeClr>
                </a:solidFill>
              </a:defRPr>
            </a:lvl1pPr>
          </a:lstStyle>
          <a:p>
            <a:fld id="{9D6E9DEC-419B-4CC5-A080-3B06BD5A8291}" type="datetimeFigureOut">
              <a:rPr lang="en-US" smtClean="0"/>
              <a:t>5/21/2023</a:t>
            </a:fld>
            <a:endParaRPr lang="en-US" dirty="0"/>
          </a:p>
        </p:txBody>
      </p:sp>
      <p:sp>
        <p:nvSpPr>
          <p:cNvPr id="5" name="Footer Placeholder 4">
            <a:extLst>
              <a:ext uri="{FF2B5EF4-FFF2-40B4-BE49-F238E27FC236}">
                <a16:creationId xmlns:a16="http://schemas.microsoft.com/office/drawing/2014/main" id="{F9CC5C95-FE54-4978-9539-B61BC804201C}"/>
              </a:ext>
            </a:extLst>
          </p:cNvPr>
          <p:cNvSpPr>
            <a:spLocks noGrp="1"/>
          </p:cNvSpPr>
          <p:nvPr>
            <p:ph type="ftr" sz="quarter" idx="3"/>
          </p:nvPr>
        </p:nvSpPr>
        <p:spPr>
          <a:xfrm>
            <a:off x="2271713" y="8475134"/>
            <a:ext cx="2314575" cy="486833"/>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B9D133F-571A-42B0-BDB5-2367BDFCAE50}"/>
              </a:ext>
            </a:extLst>
          </p:cNvPr>
          <p:cNvSpPr>
            <a:spLocks noGrp="1"/>
          </p:cNvSpPr>
          <p:nvPr>
            <p:ph type="sldNum" sz="quarter" idx="4"/>
          </p:nvPr>
        </p:nvSpPr>
        <p:spPr>
          <a:xfrm>
            <a:off x="4843463" y="8475134"/>
            <a:ext cx="1543050" cy="486833"/>
          </a:xfrm>
          <a:prstGeom prst="rect">
            <a:avLst/>
          </a:prstGeom>
        </p:spPr>
        <p:txBody>
          <a:bodyPr vert="horz" lIns="91440" tIns="45720" rIns="91440" bIns="45720" rtlCol="0" anchor="ctr"/>
          <a:lstStyle>
            <a:lvl1pPr algn="r">
              <a:defRPr sz="675">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572790751"/>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hf sldNum="0" hdr="0" ftr="0" dt="0"/>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5.png"/><Relationship Id="rId3" Type="http://schemas.openxmlformats.org/officeDocument/2006/relationships/image" Target="../media/image2.svg"/><Relationship Id="rId7" Type="http://schemas.openxmlformats.org/officeDocument/2006/relationships/image" Target="../media/image10.png"/><Relationship Id="rId12"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5.png"/><Relationship Id="rId5" Type="http://schemas.openxmlformats.org/officeDocument/2006/relationships/image" Target="../media/image5.png"/><Relationship Id="rId10"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11.png"/></Relationships>
</file>

<file path=ppt/slides/_rels/slide10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10.png"/><Relationship Id="rId12" Type="http://schemas.openxmlformats.org/officeDocument/2006/relationships/image" Target="../media/image126.png"/><Relationship Id="rId2" Type="http://schemas.openxmlformats.org/officeDocument/2006/relationships/image" Target="../media/image169.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30.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2.svg"/><Relationship Id="rId9" Type="http://schemas.openxmlformats.org/officeDocument/2006/relationships/image" Target="../media/image11.png"/></Relationships>
</file>

<file path=ppt/slides/_rels/slide101.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s>
</file>

<file path=ppt/slides/_rels/slide10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svg"/><Relationship Id="rId7" Type="http://schemas.openxmlformats.org/officeDocument/2006/relationships/image" Target="../media/image9.png"/><Relationship Id="rId12" Type="http://schemas.openxmlformats.org/officeDocument/2006/relationships/image" Target="../media/image17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26.png"/><Relationship Id="rId5" Type="http://schemas.openxmlformats.org/officeDocument/2006/relationships/image" Target="../media/image5.png"/><Relationship Id="rId10" Type="http://schemas.openxmlformats.org/officeDocument/2006/relationships/image" Target="../media/image130.png"/><Relationship Id="rId4" Type="http://schemas.openxmlformats.org/officeDocument/2006/relationships/image" Target="../media/image4.png"/><Relationship Id="rId9" Type="http://schemas.openxmlformats.org/officeDocument/2006/relationships/image" Target="../media/image7.png"/></Relationships>
</file>

<file path=ppt/slides/_rels/slide103.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s>
</file>

<file path=ppt/slides/_rels/slide10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svg"/><Relationship Id="rId7" Type="http://schemas.openxmlformats.org/officeDocument/2006/relationships/image" Target="../media/image9.png"/><Relationship Id="rId12" Type="http://schemas.openxmlformats.org/officeDocument/2006/relationships/image" Target="../media/image17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26.png"/><Relationship Id="rId5" Type="http://schemas.openxmlformats.org/officeDocument/2006/relationships/image" Target="../media/image5.png"/><Relationship Id="rId10" Type="http://schemas.openxmlformats.org/officeDocument/2006/relationships/image" Target="../media/image130.png"/><Relationship Id="rId4" Type="http://schemas.openxmlformats.org/officeDocument/2006/relationships/image" Target="../media/image4.png"/><Relationship Id="rId9" Type="http://schemas.openxmlformats.org/officeDocument/2006/relationships/image" Target="../media/image7.png"/></Relationships>
</file>

<file path=ppt/slides/_rels/slide105.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s>
</file>

<file path=ppt/slides/_rels/slide10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svg"/><Relationship Id="rId7" Type="http://schemas.openxmlformats.org/officeDocument/2006/relationships/image" Target="../media/image9.png"/><Relationship Id="rId12" Type="http://schemas.openxmlformats.org/officeDocument/2006/relationships/image" Target="../media/image17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26.png"/><Relationship Id="rId5" Type="http://schemas.openxmlformats.org/officeDocument/2006/relationships/image" Target="../media/image5.png"/><Relationship Id="rId10" Type="http://schemas.openxmlformats.org/officeDocument/2006/relationships/image" Target="../media/image130.png"/><Relationship Id="rId4" Type="http://schemas.openxmlformats.org/officeDocument/2006/relationships/image" Target="../media/image4.png"/><Relationship Id="rId9" Type="http://schemas.openxmlformats.org/officeDocument/2006/relationships/image" Target="../media/image7.png"/></Relationships>
</file>

<file path=ppt/slides/_rels/slide107.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s>
</file>

<file path=ppt/slides/_rels/slide10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svg"/><Relationship Id="rId7" Type="http://schemas.openxmlformats.org/officeDocument/2006/relationships/image" Target="../media/image9.png"/><Relationship Id="rId12" Type="http://schemas.openxmlformats.org/officeDocument/2006/relationships/image" Target="../media/image17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26.png"/><Relationship Id="rId5" Type="http://schemas.openxmlformats.org/officeDocument/2006/relationships/image" Target="../media/image5.png"/><Relationship Id="rId10" Type="http://schemas.openxmlformats.org/officeDocument/2006/relationships/image" Target="../media/image130.png"/><Relationship Id="rId4" Type="http://schemas.openxmlformats.org/officeDocument/2006/relationships/image" Target="../media/image4.png"/><Relationship Id="rId9" Type="http://schemas.openxmlformats.org/officeDocument/2006/relationships/image" Target="../media/image7.png"/></Relationships>
</file>

<file path=ppt/slides/_rels/slide10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image" Target="../media/image178.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sv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sv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11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3.png"/><Relationship Id="rId3" Type="http://schemas.openxmlformats.org/officeDocument/2006/relationships/image" Target="../media/image1.png"/><Relationship Id="rId7" Type="http://schemas.openxmlformats.org/officeDocument/2006/relationships/image" Target="../media/image10.png"/><Relationship Id="rId12" Type="http://schemas.openxmlformats.org/officeDocument/2006/relationships/image" Target="../media/image47.png"/><Relationship Id="rId2" Type="http://schemas.openxmlformats.org/officeDocument/2006/relationships/image" Target="../media/image179.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67.png"/><Relationship Id="rId4" Type="http://schemas.openxmlformats.org/officeDocument/2006/relationships/image" Target="../media/image2.svg"/><Relationship Id="rId9" Type="http://schemas.openxmlformats.org/officeDocument/2006/relationships/image" Target="../media/image11.png"/><Relationship Id="rId14" Type="http://schemas.openxmlformats.org/officeDocument/2006/relationships/image" Target="../media/image148.png"/></Relationships>
</file>

<file path=ppt/slides/_rels/slide1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image" Target="../media/image178.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svg"/><Relationship Id="rId9" Type="http://schemas.openxmlformats.org/officeDocument/2006/relationships/image" Target="../media/image180.png"/></Relationships>
</file>

<file path=ppt/slides/_rels/slide11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3.png"/><Relationship Id="rId3" Type="http://schemas.openxmlformats.org/officeDocument/2006/relationships/image" Target="../media/image1.png"/><Relationship Id="rId7" Type="http://schemas.openxmlformats.org/officeDocument/2006/relationships/image" Target="../media/image10.png"/><Relationship Id="rId12" Type="http://schemas.openxmlformats.org/officeDocument/2006/relationships/image" Target="../media/image47.png"/><Relationship Id="rId2" Type="http://schemas.openxmlformats.org/officeDocument/2006/relationships/image" Target="../media/image179.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67.png"/><Relationship Id="rId4" Type="http://schemas.openxmlformats.org/officeDocument/2006/relationships/image" Target="../media/image2.svg"/><Relationship Id="rId9" Type="http://schemas.openxmlformats.org/officeDocument/2006/relationships/image" Target="../media/image11.png"/><Relationship Id="rId14" Type="http://schemas.openxmlformats.org/officeDocument/2006/relationships/image" Target="../media/image148.png"/></Relationships>
</file>

<file path=ppt/slides/_rels/slide1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image" Target="../media/image178.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81.png"/><Relationship Id="rId4" Type="http://schemas.openxmlformats.org/officeDocument/2006/relationships/image" Target="../media/image2.svg"/><Relationship Id="rId9" Type="http://schemas.openxmlformats.org/officeDocument/2006/relationships/image" Target="../media/image180.png"/></Relationships>
</file>

<file path=ppt/slides/_rels/slide11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3.png"/><Relationship Id="rId3" Type="http://schemas.openxmlformats.org/officeDocument/2006/relationships/image" Target="../media/image1.png"/><Relationship Id="rId7" Type="http://schemas.openxmlformats.org/officeDocument/2006/relationships/image" Target="../media/image10.png"/><Relationship Id="rId12" Type="http://schemas.openxmlformats.org/officeDocument/2006/relationships/image" Target="../media/image47.png"/><Relationship Id="rId2" Type="http://schemas.openxmlformats.org/officeDocument/2006/relationships/image" Target="../media/image179.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67.png"/><Relationship Id="rId4" Type="http://schemas.openxmlformats.org/officeDocument/2006/relationships/image" Target="../media/image2.svg"/><Relationship Id="rId9" Type="http://schemas.openxmlformats.org/officeDocument/2006/relationships/image" Target="../media/image11.png"/><Relationship Id="rId14" Type="http://schemas.openxmlformats.org/officeDocument/2006/relationships/image" Target="../media/image148.png"/></Relationships>
</file>

<file path=ppt/slides/_rels/slide1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image" Target="../media/image178.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svg"/><Relationship Id="rId9" Type="http://schemas.openxmlformats.org/officeDocument/2006/relationships/image" Target="../media/image182.png"/></Relationships>
</file>

<file path=ppt/slides/_rels/slide11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3.png"/><Relationship Id="rId3" Type="http://schemas.openxmlformats.org/officeDocument/2006/relationships/image" Target="../media/image1.png"/><Relationship Id="rId7" Type="http://schemas.openxmlformats.org/officeDocument/2006/relationships/image" Target="../media/image10.png"/><Relationship Id="rId12" Type="http://schemas.openxmlformats.org/officeDocument/2006/relationships/image" Target="../media/image47.png"/><Relationship Id="rId2" Type="http://schemas.openxmlformats.org/officeDocument/2006/relationships/image" Target="../media/image179.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67.png"/><Relationship Id="rId4" Type="http://schemas.openxmlformats.org/officeDocument/2006/relationships/image" Target="../media/image2.svg"/><Relationship Id="rId9" Type="http://schemas.openxmlformats.org/officeDocument/2006/relationships/image" Target="../media/image11.png"/><Relationship Id="rId14" Type="http://schemas.openxmlformats.org/officeDocument/2006/relationships/image" Target="../media/image148.png"/></Relationships>
</file>

<file path=ppt/slides/_rels/slide117.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s>
</file>

<file path=ppt/slides/_rels/slide11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3.png"/><Relationship Id="rId3" Type="http://schemas.openxmlformats.org/officeDocument/2006/relationships/image" Target="../media/image1.png"/><Relationship Id="rId7" Type="http://schemas.openxmlformats.org/officeDocument/2006/relationships/image" Target="../media/image10.png"/><Relationship Id="rId12" Type="http://schemas.openxmlformats.org/officeDocument/2006/relationships/image" Target="../media/image47.png"/><Relationship Id="rId2" Type="http://schemas.openxmlformats.org/officeDocument/2006/relationships/image" Target="../media/image184.png"/><Relationship Id="rId16" Type="http://schemas.openxmlformats.org/officeDocument/2006/relationships/image" Target="../media/image187.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186.png"/><Relationship Id="rId10" Type="http://schemas.openxmlformats.org/officeDocument/2006/relationships/image" Target="../media/image67.png"/><Relationship Id="rId4" Type="http://schemas.openxmlformats.org/officeDocument/2006/relationships/image" Target="../media/image2.svg"/><Relationship Id="rId9" Type="http://schemas.openxmlformats.org/officeDocument/2006/relationships/image" Target="../media/image11.png"/><Relationship Id="rId14" Type="http://schemas.openxmlformats.org/officeDocument/2006/relationships/image" Target="../media/image185.png"/></Relationships>
</file>

<file path=ppt/slides/_rels/slide119.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10.png"/><Relationship Id="rId12"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5.png"/><Relationship Id="rId5" Type="http://schemas.openxmlformats.org/officeDocument/2006/relationships/image" Target="../media/image5.png"/><Relationship Id="rId10"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11.png"/></Relationships>
</file>

<file path=ppt/slides/_rels/slide12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90.png"/><Relationship Id="rId3" Type="http://schemas.openxmlformats.org/officeDocument/2006/relationships/image" Target="../media/image2.svg"/><Relationship Id="rId7" Type="http://schemas.openxmlformats.org/officeDocument/2006/relationships/image" Target="../media/image9.png"/><Relationship Id="rId12" Type="http://schemas.openxmlformats.org/officeDocument/2006/relationships/image" Target="../media/image18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43.pn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67.png"/><Relationship Id="rId14" Type="http://schemas.openxmlformats.org/officeDocument/2006/relationships/image" Target="../media/image126.png"/></Relationships>
</file>

<file path=ppt/slides/_rels/slide121.xml.rels><?xml version="1.0" encoding="UTF-8" standalone="yes"?>
<Relationships xmlns="http://schemas.openxmlformats.org/package/2006/relationships"><Relationship Id="rId8" Type="http://schemas.openxmlformats.org/officeDocument/2006/relationships/image" Target="../media/image191.png"/><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s>
</file>

<file path=ppt/slides/_rels/slide12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26.png"/><Relationship Id="rId3" Type="http://schemas.openxmlformats.org/officeDocument/2006/relationships/image" Target="../media/image2.svg"/><Relationship Id="rId7" Type="http://schemas.openxmlformats.org/officeDocument/2006/relationships/image" Target="../media/image9.png"/><Relationship Id="rId12" Type="http://schemas.openxmlformats.org/officeDocument/2006/relationships/image" Target="../media/image19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43.pn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67.png"/></Relationships>
</file>

<file path=ppt/slides/_rels/slide123.xml.rels><?xml version="1.0" encoding="UTF-8" standalone="yes"?>
<Relationships xmlns="http://schemas.openxmlformats.org/package/2006/relationships"><Relationship Id="rId8" Type="http://schemas.openxmlformats.org/officeDocument/2006/relationships/image" Target="../media/image193.png"/><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s>
</file>

<file path=ppt/slides/_rels/slide12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95.png"/><Relationship Id="rId3" Type="http://schemas.openxmlformats.org/officeDocument/2006/relationships/image" Target="../media/image2.svg"/><Relationship Id="rId7" Type="http://schemas.openxmlformats.org/officeDocument/2006/relationships/image" Target="../media/image9.png"/><Relationship Id="rId12" Type="http://schemas.openxmlformats.org/officeDocument/2006/relationships/image" Target="../media/image19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43.png"/><Relationship Id="rId5" Type="http://schemas.openxmlformats.org/officeDocument/2006/relationships/image" Target="../media/image5.png"/><Relationship Id="rId15" Type="http://schemas.openxmlformats.org/officeDocument/2006/relationships/image" Target="../media/image126.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67.png"/><Relationship Id="rId14" Type="http://schemas.openxmlformats.org/officeDocument/2006/relationships/image" Target="../media/image196.png"/></Relationships>
</file>

<file path=ppt/slides/_rels/slide125.xml.rels><?xml version="1.0" encoding="UTF-8" standalone="yes"?>
<Relationships xmlns="http://schemas.openxmlformats.org/package/2006/relationships"><Relationship Id="rId8" Type="http://schemas.openxmlformats.org/officeDocument/2006/relationships/image" Target="../media/image197.png"/><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s>
</file>

<file path=ppt/slides/_rels/slide12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26.png"/><Relationship Id="rId3" Type="http://schemas.openxmlformats.org/officeDocument/2006/relationships/image" Target="../media/image2.svg"/><Relationship Id="rId7" Type="http://schemas.openxmlformats.org/officeDocument/2006/relationships/image" Target="../media/image9.png"/><Relationship Id="rId12" Type="http://schemas.openxmlformats.org/officeDocument/2006/relationships/image" Target="../media/image19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43.pn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67.png"/><Relationship Id="rId14" Type="http://schemas.openxmlformats.org/officeDocument/2006/relationships/image" Target="../media/image198.png"/></Relationships>
</file>

<file path=ppt/slides/_rels/slide127.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s>
</file>

<file path=ppt/slides/_rels/slide12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26.png"/><Relationship Id="rId3" Type="http://schemas.openxmlformats.org/officeDocument/2006/relationships/image" Target="../media/image2.svg"/><Relationship Id="rId7" Type="http://schemas.openxmlformats.org/officeDocument/2006/relationships/image" Target="../media/image9.png"/><Relationship Id="rId12" Type="http://schemas.openxmlformats.org/officeDocument/2006/relationships/image" Target="../media/image19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43.pn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67.png"/><Relationship Id="rId14" Type="http://schemas.openxmlformats.org/officeDocument/2006/relationships/image" Target="../media/image200.png"/></Relationships>
</file>

<file path=ppt/slides/_rels/slide129.xml.rels><?xml version="1.0" encoding="UTF-8" standalone="yes"?>
<Relationships xmlns="http://schemas.openxmlformats.org/package/2006/relationships"><Relationship Id="rId8" Type="http://schemas.openxmlformats.org/officeDocument/2006/relationships/image" Target="../media/image201.png"/><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30.png"/><Relationship Id="rId5" Type="http://schemas.openxmlformats.org/officeDocument/2006/relationships/image" Target="../media/image5.png"/><Relationship Id="rId10" Type="http://schemas.openxmlformats.org/officeDocument/2006/relationships/image" Target="../media/image29.png"/><Relationship Id="rId4" Type="http://schemas.openxmlformats.org/officeDocument/2006/relationships/image" Target="../media/image4.png"/><Relationship Id="rId9" Type="http://schemas.openxmlformats.org/officeDocument/2006/relationships/image" Target="../media/image28.png"/></Relationships>
</file>

<file path=ppt/slides/_rels/slide13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26.png"/><Relationship Id="rId3" Type="http://schemas.openxmlformats.org/officeDocument/2006/relationships/image" Target="../media/image2.svg"/><Relationship Id="rId7" Type="http://schemas.openxmlformats.org/officeDocument/2006/relationships/image" Target="../media/image9.png"/><Relationship Id="rId12" Type="http://schemas.openxmlformats.org/officeDocument/2006/relationships/image" Target="../media/image19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43.pn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67.png"/><Relationship Id="rId14" Type="http://schemas.openxmlformats.org/officeDocument/2006/relationships/image" Target="../media/image202.png"/></Relationships>
</file>

<file path=ppt/slides/_rels/slide131.xml.rels><?xml version="1.0" encoding="UTF-8" standalone="yes"?>
<Relationships xmlns="http://schemas.openxmlformats.org/package/2006/relationships"><Relationship Id="rId8" Type="http://schemas.openxmlformats.org/officeDocument/2006/relationships/image" Target="../media/image203.png"/><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s>
</file>

<file path=ppt/slides/_rels/slide13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26.png"/><Relationship Id="rId3" Type="http://schemas.openxmlformats.org/officeDocument/2006/relationships/image" Target="../media/image2.svg"/><Relationship Id="rId7" Type="http://schemas.openxmlformats.org/officeDocument/2006/relationships/image" Target="../media/image9.png"/><Relationship Id="rId12" Type="http://schemas.openxmlformats.org/officeDocument/2006/relationships/image" Target="../media/image19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43.pn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67.png"/><Relationship Id="rId14" Type="http://schemas.openxmlformats.org/officeDocument/2006/relationships/image" Target="../media/image204.png"/></Relationships>
</file>

<file path=ppt/slides/_rels/slide133.xml.rels><?xml version="1.0" encoding="UTF-8" standalone="yes"?>
<Relationships xmlns="http://schemas.openxmlformats.org/package/2006/relationships"><Relationship Id="rId8" Type="http://schemas.openxmlformats.org/officeDocument/2006/relationships/image" Target="../media/image203.png"/><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s>
</file>

<file path=ppt/slides/_rels/slide13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26.png"/><Relationship Id="rId3" Type="http://schemas.openxmlformats.org/officeDocument/2006/relationships/image" Target="../media/image2.svg"/><Relationship Id="rId7" Type="http://schemas.openxmlformats.org/officeDocument/2006/relationships/image" Target="../media/image9.png"/><Relationship Id="rId12" Type="http://schemas.openxmlformats.org/officeDocument/2006/relationships/image" Target="../media/image19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43.pn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67.png"/><Relationship Id="rId14" Type="http://schemas.openxmlformats.org/officeDocument/2006/relationships/image" Target="../media/image204.png"/></Relationships>
</file>

<file path=ppt/slides/_rels/slide135.xml.rels><?xml version="1.0" encoding="UTF-8" standalone="yes"?>
<Relationships xmlns="http://schemas.openxmlformats.org/package/2006/relationships"><Relationship Id="rId8" Type="http://schemas.openxmlformats.org/officeDocument/2006/relationships/image" Target="../media/image205.png"/><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s>
</file>

<file path=ppt/slides/_rels/slide13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26.png"/><Relationship Id="rId3" Type="http://schemas.openxmlformats.org/officeDocument/2006/relationships/image" Target="../media/image2.svg"/><Relationship Id="rId7" Type="http://schemas.openxmlformats.org/officeDocument/2006/relationships/image" Target="../media/image9.png"/><Relationship Id="rId12" Type="http://schemas.openxmlformats.org/officeDocument/2006/relationships/image" Target="../media/image19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43.pn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67.png"/><Relationship Id="rId14" Type="http://schemas.openxmlformats.org/officeDocument/2006/relationships/image" Target="../media/image206.png"/></Relationships>
</file>

<file path=ppt/slides/_rels/slide137.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s>
</file>

<file path=ppt/slides/_rels/slide13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08.png"/><Relationship Id="rId3" Type="http://schemas.openxmlformats.org/officeDocument/2006/relationships/image" Target="../media/image2.svg"/><Relationship Id="rId7" Type="http://schemas.openxmlformats.org/officeDocument/2006/relationships/image" Target="../media/image9.png"/><Relationship Id="rId12" Type="http://schemas.openxmlformats.org/officeDocument/2006/relationships/image" Target="../media/image14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47.pn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67.png"/><Relationship Id="rId14" Type="http://schemas.openxmlformats.org/officeDocument/2006/relationships/image" Target="../media/image209.png"/></Relationships>
</file>

<file path=ppt/slides/_rels/slide13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image" Target="../media/image210.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svg"/></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31.png"/><Relationship Id="rId4" Type="http://schemas.openxmlformats.org/officeDocument/2006/relationships/image" Target="../media/image4.png"/><Relationship Id="rId9" Type="http://schemas.openxmlformats.org/officeDocument/2006/relationships/image" Target="../media/image11.png"/></Relationships>
</file>

<file path=ppt/slides/_rels/slide14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3.png"/><Relationship Id="rId3" Type="http://schemas.openxmlformats.org/officeDocument/2006/relationships/image" Target="../media/image1.png"/><Relationship Id="rId7" Type="http://schemas.openxmlformats.org/officeDocument/2006/relationships/image" Target="../media/image10.png"/><Relationship Id="rId12" Type="http://schemas.openxmlformats.org/officeDocument/2006/relationships/image" Target="../media/image47.png"/><Relationship Id="rId2" Type="http://schemas.openxmlformats.org/officeDocument/2006/relationships/image" Target="../media/image21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67.png"/><Relationship Id="rId4" Type="http://schemas.openxmlformats.org/officeDocument/2006/relationships/image" Target="../media/image2.svg"/><Relationship Id="rId9" Type="http://schemas.openxmlformats.org/officeDocument/2006/relationships/image" Target="../media/image11.png"/><Relationship Id="rId14" Type="http://schemas.openxmlformats.org/officeDocument/2006/relationships/image" Target="../media/image209.png"/></Relationships>
</file>

<file path=ppt/slides/_rels/slide141.xml.rels><?xml version="1.0" encoding="UTF-8" standalone="yes"?>
<Relationships xmlns="http://schemas.openxmlformats.org/package/2006/relationships"><Relationship Id="rId8" Type="http://schemas.openxmlformats.org/officeDocument/2006/relationships/image" Target="../media/image212.png"/><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214.png"/><Relationship Id="rId4" Type="http://schemas.openxmlformats.org/officeDocument/2006/relationships/image" Target="../media/image4.png"/><Relationship Id="rId9" Type="http://schemas.openxmlformats.org/officeDocument/2006/relationships/image" Target="../media/image213.pn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png"/><Relationship Id="rId10" Type="http://schemas.openxmlformats.org/officeDocument/2006/relationships/image" Target="../media/image33.png"/><Relationship Id="rId4" Type="http://schemas.openxmlformats.org/officeDocument/2006/relationships/image" Target="../media/image4.png"/><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34.png"/><Relationship Id="rId4" Type="http://schemas.openxmlformats.org/officeDocument/2006/relationships/image" Target="../media/image4.png"/><Relationship Id="rId9"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png"/><Relationship Id="rId10" Type="http://schemas.openxmlformats.org/officeDocument/2006/relationships/image" Target="../media/image36.png"/><Relationship Id="rId4" Type="http://schemas.openxmlformats.org/officeDocument/2006/relationships/image" Target="../media/image4.png"/><Relationship Id="rId9"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37.png"/><Relationship Id="rId4" Type="http://schemas.openxmlformats.org/officeDocument/2006/relationships/image" Target="../media/image4.png"/><Relationship Id="rId9"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39.png"/><Relationship Id="rId5" Type="http://schemas.openxmlformats.org/officeDocument/2006/relationships/image" Target="../media/image5.png"/><Relationship Id="rId10" Type="http://schemas.openxmlformats.org/officeDocument/2006/relationships/image" Target="../media/image38.png"/><Relationship Id="rId4" Type="http://schemas.openxmlformats.org/officeDocument/2006/relationships/image" Target="../media/image4.png"/><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3" Type="http://schemas.openxmlformats.org/officeDocument/2006/relationships/image" Target="../media/image2.sv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40.png"/><Relationship Id="rId4" Type="http://schemas.openxmlformats.org/officeDocument/2006/relationships/image" Target="../media/image4.png"/><Relationship Id="rId9" Type="http://schemas.openxmlformats.org/officeDocument/2006/relationships/image" Target="../media/image11.png"/></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10.png"/><Relationship Id="rId12"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41.png"/><Relationship Id="rId5" Type="http://schemas.openxmlformats.org/officeDocument/2006/relationships/image" Target="../media/image5.png"/><Relationship Id="rId10" Type="http://schemas.openxmlformats.org/officeDocument/2006/relationships/image" Target="../media/image39.png"/><Relationship Id="rId4" Type="http://schemas.openxmlformats.org/officeDocument/2006/relationships/image" Target="../media/image4.png"/><Relationship Id="rId9" Type="http://schemas.openxmlformats.org/officeDocument/2006/relationships/image" Target="../media/image36.png"/></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43.png"/><Relationship Id="rId4" Type="http://schemas.openxmlformats.org/officeDocument/2006/relationships/image" Target="../media/image4.png"/><Relationship Id="rId9" Type="http://schemas.openxmlformats.org/officeDocument/2006/relationships/image" Target="../media/image11.png"/></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5.png"/><Relationship Id="rId3" Type="http://schemas.openxmlformats.org/officeDocument/2006/relationships/image" Target="../media/image2.svg"/><Relationship Id="rId7" Type="http://schemas.openxmlformats.org/officeDocument/2006/relationships/image" Target="../media/image10.png"/><Relationship Id="rId12"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42.png"/><Relationship Id="rId5" Type="http://schemas.openxmlformats.org/officeDocument/2006/relationships/image" Target="../media/image5.png"/><Relationship Id="rId10" Type="http://schemas.openxmlformats.org/officeDocument/2006/relationships/image" Target="../media/image39.png"/><Relationship Id="rId4" Type="http://schemas.openxmlformats.org/officeDocument/2006/relationships/image" Target="../media/image4.png"/><Relationship Id="rId9" Type="http://schemas.openxmlformats.org/officeDocument/2006/relationships/image" Target="../media/image36.png"/></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10.png"/><Relationship Id="rId12"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47.png"/><Relationship Id="rId5" Type="http://schemas.openxmlformats.org/officeDocument/2006/relationships/image" Target="../media/image5.png"/><Relationship Id="rId10" Type="http://schemas.openxmlformats.org/officeDocument/2006/relationships/image" Target="../media/image46.png"/><Relationship Id="rId4" Type="http://schemas.openxmlformats.org/officeDocument/2006/relationships/image" Target="../media/image4.png"/><Relationship Id="rId9" Type="http://schemas.openxmlformats.org/officeDocument/2006/relationships/image" Target="../media/image11.png"/></Relationships>
</file>

<file path=ppt/slides/_rels/slide2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0.png"/><Relationship Id="rId7" Type="http://schemas.openxmlformats.org/officeDocument/2006/relationships/image" Target="../media/image5.png"/><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9.png"/></Relationships>
</file>

<file path=ppt/slides/_rels/slide2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10.png"/><Relationship Id="rId12"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47.png"/><Relationship Id="rId5" Type="http://schemas.openxmlformats.org/officeDocument/2006/relationships/image" Target="../media/image5.png"/><Relationship Id="rId10" Type="http://schemas.openxmlformats.org/officeDocument/2006/relationships/image" Target="../media/image51.png"/><Relationship Id="rId4" Type="http://schemas.openxmlformats.org/officeDocument/2006/relationships/image" Target="../media/image4.png"/><Relationship Id="rId9" Type="http://schemas.openxmlformats.org/officeDocument/2006/relationships/image" Target="../media/image11.png"/></Relationships>
</file>

<file path=ppt/slides/_rels/slide2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54.png"/><Relationship Id="rId4" Type="http://schemas.openxmlformats.org/officeDocument/2006/relationships/image" Target="../media/image2.svg"/><Relationship Id="rId9" Type="http://schemas.openxmlformats.org/officeDocument/2006/relationships/image" Target="../media/image53.jpeg"/></Relationships>
</file>

<file path=ppt/slides/_rels/slide2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47.png"/><Relationship Id="rId5" Type="http://schemas.openxmlformats.org/officeDocument/2006/relationships/image" Target="../media/image5.png"/><Relationship Id="rId10" Type="http://schemas.openxmlformats.org/officeDocument/2006/relationships/image" Target="../media/image55.png"/><Relationship Id="rId4" Type="http://schemas.openxmlformats.org/officeDocument/2006/relationships/image" Target="../media/image4.png"/><Relationship Id="rId9" Type="http://schemas.openxmlformats.org/officeDocument/2006/relationships/image" Target="../media/image11.png"/></Relationships>
</file>

<file path=ppt/slides/_rels/slide2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57.png"/><Relationship Id="rId5" Type="http://schemas.openxmlformats.org/officeDocument/2006/relationships/image" Target="../media/image4.png"/><Relationship Id="rId10" Type="http://schemas.openxmlformats.org/officeDocument/2006/relationships/image" Target="../media/image56.png"/><Relationship Id="rId4" Type="http://schemas.openxmlformats.org/officeDocument/2006/relationships/image" Target="../media/image2.svg"/><Relationship Id="rId9" Type="http://schemas.openxmlformats.org/officeDocument/2006/relationships/image" Target="../media/image54.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sv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10.png"/><Relationship Id="rId12"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59.png"/><Relationship Id="rId5" Type="http://schemas.openxmlformats.org/officeDocument/2006/relationships/image" Target="../media/image5.png"/><Relationship Id="rId10" Type="http://schemas.openxmlformats.org/officeDocument/2006/relationships/image" Target="../media/image58.png"/><Relationship Id="rId4" Type="http://schemas.openxmlformats.org/officeDocument/2006/relationships/image" Target="../media/image4.png"/><Relationship Id="rId9" Type="http://schemas.openxmlformats.org/officeDocument/2006/relationships/image" Target="../media/image11.png"/></Relationships>
</file>

<file path=ppt/slides/_rels/slide3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64.png"/><Relationship Id="rId3" Type="http://schemas.openxmlformats.org/officeDocument/2006/relationships/image" Target="../media/image1.png"/><Relationship Id="rId7" Type="http://schemas.openxmlformats.org/officeDocument/2006/relationships/image" Target="../media/image7.png"/><Relationship Id="rId12" Type="http://schemas.openxmlformats.org/officeDocument/2006/relationships/image" Target="../media/image63.png"/><Relationship Id="rId2"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62.png"/><Relationship Id="rId5" Type="http://schemas.openxmlformats.org/officeDocument/2006/relationships/image" Target="../media/image4.png"/><Relationship Id="rId10" Type="http://schemas.openxmlformats.org/officeDocument/2006/relationships/image" Target="../media/image61.png"/><Relationship Id="rId4" Type="http://schemas.openxmlformats.org/officeDocument/2006/relationships/image" Target="../media/image2.svg"/><Relationship Id="rId9" Type="http://schemas.openxmlformats.org/officeDocument/2006/relationships/image" Target="../media/image59.png"/></Relationships>
</file>

<file path=ppt/slides/_rels/slide3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7.png"/><Relationship Id="rId3" Type="http://schemas.openxmlformats.org/officeDocument/2006/relationships/image" Target="../media/image2.svg"/><Relationship Id="rId7" Type="http://schemas.openxmlformats.org/officeDocument/2006/relationships/image" Target="../media/image10.png"/><Relationship Id="rId12" Type="http://schemas.openxmlformats.org/officeDocument/2006/relationships/image" Target="../media/image6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66.png"/><Relationship Id="rId5" Type="http://schemas.openxmlformats.org/officeDocument/2006/relationships/image" Target="../media/image5.png"/><Relationship Id="rId10" Type="http://schemas.openxmlformats.org/officeDocument/2006/relationships/image" Target="../media/image65.png"/><Relationship Id="rId4" Type="http://schemas.openxmlformats.org/officeDocument/2006/relationships/image" Target="../media/image4.png"/><Relationship Id="rId9" Type="http://schemas.openxmlformats.org/officeDocument/2006/relationships/image" Target="../media/image11.png"/></Relationships>
</file>

<file path=ppt/slides/_rels/slide3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69.png"/><Relationship Id="rId4" Type="http://schemas.openxmlformats.org/officeDocument/2006/relationships/image" Target="../media/image2.svg"/><Relationship Id="rId9" Type="http://schemas.openxmlformats.org/officeDocument/2006/relationships/image" Target="../media/image59.png"/></Relationships>
</file>

<file path=ppt/slides/_rels/slide3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7.png"/><Relationship Id="rId3" Type="http://schemas.openxmlformats.org/officeDocument/2006/relationships/image" Target="../media/image2.svg"/><Relationship Id="rId7" Type="http://schemas.openxmlformats.org/officeDocument/2006/relationships/image" Target="../media/image10.png"/><Relationship Id="rId12" Type="http://schemas.openxmlformats.org/officeDocument/2006/relationships/image" Target="../media/image7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67.png"/><Relationship Id="rId5" Type="http://schemas.openxmlformats.org/officeDocument/2006/relationships/image" Target="../media/image5.png"/><Relationship Id="rId10" Type="http://schemas.openxmlformats.org/officeDocument/2006/relationships/image" Target="../media/image66.png"/><Relationship Id="rId4" Type="http://schemas.openxmlformats.org/officeDocument/2006/relationships/image" Target="../media/image4.png"/><Relationship Id="rId9" Type="http://schemas.openxmlformats.org/officeDocument/2006/relationships/image" Target="../media/image11.png"/><Relationship Id="rId14" Type="http://schemas.openxmlformats.org/officeDocument/2006/relationships/image" Target="../media/image61.png"/></Relationships>
</file>

<file path=ppt/slides/_rels/slide3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72.png"/><Relationship Id="rId4" Type="http://schemas.openxmlformats.org/officeDocument/2006/relationships/image" Target="../media/image2.svg"/><Relationship Id="rId9" Type="http://schemas.openxmlformats.org/officeDocument/2006/relationships/image" Target="../media/image59.png"/></Relationships>
</file>

<file path=ppt/slides/_rels/slide3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10.png"/><Relationship Id="rId12" Type="http://schemas.openxmlformats.org/officeDocument/2006/relationships/image" Target="../media/image7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61.png"/><Relationship Id="rId5" Type="http://schemas.openxmlformats.org/officeDocument/2006/relationships/image" Target="../media/image5.png"/><Relationship Id="rId10" Type="http://schemas.openxmlformats.org/officeDocument/2006/relationships/image" Target="../media/image67.png"/><Relationship Id="rId4" Type="http://schemas.openxmlformats.org/officeDocument/2006/relationships/image" Target="../media/image4.png"/><Relationship Id="rId9" Type="http://schemas.openxmlformats.org/officeDocument/2006/relationships/image" Target="../media/image11.png"/></Relationships>
</file>

<file path=ppt/slides/_rels/slide3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2.sv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76.png"/><Relationship Id="rId3" Type="http://schemas.openxmlformats.org/officeDocument/2006/relationships/image" Target="../media/image2.svg"/><Relationship Id="rId7" Type="http://schemas.openxmlformats.org/officeDocument/2006/relationships/image" Target="../media/image10.png"/><Relationship Id="rId12"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75.png"/><Relationship Id="rId5" Type="http://schemas.openxmlformats.org/officeDocument/2006/relationships/image" Target="../media/image5.png"/><Relationship Id="rId10" Type="http://schemas.openxmlformats.org/officeDocument/2006/relationships/image" Target="../media/image67.png"/><Relationship Id="rId4" Type="http://schemas.openxmlformats.org/officeDocument/2006/relationships/image" Target="../media/image4.png"/><Relationship Id="rId9" Type="http://schemas.openxmlformats.org/officeDocument/2006/relationships/image" Target="../media/image11.png"/></Relationships>
</file>

<file path=ppt/slides/_rels/slide3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2.sv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77.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10.png"/><Relationship Id="rId12"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5.png"/><Relationship Id="rId5" Type="http://schemas.openxmlformats.org/officeDocument/2006/relationships/image" Target="../media/image5.png"/><Relationship Id="rId10"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78.png"/><Relationship Id="rId3" Type="http://schemas.openxmlformats.org/officeDocument/2006/relationships/image" Target="../media/image2.svg"/><Relationship Id="rId7" Type="http://schemas.openxmlformats.org/officeDocument/2006/relationships/image" Target="../media/image10.png"/><Relationship Id="rId12"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75.png"/><Relationship Id="rId5" Type="http://schemas.openxmlformats.org/officeDocument/2006/relationships/image" Target="../media/image5.png"/><Relationship Id="rId10" Type="http://schemas.openxmlformats.org/officeDocument/2006/relationships/image" Target="../media/image67.png"/><Relationship Id="rId4" Type="http://schemas.openxmlformats.org/officeDocument/2006/relationships/image" Target="../media/image4.png"/><Relationship Id="rId9" Type="http://schemas.openxmlformats.org/officeDocument/2006/relationships/image" Target="../media/image11.png"/></Relationships>
</file>

<file path=ppt/slides/_rels/slide4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2.sv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77.png"/></Relationships>
</file>

<file path=ppt/slides/_rels/slide4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79.png"/><Relationship Id="rId3" Type="http://schemas.openxmlformats.org/officeDocument/2006/relationships/image" Target="../media/image2.svg"/><Relationship Id="rId7" Type="http://schemas.openxmlformats.org/officeDocument/2006/relationships/image" Target="../media/image10.png"/><Relationship Id="rId12"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75.png"/><Relationship Id="rId5" Type="http://schemas.openxmlformats.org/officeDocument/2006/relationships/image" Target="../media/image5.png"/><Relationship Id="rId10" Type="http://schemas.openxmlformats.org/officeDocument/2006/relationships/image" Target="../media/image67.png"/><Relationship Id="rId4" Type="http://schemas.openxmlformats.org/officeDocument/2006/relationships/image" Target="../media/image4.png"/><Relationship Id="rId9" Type="http://schemas.openxmlformats.org/officeDocument/2006/relationships/image" Target="../media/image11.png"/></Relationships>
</file>

<file path=ppt/slides/_rels/slide4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image" Target="../media/image80.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svg"/><Relationship Id="rId9" Type="http://schemas.openxmlformats.org/officeDocument/2006/relationships/image" Target="../media/image81.png"/></Relationships>
</file>

<file path=ppt/slides/_rels/slide4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47.png"/><Relationship Id="rId3" Type="http://schemas.openxmlformats.org/officeDocument/2006/relationships/image" Target="../media/image1.png"/><Relationship Id="rId7" Type="http://schemas.openxmlformats.org/officeDocument/2006/relationships/image" Target="../media/image7.png"/><Relationship Id="rId12"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67.png"/><Relationship Id="rId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2.svg"/><Relationship Id="rId9" Type="http://schemas.openxmlformats.org/officeDocument/2006/relationships/image" Target="../media/image9.png"/></Relationships>
</file>

<file path=ppt/slides/_rels/slide4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2.sv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85.png"/></Relationships>
</file>

<file path=ppt/slides/_rels/slide4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87.png"/><Relationship Id="rId3" Type="http://schemas.openxmlformats.org/officeDocument/2006/relationships/image" Target="../media/image2.svg"/><Relationship Id="rId7" Type="http://schemas.openxmlformats.org/officeDocument/2006/relationships/image" Target="../media/image10.png"/><Relationship Id="rId12" Type="http://schemas.openxmlformats.org/officeDocument/2006/relationships/image" Target="../media/image8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47.png"/><Relationship Id="rId5" Type="http://schemas.openxmlformats.org/officeDocument/2006/relationships/image" Target="../media/image5.png"/><Relationship Id="rId10" Type="http://schemas.openxmlformats.org/officeDocument/2006/relationships/image" Target="../media/image67.png"/><Relationship Id="rId4" Type="http://schemas.openxmlformats.org/officeDocument/2006/relationships/image" Target="../media/image4.png"/><Relationship Id="rId9" Type="http://schemas.openxmlformats.org/officeDocument/2006/relationships/image" Target="../media/image11.png"/><Relationship Id="rId14" Type="http://schemas.openxmlformats.org/officeDocument/2006/relationships/image" Target="../media/image88.png"/></Relationships>
</file>

<file path=ppt/slides/_rels/slide47.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2.sv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2.sv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2.sv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sv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10.png"/><Relationship Id="rId12" Type="http://schemas.openxmlformats.org/officeDocument/2006/relationships/image" Target="../media/image9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47.png"/><Relationship Id="rId5" Type="http://schemas.openxmlformats.org/officeDocument/2006/relationships/image" Target="../media/image5.png"/><Relationship Id="rId10" Type="http://schemas.openxmlformats.org/officeDocument/2006/relationships/image" Target="../media/image67.png"/><Relationship Id="rId4" Type="http://schemas.openxmlformats.org/officeDocument/2006/relationships/image" Target="../media/image4.png"/><Relationship Id="rId9" Type="http://schemas.openxmlformats.org/officeDocument/2006/relationships/image" Target="../media/image11.png"/></Relationships>
</file>

<file path=ppt/slides/_rels/slide51.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image" Target="../media/image93.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6.png"/><Relationship Id="rId4" Type="http://schemas.openxmlformats.org/officeDocument/2006/relationships/image" Target="../media/image2.svg"/><Relationship Id="rId9" Type="http://schemas.openxmlformats.org/officeDocument/2006/relationships/image" Target="../media/image95.png"/></Relationships>
</file>

<file path=ppt/slides/_rels/slide5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svg"/><Relationship Id="rId7" Type="http://schemas.openxmlformats.org/officeDocument/2006/relationships/image" Target="../media/image9.png"/><Relationship Id="rId12" Type="http://schemas.openxmlformats.org/officeDocument/2006/relationships/image" Target="../media/image9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96.png"/><Relationship Id="rId5" Type="http://schemas.openxmlformats.org/officeDocument/2006/relationships/image" Target="../media/image5.png"/><Relationship Id="rId10" Type="http://schemas.openxmlformats.org/officeDocument/2006/relationships/image" Target="../media/image97.png"/><Relationship Id="rId4" Type="http://schemas.openxmlformats.org/officeDocument/2006/relationships/image" Target="../media/image4.png"/><Relationship Id="rId9" Type="http://schemas.openxmlformats.org/officeDocument/2006/relationships/image" Target="../media/image67.png"/></Relationships>
</file>

<file path=ppt/slides/_rels/slide53.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2.svg"/><Relationship Id="rId7" Type="http://schemas.openxmlformats.org/officeDocument/2006/relationships/image" Target="../media/image94.png"/><Relationship Id="rId12" Type="http://schemas.openxmlformats.org/officeDocument/2006/relationships/image" Target="../media/image10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00.png"/><Relationship Id="rId5" Type="http://schemas.openxmlformats.org/officeDocument/2006/relationships/image" Target="../media/image5.png"/><Relationship Id="rId10" Type="http://schemas.openxmlformats.org/officeDocument/2006/relationships/image" Target="../media/image99.png"/><Relationship Id="rId4" Type="http://schemas.openxmlformats.org/officeDocument/2006/relationships/image" Target="../media/image4.png"/><Relationship Id="rId9" Type="http://schemas.openxmlformats.org/officeDocument/2006/relationships/image" Target="../media/image96.png"/></Relationships>
</file>

<file path=ppt/slides/_rels/slide5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98.png"/><Relationship Id="rId3" Type="http://schemas.openxmlformats.org/officeDocument/2006/relationships/image" Target="../media/image2.svg"/><Relationship Id="rId7" Type="http://schemas.openxmlformats.org/officeDocument/2006/relationships/image" Target="../media/image9.png"/><Relationship Id="rId12" Type="http://schemas.openxmlformats.org/officeDocument/2006/relationships/image" Target="../media/image10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02.png"/><Relationship Id="rId5" Type="http://schemas.openxmlformats.org/officeDocument/2006/relationships/image" Target="../media/image5.png"/><Relationship Id="rId10" Type="http://schemas.openxmlformats.org/officeDocument/2006/relationships/image" Target="../media/image96.png"/><Relationship Id="rId4" Type="http://schemas.openxmlformats.org/officeDocument/2006/relationships/image" Target="../media/image4.png"/><Relationship Id="rId9" Type="http://schemas.openxmlformats.org/officeDocument/2006/relationships/image" Target="../media/image67.png"/></Relationships>
</file>

<file path=ppt/slides/_rels/slide55.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2.svg"/><Relationship Id="rId7" Type="http://schemas.openxmlformats.org/officeDocument/2006/relationships/image" Target="../media/image9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07.png"/><Relationship Id="rId5" Type="http://schemas.openxmlformats.org/officeDocument/2006/relationships/image" Target="../media/image5.png"/><Relationship Id="rId10" Type="http://schemas.openxmlformats.org/officeDocument/2006/relationships/image" Target="../media/image106.png"/><Relationship Id="rId4" Type="http://schemas.openxmlformats.org/officeDocument/2006/relationships/image" Target="../media/image4.png"/><Relationship Id="rId9" Type="http://schemas.openxmlformats.org/officeDocument/2006/relationships/image" Target="../media/image105.png"/></Relationships>
</file>

<file path=ppt/slides/_rels/slide5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svg"/><Relationship Id="rId7" Type="http://schemas.openxmlformats.org/officeDocument/2006/relationships/image" Target="../media/image9.png"/><Relationship Id="rId12" Type="http://schemas.openxmlformats.org/officeDocument/2006/relationships/image" Target="../media/image9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08.png"/><Relationship Id="rId5" Type="http://schemas.openxmlformats.org/officeDocument/2006/relationships/image" Target="../media/image5.png"/><Relationship Id="rId10" Type="http://schemas.openxmlformats.org/officeDocument/2006/relationships/image" Target="../media/image96.png"/><Relationship Id="rId4" Type="http://schemas.openxmlformats.org/officeDocument/2006/relationships/image" Target="../media/image4.png"/><Relationship Id="rId9" Type="http://schemas.openxmlformats.org/officeDocument/2006/relationships/image" Target="../media/image67.png"/></Relationships>
</file>

<file path=ppt/slides/_rels/slide57.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2.svg"/><Relationship Id="rId7" Type="http://schemas.openxmlformats.org/officeDocument/2006/relationships/image" Target="../media/image96.png"/><Relationship Id="rId12" Type="http://schemas.openxmlformats.org/officeDocument/2006/relationships/image" Target="../media/image11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11.png"/><Relationship Id="rId5" Type="http://schemas.openxmlformats.org/officeDocument/2006/relationships/image" Target="../media/image5.png"/><Relationship Id="rId10" Type="http://schemas.openxmlformats.org/officeDocument/2006/relationships/image" Target="../media/image110.png"/><Relationship Id="rId4" Type="http://schemas.openxmlformats.org/officeDocument/2006/relationships/image" Target="../media/image4.png"/><Relationship Id="rId9" Type="http://schemas.openxmlformats.org/officeDocument/2006/relationships/image" Target="../media/image109.png"/></Relationships>
</file>

<file path=ppt/slides/_rels/slide5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svg"/><Relationship Id="rId7" Type="http://schemas.openxmlformats.org/officeDocument/2006/relationships/image" Target="../media/image9.png"/><Relationship Id="rId12" Type="http://schemas.openxmlformats.org/officeDocument/2006/relationships/image" Target="../media/image9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13.png"/><Relationship Id="rId5" Type="http://schemas.openxmlformats.org/officeDocument/2006/relationships/image" Target="../media/image5.png"/><Relationship Id="rId10" Type="http://schemas.openxmlformats.org/officeDocument/2006/relationships/image" Target="../media/image96.png"/><Relationship Id="rId4" Type="http://schemas.openxmlformats.org/officeDocument/2006/relationships/image" Target="../media/image4.png"/><Relationship Id="rId9" Type="http://schemas.openxmlformats.org/officeDocument/2006/relationships/image" Target="../media/image67.png"/></Relationships>
</file>

<file path=ppt/slides/_rels/slide59.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2.svg"/><Relationship Id="rId7" Type="http://schemas.openxmlformats.org/officeDocument/2006/relationships/image" Target="../media/image9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17.png"/><Relationship Id="rId5" Type="http://schemas.openxmlformats.org/officeDocument/2006/relationships/image" Target="../media/image5.png"/><Relationship Id="rId10" Type="http://schemas.openxmlformats.org/officeDocument/2006/relationships/image" Target="../media/image116.png"/><Relationship Id="rId4" Type="http://schemas.openxmlformats.org/officeDocument/2006/relationships/image" Target="../media/image4.png"/><Relationship Id="rId9" Type="http://schemas.openxmlformats.org/officeDocument/2006/relationships/image" Target="../media/image115.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2.svg"/><Relationship Id="rId7" Type="http://schemas.openxmlformats.org/officeDocument/2006/relationships/image" Target="../media/image10.png"/><Relationship Id="rId12"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5.png"/><Relationship Id="rId5" Type="http://schemas.openxmlformats.org/officeDocument/2006/relationships/image" Target="../media/image5.png"/><Relationship Id="rId10"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11.png"/></Relationships>
</file>

<file path=ppt/slides/_rels/slide6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svg"/><Relationship Id="rId7" Type="http://schemas.openxmlformats.org/officeDocument/2006/relationships/image" Target="../media/image9.png"/><Relationship Id="rId12" Type="http://schemas.openxmlformats.org/officeDocument/2006/relationships/image" Target="../media/image9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18.png"/><Relationship Id="rId5" Type="http://schemas.openxmlformats.org/officeDocument/2006/relationships/image" Target="../media/image5.png"/><Relationship Id="rId10" Type="http://schemas.openxmlformats.org/officeDocument/2006/relationships/image" Target="../media/image96.png"/><Relationship Id="rId4" Type="http://schemas.openxmlformats.org/officeDocument/2006/relationships/image" Target="../media/image4.png"/><Relationship Id="rId9" Type="http://schemas.openxmlformats.org/officeDocument/2006/relationships/image" Target="../media/image67.png"/></Relationships>
</file>

<file path=ppt/slides/_rels/slide61.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2.svg"/><Relationship Id="rId7" Type="http://schemas.openxmlformats.org/officeDocument/2006/relationships/image" Target="../media/image96.png"/><Relationship Id="rId12" Type="http://schemas.openxmlformats.org/officeDocument/2006/relationships/image" Target="../media/image12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20.png"/><Relationship Id="rId5" Type="http://schemas.openxmlformats.org/officeDocument/2006/relationships/image" Target="../media/image5.png"/><Relationship Id="rId10" Type="http://schemas.openxmlformats.org/officeDocument/2006/relationships/image" Target="../media/image119.png"/><Relationship Id="rId4" Type="http://schemas.openxmlformats.org/officeDocument/2006/relationships/image" Target="../media/image4.png"/><Relationship Id="rId9" Type="http://schemas.openxmlformats.org/officeDocument/2006/relationships/image" Target="../media/image117.png"/></Relationships>
</file>

<file path=ppt/slides/_rels/slide6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svg"/><Relationship Id="rId7" Type="http://schemas.openxmlformats.org/officeDocument/2006/relationships/image" Target="../media/image9.png"/><Relationship Id="rId12" Type="http://schemas.openxmlformats.org/officeDocument/2006/relationships/image" Target="../media/image9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18.png"/><Relationship Id="rId5" Type="http://schemas.openxmlformats.org/officeDocument/2006/relationships/image" Target="../media/image5.png"/><Relationship Id="rId10" Type="http://schemas.openxmlformats.org/officeDocument/2006/relationships/image" Target="../media/image96.png"/><Relationship Id="rId4" Type="http://schemas.openxmlformats.org/officeDocument/2006/relationships/image" Target="../media/image4.png"/><Relationship Id="rId9" Type="http://schemas.openxmlformats.org/officeDocument/2006/relationships/image" Target="../media/image67.png"/></Relationships>
</file>

<file path=ppt/slides/_rels/slide63.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2.svg"/><Relationship Id="rId7" Type="http://schemas.openxmlformats.org/officeDocument/2006/relationships/image" Target="../media/image9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22.png"/></Relationships>
</file>

<file path=ppt/slides/_rels/slide6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svg"/><Relationship Id="rId7" Type="http://schemas.openxmlformats.org/officeDocument/2006/relationships/image" Target="../media/image9.png"/><Relationship Id="rId12" Type="http://schemas.openxmlformats.org/officeDocument/2006/relationships/image" Target="../media/image9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18.png"/><Relationship Id="rId5" Type="http://schemas.openxmlformats.org/officeDocument/2006/relationships/image" Target="../media/image5.png"/><Relationship Id="rId10" Type="http://schemas.openxmlformats.org/officeDocument/2006/relationships/image" Target="../media/image96.png"/><Relationship Id="rId4" Type="http://schemas.openxmlformats.org/officeDocument/2006/relationships/image" Target="../media/image4.png"/><Relationship Id="rId9" Type="http://schemas.openxmlformats.org/officeDocument/2006/relationships/image" Target="../media/image67.png"/></Relationships>
</file>

<file path=ppt/slides/_rels/slide65.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2.svg"/><Relationship Id="rId7" Type="http://schemas.openxmlformats.org/officeDocument/2006/relationships/image" Target="../media/image11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24.pn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23.png"/></Relationships>
</file>

<file path=ppt/slides/_rels/slide6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svg"/><Relationship Id="rId7" Type="http://schemas.openxmlformats.org/officeDocument/2006/relationships/image" Target="../media/image9.png"/><Relationship Id="rId12" Type="http://schemas.openxmlformats.org/officeDocument/2006/relationships/image" Target="../media/image12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7.png"/><Relationship Id="rId5" Type="http://schemas.openxmlformats.org/officeDocument/2006/relationships/image" Target="../media/image5.png"/><Relationship Id="rId10" Type="http://schemas.openxmlformats.org/officeDocument/2006/relationships/image" Target="../media/image125.png"/><Relationship Id="rId4" Type="http://schemas.openxmlformats.org/officeDocument/2006/relationships/image" Target="../media/image4.png"/><Relationship Id="rId9" Type="http://schemas.openxmlformats.org/officeDocument/2006/relationships/image" Target="../media/image67.png"/></Relationships>
</file>

<file path=ppt/slides/_rels/slide6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11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28.png"/><Relationship Id="rId5" Type="http://schemas.openxmlformats.org/officeDocument/2006/relationships/image" Target="../media/image5.png"/><Relationship Id="rId10" Type="http://schemas.openxmlformats.org/officeDocument/2006/relationships/image" Target="../media/image127.png"/><Relationship Id="rId4" Type="http://schemas.openxmlformats.org/officeDocument/2006/relationships/image" Target="../media/image4.png"/><Relationship Id="rId9" Type="http://schemas.openxmlformats.org/officeDocument/2006/relationships/image" Target="../media/image124.png"/></Relationships>
</file>

<file path=ppt/slides/_rels/slide6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30.png"/><Relationship Id="rId3" Type="http://schemas.openxmlformats.org/officeDocument/2006/relationships/image" Target="../media/image2.svg"/><Relationship Id="rId7" Type="http://schemas.openxmlformats.org/officeDocument/2006/relationships/image" Target="../media/image9.png"/><Relationship Id="rId12" Type="http://schemas.openxmlformats.org/officeDocument/2006/relationships/image" Target="../media/image12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29.pn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67.png"/></Relationships>
</file>

<file path=ppt/slides/_rels/slide69.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9.png"/></Relationships>
</file>

<file path=ppt/slides/_rels/slide7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7.png"/><Relationship Id="rId3" Type="http://schemas.openxmlformats.org/officeDocument/2006/relationships/image" Target="../media/image1.png"/><Relationship Id="rId7" Type="http://schemas.openxmlformats.org/officeDocument/2006/relationships/image" Target="../media/image10.png"/><Relationship Id="rId12"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67.png"/><Relationship Id="rId4" Type="http://schemas.openxmlformats.org/officeDocument/2006/relationships/image" Target="../media/image2.svg"/><Relationship Id="rId9" Type="http://schemas.openxmlformats.org/officeDocument/2006/relationships/image" Target="../media/image11.png"/></Relationships>
</file>

<file path=ppt/slides/_rels/slide71.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s>
</file>

<file path=ppt/slides/_rels/slide7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7.png"/><Relationship Id="rId3" Type="http://schemas.openxmlformats.org/officeDocument/2006/relationships/image" Target="../media/image2.svg"/><Relationship Id="rId7" Type="http://schemas.openxmlformats.org/officeDocument/2006/relationships/image" Target="../media/image9.png"/><Relationship Id="rId12" Type="http://schemas.openxmlformats.org/officeDocument/2006/relationships/image" Target="../media/image13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35.pn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67.png"/></Relationships>
</file>

<file path=ppt/slides/_rels/slide73.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 Id="rId9" Type="http://schemas.microsoft.com/office/2007/relationships/hdphoto" Target="../media/hdphoto1.wdp"/></Relationships>
</file>

<file path=ppt/slides/_rels/slide7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39.png"/><Relationship Id="rId3" Type="http://schemas.openxmlformats.org/officeDocument/2006/relationships/image" Target="../media/image2.svg"/><Relationship Id="rId7" Type="http://schemas.openxmlformats.org/officeDocument/2006/relationships/image" Target="../media/image9.png"/><Relationship Id="rId12" Type="http://schemas.openxmlformats.org/officeDocument/2006/relationships/image" Target="../media/image13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47.pn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67.png"/></Relationships>
</file>

<file path=ppt/slides/_rels/slide75.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s>
</file>

<file path=ppt/slides/_rels/slide7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1.png"/><Relationship Id="rId3" Type="http://schemas.openxmlformats.org/officeDocument/2006/relationships/image" Target="../media/image2.svg"/><Relationship Id="rId7" Type="http://schemas.openxmlformats.org/officeDocument/2006/relationships/image" Target="../media/image9.png"/><Relationship Id="rId12" Type="http://schemas.openxmlformats.org/officeDocument/2006/relationships/image" Target="../media/image13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47.png"/><Relationship Id="rId5" Type="http://schemas.openxmlformats.org/officeDocument/2006/relationships/image" Target="../media/image5.png"/><Relationship Id="rId15" Type="http://schemas.openxmlformats.org/officeDocument/2006/relationships/image" Target="../media/image143.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67.png"/><Relationship Id="rId14" Type="http://schemas.openxmlformats.org/officeDocument/2006/relationships/image" Target="../media/image142.png"/></Relationships>
</file>

<file path=ppt/slides/_rels/slide77.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s>
</file>

<file path=ppt/slides/_rels/slide7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3.png"/><Relationship Id="rId3" Type="http://schemas.openxmlformats.org/officeDocument/2006/relationships/image" Target="../media/image2.svg"/><Relationship Id="rId7" Type="http://schemas.openxmlformats.org/officeDocument/2006/relationships/image" Target="../media/image9.png"/><Relationship Id="rId12" Type="http://schemas.openxmlformats.org/officeDocument/2006/relationships/image" Target="../media/image13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47.pn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67.png"/><Relationship Id="rId14" Type="http://schemas.openxmlformats.org/officeDocument/2006/relationships/image" Target="../media/image145.png"/></Relationships>
</file>

<file path=ppt/slides/_rels/slide79.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2.png"/><Relationship Id="rId3" Type="http://schemas.openxmlformats.org/officeDocument/2006/relationships/image" Target="../media/image2.svg"/><Relationship Id="rId7" Type="http://schemas.openxmlformats.org/officeDocument/2006/relationships/image" Target="../media/image10.png"/><Relationship Id="rId12"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5.png"/><Relationship Id="rId5" Type="http://schemas.openxmlformats.org/officeDocument/2006/relationships/image" Target="../media/image5.png"/><Relationship Id="rId10"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11.png"/></Relationships>
</file>

<file path=ppt/slides/_rels/slide8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7.png"/><Relationship Id="rId3" Type="http://schemas.openxmlformats.org/officeDocument/2006/relationships/image" Target="../media/image2.svg"/><Relationship Id="rId7" Type="http://schemas.openxmlformats.org/officeDocument/2006/relationships/image" Target="../media/image9.png"/><Relationship Id="rId12" Type="http://schemas.openxmlformats.org/officeDocument/2006/relationships/image" Target="../media/image14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47.pn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67.png"/><Relationship Id="rId14" Type="http://schemas.openxmlformats.org/officeDocument/2006/relationships/image" Target="../media/image148.png"/></Relationships>
</file>

<file path=ppt/slides/_rels/slide81.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s>
</file>

<file path=ppt/slides/_rels/slide8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8.png"/><Relationship Id="rId3" Type="http://schemas.openxmlformats.org/officeDocument/2006/relationships/image" Target="../media/image2.svg"/><Relationship Id="rId7" Type="http://schemas.openxmlformats.org/officeDocument/2006/relationships/image" Target="../media/image9.png"/><Relationship Id="rId12" Type="http://schemas.openxmlformats.org/officeDocument/2006/relationships/image" Target="../media/image14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47.pn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67.png"/><Relationship Id="rId14" Type="http://schemas.openxmlformats.org/officeDocument/2006/relationships/image" Target="../media/image150.png"/></Relationships>
</file>

<file path=ppt/slides/_rels/slide83.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s>
</file>

<file path=ppt/slides/_rels/slide8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svg"/><Relationship Id="rId7" Type="http://schemas.openxmlformats.org/officeDocument/2006/relationships/image" Target="../media/image9.png"/><Relationship Id="rId12" Type="http://schemas.openxmlformats.org/officeDocument/2006/relationships/image" Target="../media/image12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2.png"/><Relationship Id="rId5" Type="http://schemas.openxmlformats.org/officeDocument/2006/relationships/image" Target="../media/image5.png"/><Relationship Id="rId10" Type="http://schemas.openxmlformats.org/officeDocument/2006/relationships/image" Target="../media/image130.png"/><Relationship Id="rId4" Type="http://schemas.openxmlformats.org/officeDocument/2006/relationships/image" Target="../media/image4.png"/><Relationship Id="rId9" Type="http://schemas.openxmlformats.org/officeDocument/2006/relationships/image" Target="../media/image7.png"/></Relationships>
</file>

<file path=ppt/slides/_rels/slide85.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s>
</file>

<file path=ppt/slides/_rels/slide8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26.png"/><Relationship Id="rId3" Type="http://schemas.openxmlformats.org/officeDocument/2006/relationships/image" Target="../media/image2.svg"/><Relationship Id="rId7" Type="http://schemas.openxmlformats.org/officeDocument/2006/relationships/image" Target="../media/image9.png"/><Relationship Id="rId12" Type="http://schemas.openxmlformats.org/officeDocument/2006/relationships/image" Target="../media/image15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30.pn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67.png"/></Relationships>
</file>

<file path=ppt/slides/_rels/slide87.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s>
</file>

<file path=ppt/slides/_rels/slide8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6.png"/><Relationship Id="rId3" Type="http://schemas.openxmlformats.org/officeDocument/2006/relationships/image" Target="../media/image2.svg"/><Relationship Id="rId7" Type="http://schemas.openxmlformats.org/officeDocument/2006/relationships/image" Target="../media/image9.png"/><Relationship Id="rId12" Type="http://schemas.openxmlformats.org/officeDocument/2006/relationships/image" Target="../media/image12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30.pn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67.png"/></Relationships>
</file>

<file path=ppt/slides/_rels/slide89.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3.png"/><Relationship Id="rId4" Type="http://schemas.openxmlformats.org/officeDocument/2006/relationships/image" Target="../media/image3.png"/><Relationship Id="rId9" Type="http://schemas.openxmlformats.org/officeDocument/2006/relationships/image" Target="../media/image9.png"/></Relationships>
</file>

<file path=ppt/slides/_rels/slide9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26.png"/><Relationship Id="rId3" Type="http://schemas.openxmlformats.org/officeDocument/2006/relationships/image" Target="../media/image2.svg"/><Relationship Id="rId7" Type="http://schemas.openxmlformats.org/officeDocument/2006/relationships/image" Target="../media/image9.png"/><Relationship Id="rId12" Type="http://schemas.openxmlformats.org/officeDocument/2006/relationships/image" Target="../media/image15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8.png"/><Relationship Id="rId5" Type="http://schemas.openxmlformats.org/officeDocument/2006/relationships/image" Target="../media/image5.png"/><Relationship Id="rId10" Type="http://schemas.openxmlformats.org/officeDocument/2006/relationships/image" Target="../media/image130.png"/><Relationship Id="rId4" Type="http://schemas.openxmlformats.org/officeDocument/2006/relationships/image" Target="../media/image4.png"/><Relationship Id="rId9" Type="http://schemas.openxmlformats.org/officeDocument/2006/relationships/image" Target="../media/image7.png"/></Relationships>
</file>

<file path=ppt/slides/_rels/slide91.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s>
</file>

<file path=ppt/slides/_rels/slide9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26.png"/><Relationship Id="rId3" Type="http://schemas.openxmlformats.org/officeDocument/2006/relationships/image" Target="../media/image2.svg"/><Relationship Id="rId7" Type="http://schemas.openxmlformats.org/officeDocument/2006/relationships/image" Target="../media/image9.png"/><Relationship Id="rId12" Type="http://schemas.openxmlformats.org/officeDocument/2006/relationships/image" Target="../media/image16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30.pn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67.png"/></Relationships>
</file>

<file path=ppt/slides/_rels/slide93.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s>
</file>

<file path=ppt/slides/_rels/slide9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10.png"/><Relationship Id="rId12" Type="http://schemas.openxmlformats.org/officeDocument/2006/relationships/image" Target="../media/image126.png"/><Relationship Id="rId2" Type="http://schemas.openxmlformats.org/officeDocument/2006/relationships/image" Target="../media/image163.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30.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2.svg"/><Relationship Id="rId9" Type="http://schemas.openxmlformats.org/officeDocument/2006/relationships/image" Target="../media/image11.png"/></Relationships>
</file>

<file path=ppt/slides/_rels/slide95.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64.png"/></Relationships>
</file>

<file path=ppt/slides/_rels/slide9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svg"/><Relationship Id="rId7" Type="http://schemas.openxmlformats.org/officeDocument/2006/relationships/image" Target="../media/image9.png"/><Relationship Id="rId12" Type="http://schemas.openxmlformats.org/officeDocument/2006/relationships/image" Target="../media/image16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26.png"/><Relationship Id="rId5" Type="http://schemas.openxmlformats.org/officeDocument/2006/relationships/image" Target="../media/image5.png"/><Relationship Id="rId10" Type="http://schemas.openxmlformats.org/officeDocument/2006/relationships/image" Target="../media/image130.png"/><Relationship Id="rId4" Type="http://schemas.openxmlformats.org/officeDocument/2006/relationships/image" Target="../media/image4.png"/><Relationship Id="rId9" Type="http://schemas.openxmlformats.org/officeDocument/2006/relationships/image" Target="../media/image7.png"/></Relationships>
</file>

<file path=ppt/slides/_rels/slide97.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s>
</file>

<file path=ppt/slides/_rels/slide9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svg"/><Relationship Id="rId7" Type="http://schemas.openxmlformats.org/officeDocument/2006/relationships/image" Target="../media/image9.png"/><Relationship Id="rId12" Type="http://schemas.openxmlformats.org/officeDocument/2006/relationships/image" Target="../media/image16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26.png"/><Relationship Id="rId5" Type="http://schemas.openxmlformats.org/officeDocument/2006/relationships/image" Target="../media/image5.png"/><Relationship Id="rId10" Type="http://schemas.openxmlformats.org/officeDocument/2006/relationships/image" Target="../media/image130.png"/><Relationship Id="rId4" Type="http://schemas.openxmlformats.org/officeDocument/2006/relationships/image" Target="../media/image4.png"/><Relationship Id="rId9" Type="http://schemas.openxmlformats.org/officeDocument/2006/relationships/image" Target="../media/image7.png"/></Relationships>
</file>

<file path=ppt/slides/_rels/slide99.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sp>
        <p:nvSpPr>
          <p:cNvPr id="7" name="TextBox 6">
            <a:extLst>
              <a:ext uri="{FF2B5EF4-FFF2-40B4-BE49-F238E27FC236}">
                <a16:creationId xmlns:a16="http://schemas.microsoft.com/office/drawing/2014/main" id="{F445AF61-DA94-42D7-AF9B-5894BE699DAC}"/>
              </a:ext>
            </a:extLst>
          </p:cNvPr>
          <p:cNvSpPr txBox="1"/>
          <p:nvPr/>
        </p:nvSpPr>
        <p:spPr>
          <a:xfrm>
            <a:off x="-179560" y="1496286"/>
            <a:ext cx="6614646" cy="923330"/>
          </a:xfrm>
          <a:prstGeom prst="rect">
            <a:avLst/>
          </a:prstGeom>
          <a:noFill/>
        </p:spPr>
        <p:txBody>
          <a:bodyPr wrap="square" rtlCol="0">
            <a:spAutoFit/>
          </a:bodyPr>
          <a:lstStyle/>
          <a:p>
            <a:r>
              <a:rPr lang="en-US" b="1" dirty="0">
                <a:solidFill>
                  <a:srgbClr val="FF0000"/>
                </a:solidFill>
              </a:rPr>
              <a:t>                                                   SZM210  </a:t>
            </a:r>
          </a:p>
          <a:p>
            <a:r>
              <a:rPr lang="en-US" b="1" dirty="0">
                <a:solidFill>
                  <a:srgbClr val="FF0000"/>
                </a:solidFill>
              </a:rPr>
              <a:t>         </a:t>
            </a:r>
            <a:r>
              <a:rPr lang="en-US" b="1" dirty="0"/>
              <a:t>SEROZZETTA™</a:t>
            </a:r>
            <a:r>
              <a:rPr lang="en-US" b="1" dirty="0">
                <a:solidFill>
                  <a:srgbClr val="FF0000"/>
                </a:solidFill>
              </a:rPr>
              <a:t> </a:t>
            </a:r>
            <a:r>
              <a:rPr lang="en-US" b="1" dirty="0"/>
              <a:t>EDGE</a:t>
            </a:r>
            <a:r>
              <a:rPr lang="en-US" dirty="0"/>
              <a:t> Lever on Round Rose- Matt Black Finish</a:t>
            </a:r>
          </a:p>
          <a:p>
            <a:r>
              <a:rPr lang="en-PH" dirty="0"/>
              <a:t> </a:t>
            </a:r>
          </a:p>
        </p:txBody>
      </p:sp>
      <p:pic>
        <p:nvPicPr>
          <p:cNvPr id="12" name="Picture 11">
            <a:extLst>
              <a:ext uri="{FF2B5EF4-FFF2-40B4-BE49-F238E27FC236}">
                <a16:creationId xmlns:a16="http://schemas.microsoft.com/office/drawing/2014/main" id="{0141056F-5A1B-431E-932A-E175151AAC9A}"/>
              </a:ext>
            </a:extLst>
          </p:cNvPr>
          <p:cNvPicPr>
            <a:picLocks noChangeAspect="1"/>
          </p:cNvPicPr>
          <p:nvPr/>
        </p:nvPicPr>
        <p:blipFill>
          <a:blip r:embed="rId4"/>
          <a:stretch>
            <a:fillRect/>
          </a:stretch>
        </p:blipFill>
        <p:spPr>
          <a:xfrm>
            <a:off x="4045340" y="8401596"/>
            <a:ext cx="1071686" cy="532915"/>
          </a:xfrm>
          <a:prstGeom prst="rect">
            <a:avLst/>
          </a:prstGeom>
        </p:spPr>
      </p:pic>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5"/>
          <a:stretch>
            <a:fillRect/>
          </a:stretch>
        </p:blipFill>
        <p:spPr>
          <a:xfrm>
            <a:off x="2072948" y="8505927"/>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6"/>
          <a:stretch>
            <a:fillRect/>
          </a:stretch>
        </p:blipFill>
        <p:spPr>
          <a:xfrm>
            <a:off x="2229464" y="8846130"/>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N</a:t>
            </a:r>
            <a:endParaRPr lang="en-PH" sz="1000" dirty="0">
              <a:solidFill>
                <a:schemeClr val="bg1"/>
              </a:solidFill>
              <a:latin typeface="Agency FB" panose="020B0503020202020204" pitchFamily="34" charset="0"/>
            </a:endParaRPr>
          </a:p>
        </p:txBody>
      </p:sp>
      <p:pic>
        <p:nvPicPr>
          <p:cNvPr id="11" name="Picture 10">
            <a:extLst>
              <a:ext uri="{FF2B5EF4-FFF2-40B4-BE49-F238E27FC236}">
                <a16:creationId xmlns:a16="http://schemas.microsoft.com/office/drawing/2014/main" id="{57061127-F611-4341-BF10-DBD198D5CE71}"/>
              </a:ext>
            </a:extLst>
          </p:cNvPr>
          <p:cNvPicPr>
            <a:picLocks noChangeAspect="1"/>
          </p:cNvPicPr>
          <p:nvPr/>
        </p:nvPicPr>
        <p:blipFill>
          <a:blip r:embed="rId7"/>
          <a:stretch>
            <a:fillRect/>
          </a:stretch>
        </p:blipFill>
        <p:spPr>
          <a:xfrm>
            <a:off x="1404277" y="2419616"/>
            <a:ext cx="4200558" cy="1576617"/>
          </a:xfrm>
          <a:prstGeom prst="rect">
            <a:avLst/>
          </a:prstGeom>
        </p:spPr>
      </p:pic>
      <p:pic>
        <p:nvPicPr>
          <p:cNvPr id="28" name="Picture 27">
            <a:extLst>
              <a:ext uri="{FF2B5EF4-FFF2-40B4-BE49-F238E27FC236}">
                <a16:creationId xmlns:a16="http://schemas.microsoft.com/office/drawing/2014/main" id="{00000000-0008-0000-0400-000009000000}"/>
              </a:ext>
            </a:extLst>
          </p:cNvPr>
          <p:cNvPicPr>
            <a:picLocks noChangeAspect="1"/>
          </p:cNvPicPr>
          <p:nvPr/>
        </p:nvPicPr>
        <p:blipFill>
          <a:blip r:embed="rId8"/>
          <a:stretch>
            <a:fillRect/>
          </a:stretch>
        </p:blipFill>
        <p:spPr>
          <a:xfrm>
            <a:off x="5204091" y="8411388"/>
            <a:ext cx="1395501" cy="517008"/>
          </a:xfrm>
          <a:prstGeom prst="rect">
            <a:avLst/>
          </a:prstGeom>
          <a:noFill/>
          <a:ln w="9525">
            <a:noFill/>
          </a:ln>
        </p:spPr>
      </p:pic>
      <p:pic>
        <p:nvPicPr>
          <p:cNvPr id="21" name="Picture 20">
            <a:extLst>
              <a:ext uri="{FF2B5EF4-FFF2-40B4-BE49-F238E27FC236}">
                <a16:creationId xmlns:a16="http://schemas.microsoft.com/office/drawing/2014/main" id="{F68BCF35-220C-4FD1-83A1-69C314C54A71}"/>
              </a:ext>
            </a:extLst>
          </p:cNvPr>
          <p:cNvPicPr>
            <a:picLocks noChangeAspect="1"/>
          </p:cNvPicPr>
          <p:nvPr/>
        </p:nvPicPr>
        <p:blipFill>
          <a:blip r:embed="rId9"/>
          <a:stretch>
            <a:fillRect/>
          </a:stretch>
        </p:blipFill>
        <p:spPr>
          <a:xfrm>
            <a:off x="4530836" y="8410117"/>
            <a:ext cx="593155" cy="557848"/>
          </a:xfrm>
          <a:prstGeom prst="rect">
            <a:avLst/>
          </a:prstGeom>
        </p:spPr>
      </p:pic>
      <p:sp>
        <p:nvSpPr>
          <p:cNvPr id="26" name="Rectangle 25">
            <a:extLst>
              <a:ext uri="{FF2B5EF4-FFF2-40B4-BE49-F238E27FC236}">
                <a16:creationId xmlns:a16="http://schemas.microsoft.com/office/drawing/2014/main" id="{B9E7F1FA-FB57-4186-B625-68718129A041}"/>
              </a:ext>
            </a:extLst>
          </p:cNvPr>
          <p:cNvSpPr/>
          <p:nvPr/>
        </p:nvSpPr>
        <p:spPr>
          <a:xfrm>
            <a:off x="1127051" y="4216159"/>
            <a:ext cx="4498894" cy="1477328"/>
          </a:xfrm>
          <a:prstGeom prst="rect">
            <a:avLst/>
          </a:prstGeom>
          <a:ln>
            <a:solidFill>
              <a:schemeClr val="bg1">
                <a:lumMod val="50000"/>
              </a:schemeClr>
            </a:solidFill>
          </a:ln>
        </p:spPr>
        <p:txBody>
          <a:bodyPr wrap="square">
            <a:spAutoFit/>
          </a:bodyPr>
          <a:lstStyle/>
          <a:p>
            <a:r>
              <a:rPr lang="en-PH" sz="1500" dirty="0"/>
              <a:t>Lever on a concealed fix 2 part screw on round rose. The flat and rectangular design of the lever allows for ergonomic use and is easy to grip. A heavy robust no nonsense lever design for a busy environment. The chamfered edge concealed fix rose reflects the attention to detail in this range.</a:t>
            </a:r>
          </a:p>
        </p:txBody>
      </p:sp>
      <p:sp>
        <p:nvSpPr>
          <p:cNvPr id="18" name="Rectangle 17">
            <a:extLst>
              <a:ext uri="{FF2B5EF4-FFF2-40B4-BE49-F238E27FC236}">
                <a16:creationId xmlns:a16="http://schemas.microsoft.com/office/drawing/2014/main" id="{28BAB2C3-B8D5-479C-B5D0-4B7186A7A969}"/>
              </a:ext>
            </a:extLst>
          </p:cNvPr>
          <p:cNvSpPr/>
          <p:nvPr/>
        </p:nvSpPr>
        <p:spPr>
          <a:xfrm>
            <a:off x="242046" y="6852179"/>
            <a:ext cx="3429000" cy="923330"/>
          </a:xfrm>
          <a:prstGeom prst="rect">
            <a:avLst/>
          </a:prstGeom>
        </p:spPr>
        <p:txBody>
          <a:bodyPr>
            <a:spAutoFit/>
          </a:bodyPr>
          <a:lstStyle/>
          <a:p>
            <a:endParaRPr lang="en-PH" dirty="0"/>
          </a:p>
          <a:p>
            <a:endParaRPr lang="en-PH" dirty="0"/>
          </a:p>
          <a:p>
            <a:endParaRPr lang="en-PH" dirty="0"/>
          </a:p>
        </p:txBody>
      </p:sp>
      <p:pic>
        <p:nvPicPr>
          <p:cNvPr id="16" name="Picture 15">
            <a:extLst>
              <a:ext uri="{FF2B5EF4-FFF2-40B4-BE49-F238E27FC236}">
                <a16:creationId xmlns:a16="http://schemas.microsoft.com/office/drawing/2014/main" id="{6FFC6B42-4E96-41E5-AA3B-17DBC45D18E4}"/>
              </a:ext>
            </a:extLst>
          </p:cNvPr>
          <p:cNvPicPr>
            <a:picLocks noChangeAspect="1"/>
          </p:cNvPicPr>
          <p:nvPr/>
        </p:nvPicPr>
        <p:blipFill>
          <a:blip r:embed="rId10"/>
          <a:stretch>
            <a:fillRect/>
          </a:stretch>
        </p:blipFill>
        <p:spPr>
          <a:xfrm>
            <a:off x="419386" y="460312"/>
            <a:ext cx="5842746" cy="854392"/>
          </a:xfrm>
          <a:prstGeom prst="rect">
            <a:avLst/>
          </a:prstGeom>
        </p:spPr>
      </p:pic>
    </p:spTree>
    <p:extLst>
      <p:ext uri="{BB962C8B-B14F-4D97-AF65-F5344CB8AC3E}">
        <p14:creationId xmlns:p14="http://schemas.microsoft.com/office/powerpoint/2010/main" val="3921486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8" name="Picture 27">
            <a:extLst>
              <a:ext uri="{FF2B5EF4-FFF2-40B4-BE49-F238E27FC236}">
                <a16:creationId xmlns:a16="http://schemas.microsoft.com/office/drawing/2014/main" id="{00000000-0008-0000-0400-000009000000}"/>
              </a:ext>
            </a:extLst>
          </p:cNvPr>
          <p:cNvPicPr>
            <a:picLocks noChangeAspect="1"/>
          </p:cNvPicPr>
          <p:nvPr/>
        </p:nvPicPr>
        <p:blipFill>
          <a:blip r:embed="rId6"/>
          <a:stretch>
            <a:fillRect/>
          </a:stretch>
        </p:blipFill>
        <p:spPr>
          <a:xfrm>
            <a:off x="5204091" y="8411388"/>
            <a:ext cx="1395501" cy="517008"/>
          </a:xfrm>
          <a:prstGeom prst="rect">
            <a:avLst/>
          </a:prstGeom>
          <a:noFill/>
          <a:ln w="9525">
            <a:noFill/>
          </a:ln>
        </p:spPr>
      </p:pic>
      <p:pic>
        <p:nvPicPr>
          <p:cNvPr id="18" name="Picture 17">
            <a:extLst>
              <a:ext uri="{FF2B5EF4-FFF2-40B4-BE49-F238E27FC236}">
                <a16:creationId xmlns:a16="http://schemas.microsoft.com/office/drawing/2014/main" id="{83F05EA8-5796-4FC9-9BD0-BE91D95117B7}"/>
              </a:ext>
            </a:extLst>
          </p:cNvPr>
          <p:cNvPicPr>
            <a:picLocks noChangeAspect="1"/>
          </p:cNvPicPr>
          <p:nvPr/>
        </p:nvPicPr>
        <p:blipFill>
          <a:blip r:embed="rId7"/>
          <a:stretch>
            <a:fillRect/>
          </a:stretch>
        </p:blipFill>
        <p:spPr>
          <a:xfrm>
            <a:off x="2730396" y="6662382"/>
            <a:ext cx="794733" cy="370361"/>
          </a:xfrm>
          <a:prstGeom prst="rect">
            <a:avLst/>
          </a:prstGeom>
        </p:spPr>
      </p:pic>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7"/>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8"/>
          <a:stretch>
            <a:fillRect/>
          </a:stretch>
        </p:blipFill>
        <p:spPr>
          <a:xfrm>
            <a:off x="419386" y="460312"/>
            <a:ext cx="5842746" cy="854392"/>
          </a:xfrm>
          <a:prstGeom prst="rect">
            <a:avLst/>
          </a:prstGeom>
        </p:spPr>
      </p:pic>
      <p:sp>
        <p:nvSpPr>
          <p:cNvPr id="37" name="TextBox 36">
            <a:extLst>
              <a:ext uri="{FF2B5EF4-FFF2-40B4-BE49-F238E27FC236}">
                <a16:creationId xmlns:a16="http://schemas.microsoft.com/office/drawing/2014/main" id="{52DC8923-61C9-4470-916A-9276F6A63A4E}"/>
              </a:ext>
            </a:extLst>
          </p:cNvPr>
          <p:cNvSpPr txBox="1"/>
          <p:nvPr/>
        </p:nvSpPr>
        <p:spPr>
          <a:xfrm>
            <a:off x="2806760" y="2449598"/>
            <a:ext cx="1018309" cy="369332"/>
          </a:xfrm>
          <a:prstGeom prst="rect">
            <a:avLst/>
          </a:prstGeom>
          <a:noFill/>
        </p:spPr>
        <p:txBody>
          <a:bodyPr wrap="square" rtlCol="0">
            <a:spAutoFit/>
          </a:bodyPr>
          <a:lstStyle/>
          <a:p>
            <a:r>
              <a:rPr lang="en-PH" b="1" dirty="0">
                <a:solidFill>
                  <a:srgbClr val="FF0000"/>
                </a:solidFill>
              </a:rPr>
              <a:t>  </a:t>
            </a:r>
          </a:p>
        </p:txBody>
      </p:sp>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9"/>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extLst>
              <p:ext uri="{D42A27DB-BD31-4B8C-83A1-F6EECF244321}">
                <p14:modId xmlns:p14="http://schemas.microsoft.com/office/powerpoint/2010/main" val="268968578"/>
              </p:ext>
            </p:extLst>
          </p:nvPr>
        </p:nvGraphicFramePr>
        <p:xfrm>
          <a:off x="1073880" y="4792200"/>
          <a:ext cx="4470992" cy="2882784"/>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US" sz="1000" b="0" baseline="0" dirty="0">
                          <a:solidFill>
                            <a:schemeClr val="tx1"/>
                          </a:solidFill>
                        </a:rPr>
                        <a:t>SZM004MB</a:t>
                      </a:r>
                      <a:endParaRPr lang="en-PH" sz="1000" b="0" baseline="0" dirty="0">
                        <a:solidFill>
                          <a:schemeClr val="tx1"/>
                        </a:solidFill>
                      </a:endParaRP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US" sz="1000" baseline="0" dirty="0">
                          <a:solidFill>
                            <a:schemeClr val="tx1"/>
                          </a:solidFill>
                        </a:rPr>
                        <a:t>Z</a:t>
                      </a:r>
                      <a:r>
                        <a:rPr lang="en-PH" sz="1000" baseline="0" dirty="0">
                          <a:solidFill>
                            <a:schemeClr val="tx1"/>
                          </a:solidFill>
                        </a:rPr>
                        <a:t>EROZZETTA</a:t>
                      </a:r>
                    </a:p>
                  </a:txBody>
                  <a:tcPr/>
                </a:tc>
                <a:extLst>
                  <a:ext uri="{0D108BD9-81ED-4DB2-BD59-A6C34878D82A}">
                    <a16:rowId xmlns:a16="http://schemas.microsoft.com/office/drawing/2014/main" val="2011046391"/>
                  </a:ext>
                </a:extLst>
              </a:tr>
              <a:tr h="354658">
                <a:tc>
                  <a:txBody>
                    <a:bodyPr/>
                    <a:lstStyle/>
                    <a:p>
                      <a:r>
                        <a:rPr lang="en-PH" sz="1000" baseline="0" dirty="0">
                          <a:solidFill>
                            <a:schemeClr val="tx1"/>
                          </a:solidFill>
                        </a:rPr>
                        <a:t>AVAILABLE FINISH</a:t>
                      </a:r>
                    </a:p>
                  </a:txBody>
                  <a:tcPr/>
                </a:tc>
                <a:tc>
                  <a:txBody>
                    <a:bodyPr/>
                    <a:lstStyle/>
                    <a:p>
                      <a:r>
                        <a:rPr lang="en-US" sz="1000" baseline="0" dirty="0">
                          <a:solidFill>
                            <a:schemeClr val="tx1"/>
                          </a:solidFill>
                        </a:rPr>
                        <a:t>M</a:t>
                      </a:r>
                      <a:r>
                        <a:rPr lang="en-PH" sz="1000" baseline="0" dirty="0">
                          <a:solidFill>
                            <a:schemeClr val="tx1"/>
                          </a:solidFill>
                        </a:rPr>
                        <a:t>ATT BLACK</a:t>
                      </a: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US" sz="1000" baseline="0" dirty="0">
                          <a:solidFill>
                            <a:schemeClr val="tx1"/>
                          </a:solidFill>
                        </a:rPr>
                        <a:t>T</a:t>
                      </a:r>
                      <a:r>
                        <a:rPr lang="en-PH" sz="1000" baseline="0" dirty="0">
                          <a:solidFill>
                            <a:schemeClr val="tx1"/>
                          </a:solidFill>
                        </a:rPr>
                        <a:t>URN AND RELEASE</a:t>
                      </a:r>
                    </a:p>
                  </a:txBody>
                  <a:tcPr/>
                </a:tc>
                <a:extLst>
                  <a:ext uri="{0D108BD9-81ED-4DB2-BD59-A6C34878D82A}">
                    <a16:rowId xmlns:a16="http://schemas.microsoft.com/office/drawing/2014/main" val="2401254085"/>
                  </a:ext>
                </a:extLst>
              </a:tr>
              <a:tr h="400178">
                <a:tc>
                  <a:txBody>
                    <a:bodyPr/>
                    <a:lstStyle/>
                    <a:p>
                      <a:r>
                        <a:rPr lang="en-US" sz="1000" baseline="0" dirty="0">
                          <a:solidFill>
                            <a:schemeClr val="tx1"/>
                          </a:solidFill>
                        </a:rPr>
                        <a:t>D</a:t>
                      </a:r>
                      <a:r>
                        <a:rPr lang="en-PH" sz="1000" baseline="0" dirty="0">
                          <a:solidFill>
                            <a:schemeClr val="tx1"/>
                          </a:solidFill>
                        </a:rPr>
                        <a:t>IAMETER</a:t>
                      </a:r>
                    </a:p>
                  </a:txBody>
                  <a:tcPr/>
                </a:tc>
                <a:tc>
                  <a:txBody>
                    <a:bodyPr/>
                    <a:lstStyle/>
                    <a:p>
                      <a:r>
                        <a:rPr lang="en-PH" sz="1000" baseline="0" dirty="0">
                          <a:solidFill>
                            <a:schemeClr val="tx1"/>
                          </a:solidFill>
                        </a:rPr>
                        <a:t>50MM</a:t>
                      </a:r>
                    </a:p>
                    <a:p>
                      <a:endParaRPr lang="en-PH" sz="1000" baseline="0" dirty="0">
                        <a:solidFill>
                          <a:schemeClr val="tx1"/>
                        </a:solidFill>
                      </a:endParaRPr>
                    </a:p>
                  </a:txBody>
                  <a:tcPr/>
                </a:tc>
                <a:extLst>
                  <a:ext uri="{0D108BD9-81ED-4DB2-BD59-A6C34878D82A}">
                    <a16:rowId xmlns:a16="http://schemas.microsoft.com/office/drawing/2014/main" val="1646437629"/>
                  </a:ext>
                </a:extLst>
              </a:tr>
              <a:tr h="354658">
                <a:tc>
                  <a:txBody>
                    <a:bodyPr/>
                    <a:lstStyle/>
                    <a:p>
                      <a:r>
                        <a:rPr lang="en-PH" sz="1000" baseline="0" dirty="0">
                          <a:solidFill>
                            <a:schemeClr val="tx1"/>
                          </a:solidFill>
                        </a:rPr>
                        <a:t>PROJECTION</a:t>
                      </a:r>
                    </a:p>
                  </a:txBody>
                  <a:tcPr/>
                </a:tc>
                <a:tc>
                  <a:txBody>
                    <a:bodyPr/>
                    <a:lstStyle/>
                    <a:p>
                      <a:r>
                        <a:rPr lang="en-PH" sz="1000" baseline="0" dirty="0">
                          <a:solidFill>
                            <a:schemeClr val="tx1"/>
                          </a:solidFill>
                        </a:rPr>
                        <a:t>38MM</a:t>
                      </a:r>
                    </a:p>
                  </a:txBody>
                  <a:tcPr/>
                </a:tc>
                <a:extLst>
                  <a:ext uri="{0D108BD9-81ED-4DB2-BD59-A6C34878D82A}">
                    <a16:rowId xmlns:a16="http://schemas.microsoft.com/office/drawing/2014/main" val="3659633695"/>
                  </a:ext>
                </a:extLst>
              </a:tr>
              <a:tr h="354658">
                <a:tc>
                  <a:txBody>
                    <a:bodyPr/>
                    <a:lstStyle/>
                    <a:p>
                      <a:r>
                        <a:rPr lang="en-PH" sz="1000" baseline="0" dirty="0">
                          <a:solidFill>
                            <a:schemeClr val="tx1"/>
                          </a:solidFill>
                        </a:rPr>
                        <a:t>MECHANICAL WARRANTY</a:t>
                      </a:r>
                    </a:p>
                  </a:txBody>
                  <a:tcPr/>
                </a:tc>
                <a:tc>
                  <a:txBody>
                    <a:bodyPr/>
                    <a:lstStyle/>
                    <a:p>
                      <a:r>
                        <a:rPr lang="en-PH" sz="1000" baseline="0" dirty="0">
                          <a:solidFill>
                            <a:schemeClr val="tx1"/>
                          </a:solidFill>
                        </a:rPr>
                        <a:t>10 YEARS</a:t>
                      </a:r>
                    </a:p>
                  </a:txBody>
                  <a:tcPr/>
                </a:tc>
                <a:extLst>
                  <a:ext uri="{0D108BD9-81ED-4DB2-BD59-A6C34878D82A}">
                    <a16:rowId xmlns:a16="http://schemas.microsoft.com/office/drawing/2014/main" val="1480764841"/>
                  </a:ext>
                </a:extLst>
              </a:tr>
            </a:tbl>
          </a:graphicData>
        </a:graphic>
      </p:graphicFrame>
      <p:pic>
        <p:nvPicPr>
          <p:cNvPr id="23" name="Picture 22">
            <a:extLst>
              <a:ext uri="{FF2B5EF4-FFF2-40B4-BE49-F238E27FC236}">
                <a16:creationId xmlns:a16="http://schemas.microsoft.com/office/drawing/2014/main" id="{4C98A956-0997-4C8F-A2FD-2E9B01E9C40E}"/>
              </a:ext>
            </a:extLst>
          </p:cNvPr>
          <p:cNvPicPr>
            <a:picLocks noChangeAspect="1"/>
          </p:cNvPicPr>
          <p:nvPr/>
        </p:nvPicPr>
        <p:blipFill>
          <a:blip r:embed="rId10"/>
          <a:stretch>
            <a:fillRect/>
          </a:stretch>
        </p:blipFill>
        <p:spPr>
          <a:xfrm>
            <a:off x="5069656" y="7679631"/>
            <a:ext cx="1288438" cy="709314"/>
          </a:xfrm>
          <a:prstGeom prst="rect">
            <a:avLst/>
          </a:prstGeom>
        </p:spPr>
      </p:pic>
      <p:pic>
        <p:nvPicPr>
          <p:cNvPr id="3" name="Picture 2">
            <a:extLst>
              <a:ext uri="{FF2B5EF4-FFF2-40B4-BE49-F238E27FC236}">
                <a16:creationId xmlns:a16="http://schemas.microsoft.com/office/drawing/2014/main" id="{15821FEF-C80F-4DC7-B879-7CF2DEF6A50A}"/>
              </a:ext>
            </a:extLst>
          </p:cNvPr>
          <p:cNvPicPr>
            <a:picLocks noChangeAspect="1"/>
          </p:cNvPicPr>
          <p:nvPr/>
        </p:nvPicPr>
        <p:blipFill>
          <a:blip r:embed="rId11"/>
          <a:stretch>
            <a:fillRect/>
          </a:stretch>
        </p:blipFill>
        <p:spPr>
          <a:xfrm>
            <a:off x="798515" y="8306544"/>
            <a:ext cx="2077004" cy="528425"/>
          </a:xfrm>
          <a:prstGeom prst="rect">
            <a:avLst/>
          </a:prstGeom>
        </p:spPr>
      </p:pic>
      <p:pic>
        <p:nvPicPr>
          <p:cNvPr id="2" name="Picture 1">
            <a:extLst>
              <a:ext uri="{FF2B5EF4-FFF2-40B4-BE49-F238E27FC236}">
                <a16:creationId xmlns:a16="http://schemas.microsoft.com/office/drawing/2014/main" id="{139A1D87-B7D2-4A46-9D1B-1359AED53762}"/>
              </a:ext>
            </a:extLst>
          </p:cNvPr>
          <p:cNvPicPr>
            <a:picLocks noChangeAspect="1"/>
          </p:cNvPicPr>
          <p:nvPr/>
        </p:nvPicPr>
        <p:blipFill>
          <a:blip r:embed="rId12"/>
          <a:stretch>
            <a:fillRect/>
          </a:stretch>
        </p:blipFill>
        <p:spPr>
          <a:xfrm>
            <a:off x="1742554" y="1912231"/>
            <a:ext cx="3200201" cy="1416560"/>
          </a:xfrm>
          <a:prstGeom prst="rect">
            <a:avLst/>
          </a:prstGeom>
        </p:spPr>
      </p:pic>
      <p:pic>
        <p:nvPicPr>
          <p:cNvPr id="8" name="Picture 7">
            <a:extLst>
              <a:ext uri="{FF2B5EF4-FFF2-40B4-BE49-F238E27FC236}">
                <a16:creationId xmlns:a16="http://schemas.microsoft.com/office/drawing/2014/main" id="{8ECE09EF-7072-4726-BD62-32D15493AF9F}"/>
              </a:ext>
            </a:extLst>
          </p:cNvPr>
          <p:cNvPicPr>
            <a:picLocks noChangeAspect="1"/>
          </p:cNvPicPr>
          <p:nvPr/>
        </p:nvPicPr>
        <p:blipFill>
          <a:blip r:embed="rId13"/>
          <a:stretch>
            <a:fillRect/>
          </a:stretch>
        </p:blipFill>
        <p:spPr>
          <a:xfrm>
            <a:off x="1742555" y="3262591"/>
            <a:ext cx="3078770" cy="1507366"/>
          </a:xfrm>
          <a:prstGeom prst="rect">
            <a:avLst/>
          </a:prstGeom>
        </p:spPr>
      </p:pic>
    </p:spTree>
    <p:extLst>
      <p:ext uri="{BB962C8B-B14F-4D97-AF65-F5344CB8AC3E}">
        <p14:creationId xmlns:p14="http://schemas.microsoft.com/office/powerpoint/2010/main" val="347816043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90EADF44-4E0A-4F74-8717-2B7B50BB8CF0}"/>
              </a:ext>
            </a:extLst>
          </p:cNvPr>
          <p:cNvPicPr>
            <a:picLocks noChangeAspect="1"/>
          </p:cNvPicPr>
          <p:nvPr/>
        </p:nvPicPr>
        <p:blipFill>
          <a:blip r:embed="rId2"/>
          <a:stretch>
            <a:fillRect/>
          </a:stretch>
        </p:blipFill>
        <p:spPr>
          <a:xfrm>
            <a:off x="861137" y="1893078"/>
            <a:ext cx="4848575" cy="2983089"/>
          </a:xfrm>
          <a:prstGeom prst="rect">
            <a:avLst/>
          </a:prstGeom>
        </p:spPr>
      </p:pic>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5"/>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6"/>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7"/>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8"/>
          <a:stretch>
            <a:fillRect/>
          </a:stretch>
        </p:blipFill>
        <p:spPr>
          <a:xfrm>
            <a:off x="419386" y="460312"/>
            <a:ext cx="5842746" cy="854392"/>
          </a:xfrm>
          <a:prstGeom prst="rect">
            <a:avLst/>
          </a:prstGeom>
        </p:spPr>
      </p:pic>
      <p:sp>
        <p:nvSpPr>
          <p:cNvPr id="37" name="TextBox 36">
            <a:extLst>
              <a:ext uri="{FF2B5EF4-FFF2-40B4-BE49-F238E27FC236}">
                <a16:creationId xmlns:a16="http://schemas.microsoft.com/office/drawing/2014/main" id="{52DC8923-61C9-4470-916A-9276F6A63A4E}"/>
              </a:ext>
            </a:extLst>
          </p:cNvPr>
          <p:cNvSpPr txBox="1"/>
          <p:nvPr/>
        </p:nvSpPr>
        <p:spPr>
          <a:xfrm>
            <a:off x="2806760" y="2449598"/>
            <a:ext cx="1018309" cy="369332"/>
          </a:xfrm>
          <a:prstGeom prst="rect">
            <a:avLst/>
          </a:prstGeom>
          <a:noFill/>
        </p:spPr>
        <p:txBody>
          <a:bodyPr wrap="square" rtlCol="0">
            <a:spAutoFit/>
          </a:bodyPr>
          <a:lstStyle/>
          <a:p>
            <a:r>
              <a:rPr lang="en-PH" b="1" dirty="0">
                <a:solidFill>
                  <a:srgbClr val="FF0000"/>
                </a:solidFill>
              </a:rPr>
              <a:t>  </a:t>
            </a:r>
          </a:p>
        </p:txBody>
      </p:sp>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9"/>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extLst>
              <p:ext uri="{D42A27DB-BD31-4B8C-83A1-F6EECF244321}">
                <p14:modId xmlns:p14="http://schemas.microsoft.com/office/powerpoint/2010/main" val="3357355014"/>
              </p:ext>
            </p:extLst>
          </p:nvPr>
        </p:nvGraphicFramePr>
        <p:xfrm>
          <a:off x="1095146" y="4728396"/>
          <a:ext cx="4470992" cy="2837264"/>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US" sz="1000" b="0" baseline="0" dirty="0">
                          <a:solidFill>
                            <a:schemeClr val="tx1"/>
                          </a:solidFill>
                        </a:rPr>
                        <a:t>LF5501</a:t>
                      </a:r>
                      <a:endParaRPr lang="en-PH" sz="1000" b="0" baseline="0" dirty="0">
                        <a:solidFill>
                          <a:schemeClr val="tx1"/>
                        </a:solidFill>
                      </a:endParaRP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US" sz="1000" baseline="0" dirty="0">
                          <a:solidFill>
                            <a:schemeClr val="tx1"/>
                          </a:solidFill>
                        </a:rPr>
                        <a:t>LUDLOW</a:t>
                      </a:r>
                      <a:endParaRPr lang="en-PH" sz="1000" baseline="0" dirty="0">
                        <a:solidFill>
                          <a:schemeClr val="tx1"/>
                        </a:solidFill>
                      </a:endParaRPr>
                    </a:p>
                  </a:txBody>
                  <a:tcPr/>
                </a:tc>
                <a:extLst>
                  <a:ext uri="{0D108BD9-81ED-4DB2-BD59-A6C34878D82A}">
                    <a16:rowId xmlns:a16="http://schemas.microsoft.com/office/drawing/2014/main" val="3698042402"/>
                  </a:ext>
                </a:extLst>
              </a:tr>
              <a:tr h="354658">
                <a:tc>
                  <a:txBody>
                    <a:bodyPr/>
                    <a:lstStyle/>
                    <a:p>
                      <a:r>
                        <a:rPr lang="en-PH" sz="1000" baseline="0" dirty="0">
                          <a:solidFill>
                            <a:schemeClr val="tx1"/>
                          </a:solidFill>
                        </a:rPr>
                        <a:t>AVAILABLE FINISH</a:t>
                      </a:r>
                    </a:p>
                  </a:txBody>
                  <a:tcPr/>
                </a:tc>
                <a:tc>
                  <a:txBody>
                    <a:bodyPr/>
                    <a:lstStyle/>
                    <a:p>
                      <a:r>
                        <a:rPr lang="en-US" sz="1000" baseline="0" dirty="0">
                          <a:solidFill>
                            <a:schemeClr val="tx1"/>
                          </a:solidFill>
                        </a:rPr>
                        <a:t>POWDER COATED BLACK</a:t>
                      </a:r>
                      <a:endParaRPr lang="en-PH" sz="1000" baseline="0" dirty="0">
                        <a:solidFill>
                          <a:schemeClr val="tx1"/>
                        </a:solidFill>
                      </a:endParaRP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US" sz="1000" baseline="0" dirty="0">
                          <a:solidFill>
                            <a:schemeClr val="tx1"/>
                          </a:solidFill>
                        </a:rPr>
                        <a:t>LEVER HANDLE</a:t>
                      </a:r>
                      <a:endParaRPr lang="en-PH" sz="1000" baseline="0" dirty="0">
                        <a:solidFill>
                          <a:schemeClr val="tx1"/>
                        </a:solidFill>
                      </a:endParaRPr>
                    </a:p>
                  </a:txBody>
                  <a:tcPr/>
                </a:tc>
                <a:extLst>
                  <a:ext uri="{0D108BD9-81ED-4DB2-BD59-A6C34878D82A}">
                    <a16:rowId xmlns:a16="http://schemas.microsoft.com/office/drawing/2014/main" val="2401254085"/>
                  </a:ext>
                </a:extLst>
              </a:tr>
              <a:tr h="354658">
                <a:tc>
                  <a:txBody>
                    <a:bodyPr/>
                    <a:lstStyle/>
                    <a:p>
                      <a:r>
                        <a:rPr lang="en-US" sz="1000" baseline="0" dirty="0">
                          <a:solidFill>
                            <a:schemeClr val="tx1"/>
                          </a:solidFill>
                        </a:rPr>
                        <a:t>LENGTH</a:t>
                      </a:r>
                      <a:endParaRPr lang="en-PH" sz="1000" baseline="0" dirty="0">
                        <a:solidFill>
                          <a:schemeClr val="tx1"/>
                        </a:solidFill>
                      </a:endParaRPr>
                    </a:p>
                  </a:txBody>
                  <a:tcPr/>
                </a:tc>
                <a:tc>
                  <a:txBody>
                    <a:bodyPr/>
                    <a:lstStyle/>
                    <a:p>
                      <a:r>
                        <a:rPr lang="en-US" sz="1000" baseline="0" dirty="0">
                          <a:solidFill>
                            <a:schemeClr val="tx1"/>
                          </a:solidFill>
                        </a:rPr>
                        <a:t>206MM</a:t>
                      </a:r>
                      <a:endParaRPr lang="en-PH" sz="1000" baseline="0" dirty="0">
                        <a:solidFill>
                          <a:schemeClr val="tx1"/>
                        </a:solidFill>
                      </a:endParaRPr>
                    </a:p>
                  </a:txBody>
                  <a:tcPr/>
                </a:tc>
                <a:extLst>
                  <a:ext uri="{0D108BD9-81ED-4DB2-BD59-A6C34878D82A}">
                    <a16:rowId xmlns:a16="http://schemas.microsoft.com/office/drawing/2014/main" val="1126124889"/>
                  </a:ext>
                </a:extLst>
              </a:tr>
              <a:tr h="354658">
                <a:tc>
                  <a:txBody>
                    <a:bodyPr/>
                    <a:lstStyle/>
                    <a:p>
                      <a:r>
                        <a:rPr lang="en-US" sz="1000" baseline="0" dirty="0">
                          <a:solidFill>
                            <a:schemeClr val="tx1"/>
                          </a:solidFill>
                        </a:rPr>
                        <a:t>PROJECTION</a:t>
                      </a:r>
                      <a:endParaRPr lang="en-PH" sz="1000" baseline="0" dirty="0">
                        <a:solidFill>
                          <a:schemeClr val="tx1"/>
                        </a:solidFill>
                      </a:endParaRPr>
                    </a:p>
                  </a:txBody>
                  <a:tcPr/>
                </a:tc>
                <a:tc>
                  <a:txBody>
                    <a:bodyPr/>
                    <a:lstStyle/>
                    <a:p>
                      <a:r>
                        <a:rPr lang="en-US" sz="1000" baseline="0" dirty="0">
                          <a:solidFill>
                            <a:schemeClr val="tx1"/>
                          </a:solidFill>
                        </a:rPr>
                        <a:t>51MM</a:t>
                      </a:r>
                      <a:endParaRPr lang="en-PH" sz="1000" baseline="0" dirty="0">
                        <a:solidFill>
                          <a:schemeClr val="tx1"/>
                        </a:solidFill>
                      </a:endParaRPr>
                    </a:p>
                  </a:txBody>
                  <a:tcPr/>
                </a:tc>
                <a:extLst>
                  <a:ext uri="{0D108BD9-81ED-4DB2-BD59-A6C34878D82A}">
                    <a16:rowId xmlns:a16="http://schemas.microsoft.com/office/drawing/2014/main" val="725395169"/>
                  </a:ext>
                </a:extLst>
              </a:tr>
              <a:tr h="354658">
                <a:tc>
                  <a:txBody>
                    <a:bodyPr/>
                    <a:lstStyle/>
                    <a:p>
                      <a:r>
                        <a:rPr lang="en-PH" sz="1000" baseline="0" dirty="0">
                          <a:solidFill>
                            <a:schemeClr val="tx1"/>
                          </a:solidFill>
                        </a:rPr>
                        <a:t>MECHANICAL WARRANTY</a:t>
                      </a:r>
                    </a:p>
                  </a:txBody>
                  <a:tcPr/>
                </a:tc>
                <a:tc>
                  <a:txBody>
                    <a:bodyPr/>
                    <a:lstStyle/>
                    <a:p>
                      <a:r>
                        <a:rPr lang="en-US" sz="1000" baseline="0" dirty="0">
                          <a:solidFill>
                            <a:schemeClr val="tx1"/>
                          </a:solidFill>
                        </a:rPr>
                        <a:t>10 YEARS</a:t>
                      </a:r>
                      <a:endParaRPr lang="en-PH" sz="1000" baseline="0" dirty="0">
                        <a:solidFill>
                          <a:schemeClr val="tx1"/>
                        </a:solidFill>
                      </a:endParaRPr>
                    </a:p>
                  </a:txBody>
                  <a:tcPr/>
                </a:tc>
                <a:extLst>
                  <a:ext uri="{0D108BD9-81ED-4DB2-BD59-A6C34878D82A}">
                    <a16:rowId xmlns:a16="http://schemas.microsoft.com/office/drawing/2014/main" val="1480764841"/>
                  </a:ext>
                </a:extLst>
              </a:tr>
            </a:tbl>
          </a:graphicData>
        </a:graphic>
      </p:graphicFrame>
      <p:pic>
        <p:nvPicPr>
          <p:cNvPr id="21" name="Picture 20">
            <a:extLst>
              <a:ext uri="{FF2B5EF4-FFF2-40B4-BE49-F238E27FC236}">
                <a16:creationId xmlns:a16="http://schemas.microsoft.com/office/drawing/2014/main" id="{27833E90-8F9B-48A8-AD5A-6681B68B1F56}"/>
              </a:ext>
            </a:extLst>
          </p:cNvPr>
          <p:cNvPicPr>
            <a:picLocks noChangeAspect="1"/>
          </p:cNvPicPr>
          <p:nvPr/>
        </p:nvPicPr>
        <p:blipFill>
          <a:blip r:embed="rId10"/>
          <a:stretch>
            <a:fillRect/>
          </a:stretch>
        </p:blipFill>
        <p:spPr>
          <a:xfrm>
            <a:off x="5204091" y="8411388"/>
            <a:ext cx="1395501" cy="517008"/>
          </a:xfrm>
          <a:prstGeom prst="rect">
            <a:avLst/>
          </a:prstGeom>
          <a:noFill/>
          <a:ln w="9525">
            <a:noFill/>
          </a:ln>
        </p:spPr>
      </p:pic>
      <p:pic>
        <p:nvPicPr>
          <p:cNvPr id="15" name="Picture 14">
            <a:extLst>
              <a:ext uri="{FF2B5EF4-FFF2-40B4-BE49-F238E27FC236}">
                <a16:creationId xmlns:a16="http://schemas.microsoft.com/office/drawing/2014/main" id="{F76A11E2-9A12-4562-BD51-CFED55EFE021}"/>
              </a:ext>
            </a:extLst>
          </p:cNvPr>
          <p:cNvPicPr>
            <a:picLocks noChangeAspect="1"/>
          </p:cNvPicPr>
          <p:nvPr/>
        </p:nvPicPr>
        <p:blipFill>
          <a:blip r:embed="rId11"/>
          <a:stretch>
            <a:fillRect/>
          </a:stretch>
        </p:blipFill>
        <p:spPr>
          <a:xfrm>
            <a:off x="1073880" y="8243316"/>
            <a:ext cx="1547072" cy="630139"/>
          </a:xfrm>
          <a:prstGeom prst="rect">
            <a:avLst/>
          </a:prstGeom>
        </p:spPr>
      </p:pic>
      <p:pic>
        <p:nvPicPr>
          <p:cNvPr id="18" name="Picture 17">
            <a:extLst>
              <a:ext uri="{FF2B5EF4-FFF2-40B4-BE49-F238E27FC236}">
                <a16:creationId xmlns:a16="http://schemas.microsoft.com/office/drawing/2014/main" id="{8A7D0656-095A-4448-8EF0-CAFDF2AD218D}"/>
              </a:ext>
            </a:extLst>
          </p:cNvPr>
          <p:cNvPicPr>
            <a:picLocks noChangeAspect="1"/>
          </p:cNvPicPr>
          <p:nvPr/>
        </p:nvPicPr>
        <p:blipFill>
          <a:blip r:embed="rId12"/>
          <a:stretch>
            <a:fillRect/>
          </a:stretch>
        </p:blipFill>
        <p:spPr>
          <a:xfrm>
            <a:off x="5376155" y="7736443"/>
            <a:ext cx="610428" cy="589379"/>
          </a:xfrm>
          <a:prstGeom prst="rect">
            <a:avLst/>
          </a:prstGeom>
        </p:spPr>
      </p:pic>
    </p:spTree>
    <p:extLst>
      <p:ext uri="{BB962C8B-B14F-4D97-AF65-F5344CB8AC3E}">
        <p14:creationId xmlns:p14="http://schemas.microsoft.com/office/powerpoint/2010/main" val="366712557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6"/>
          <a:stretch>
            <a:fillRect/>
          </a:stretch>
        </p:blipFill>
        <p:spPr>
          <a:xfrm>
            <a:off x="419386" y="460312"/>
            <a:ext cx="5842746" cy="854392"/>
          </a:xfrm>
          <a:prstGeom prst="rect">
            <a:avLst/>
          </a:prstGeom>
        </p:spPr>
      </p:pic>
      <p:sp>
        <p:nvSpPr>
          <p:cNvPr id="21" name="TextBox 20">
            <a:extLst>
              <a:ext uri="{FF2B5EF4-FFF2-40B4-BE49-F238E27FC236}">
                <a16:creationId xmlns:a16="http://schemas.microsoft.com/office/drawing/2014/main" id="{C9E4C7AE-6303-4B38-B384-230BCB85A882}"/>
              </a:ext>
            </a:extLst>
          </p:cNvPr>
          <p:cNvSpPr txBox="1"/>
          <p:nvPr/>
        </p:nvSpPr>
        <p:spPr>
          <a:xfrm>
            <a:off x="419387" y="1851521"/>
            <a:ext cx="5683702" cy="369332"/>
          </a:xfrm>
          <a:prstGeom prst="rect">
            <a:avLst/>
          </a:prstGeom>
          <a:noFill/>
        </p:spPr>
        <p:txBody>
          <a:bodyPr wrap="square" rtlCol="0">
            <a:spAutoFit/>
          </a:bodyPr>
          <a:lstStyle/>
          <a:p>
            <a:r>
              <a:rPr lang="en-US" dirty="0"/>
              <a:t>              </a:t>
            </a:r>
            <a:r>
              <a:rPr lang="en-US" b="1" dirty="0"/>
              <a:t> LUDLOW™  Sword Hinge – 462MM</a:t>
            </a:r>
            <a:endParaRPr lang="en-PH" b="1" cap="all" dirty="0"/>
          </a:p>
        </p:txBody>
      </p:sp>
      <p:sp>
        <p:nvSpPr>
          <p:cNvPr id="26" name="TextBox 25">
            <a:extLst>
              <a:ext uri="{FF2B5EF4-FFF2-40B4-BE49-F238E27FC236}">
                <a16:creationId xmlns:a16="http://schemas.microsoft.com/office/drawing/2014/main" id="{F146E743-8A89-4BF5-86D1-9F42153C1212}"/>
              </a:ext>
            </a:extLst>
          </p:cNvPr>
          <p:cNvSpPr txBox="1"/>
          <p:nvPr/>
        </p:nvSpPr>
        <p:spPr>
          <a:xfrm>
            <a:off x="2468880" y="1499185"/>
            <a:ext cx="1947672" cy="369332"/>
          </a:xfrm>
          <a:prstGeom prst="rect">
            <a:avLst/>
          </a:prstGeom>
          <a:noFill/>
        </p:spPr>
        <p:txBody>
          <a:bodyPr wrap="square" rtlCol="0">
            <a:spAutoFit/>
          </a:bodyPr>
          <a:lstStyle/>
          <a:p>
            <a:r>
              <a:rPr lang="en-PH" b="1" dirty="0">
                <a:solidFill>
                  <a:srgbClr val="FF0000"/>
                </a:solidFill>
              </a:rPr>
              <a:t> </a:t>
            </a:r>
          </a:p>
        </p:txBody>
      </p:sp>
      <p:pic>
        <p:nvPicPr>
          <p:cNvPr id="18" name="Picture 17">
            <a:extLst>
              <a:ext uri="{FF2B5EF4-FFF2-40B4-BE49-F238E27FC236}">
                <a16:creationId xmlns:a16="http://schemas.microsoft.com/office/drawing/2014/main" id="{E2612971-AC02-4FFF-A5BD-1FC0A7D5CD29}"/>
              </a:ext>
            </a:extLst>
          </p:cNvPr>
          <p:cNvPicPr>
            <a:picLocks noChangeAspect="1"/>
          </p:cNvPicPr>
          <p:nvPr/>
        </p:nvPicPr>
        <p:blipFill>
          <a:blip r:embed="rId7"/>
          <a:stretch>
            <a:fillRect/>
          </a:stretch>
        </p:blipFill>
        <p:spPr>
          <a:xfrm>
            <a:off x="5204091" y="8411388"/>
            <a:ext cx="1395501" cy="517008"/>
          </a:xfrm>
          <a:prstGeom prst="rect">
            <a:avLst/>
          </a:prstGeom>
          <a:noFill/>
          <a:ln w="9525">
            <a:noFill/>
          </a:ln>
        </p:spPr>
      </p:pic>
      <p:sp>
        <p:nvSpPr>
          <p:cNvPr id="3" name="Rectangle 2">
            <a:extLst>
              <a:ext uri="{FF2B5EF4-FFF2-40B4-BE49-F238E27FC236}">
                <a16:creationId xmlns:a16="http://schemas.microsoft.com/office/drawing/2014/main" id="{1945729B-7253-4A13-BCC9-ED467973571A}"/>
              </a:ext>
            </a:extLst>
          </p:cNvPr>
          <p:cNvSpPr/>
          <p:nvPr/>
        </p:nvSpPr>
        <p:spPr>
          <a:xfrm>
            <a:off x="2580479" y="1560925"/>
            <a:ext cx="1276683" cy="646331"/>
          </a:xfrm>
          <a:prstGeom prst="rect">
            <a:avLst/>
          </a:prstGeom>
        </p:spPr>
        <p:txBody>
          <a:bodyPr wrap="square">
            <a:spAutoFit/>
          </a:bodyPr>
          <a:lstStyle/>
          <a:p>
            <a:r>
              <a:rPr lang="en-PH" b="1" dirty="0">
                <a:solidFill>
                  <a:srgbClr val="FF0000"/>
                </a:solidFill>
                <a:latin typeface="Din2014-Bold"/>
              </a:rPr>
              <a:t>LF5123</a:t>
            </a:r>
          </a:p>
          <a:p>
            <a:endParaRPr lang="en-PH" b="1" dirty="0">
              <a:solidFill>
                <a:srgbClr val="FF0000"/>
              </a:solidFill>
            </a:endParaRPr>
          </a:p>
        </p:txBody>
      </p:sp>
      <p:pic>
        <p:nvPicPr>
          <p:cNvPr id="15" name="Picture 14">
            <a:extLst>
              <a:ext uri="{FF2B5EF4-FFF2-40B4-BE49-F238E27FC236}">
                <a16:creationId xmlns:a16="http://schemas.microsoft.com/office/drawing/2014/main" id="{50932D2B-F671-4479-87A3-AD654225479B}"/>
              </a:ext>
            </a:extLst>
          </p:cNvPr>
          <p:cNvPicPr>
            <a:picLocks noChangeAspect="1"/>
          </p:cNvPicPr>
          <p:nvPr/>
        </p:nvPicPr>
        <p:blipFill>
          <a:blip r:embed="rId8"/>
          <a:stretch>
            <a:fillRect/>
          </a:stretch>
        </p:blipFill>
        <p:spPr>
          <a:xfrm>
            <a:off x="876573" y="2631415"/>
            <a:ext cx="5132285" cy="2380756"/>
          </a:xfrm>
          <a:prstGeom prst="rect">
            <a:avLst/>
          </a:prstGeom>
        </p:spPr>
      </p:pic>
      <p:sp>
        <p:nvSpPr>
          <p:cNvPr id="4" name="Rectangle 3">
            <a:extLst>
              <a:ext uri="{FF2B5EF4-FFF2-40B4-BE49-F238E27FC236}">
                <a16:creationId xmlns:a16="http://schemas.microsoft.com/office/drawing/2014/main" id="{115CBB4A-39AF-4AAC-AB70-31A540D81A4A}"/>
              </a:ext>
            </a:extLst>
          </p:cNvPr>
          <p:cNvSpPr/>
          <p:nvPr/>
        </p:nvSpPr>
        <p:spPr>
          <a:xfrm>
            <a:off x="744279" y="5118497"/>
            <a:ext cx="4954772" cy="2031325"/>
          </a:xfrm>
          <a:prstGeom prst="rect">
            <a:avLst/>
          </a:prstGeom>
        </p:spPr>
        <p:txBody>
          <a:bodyPr wrap="square">
            <a:spAutoFit/>
          </a:bodyPr>
          <a:lstStyle/>
          <a:p>
            <a:pPr algn="just"/>
            <a:r>
              <a:rPr lang="en-PH" dirty="0"/>
              <a:t>Black antique sword hinge front. Non functioning, for decorative use only. The hinge front features a curled design </a:t>
            </a:r>
            <a:r>
              <a:rPr lang="en-PH" dirty="0" err="1"/>
              <a:t>quillion</a:t>
            </a:r>
            <a:r>
              <a:rPr lang="en-PH" dirty="0"/>
              <a:t> at the handle of the sword and a bulbous, tear drop at the end of the arm. A 'sword' dummy hinge front which simply screws onto doors or garage doors to give the impression of a working hinge. </a:t>
            </a:r>
          </a:p>
        </p:txBody>
      </p:sp>
    </p:spTree>
    <p:extLst>
      <p:ext uri="{BB962C8B-B14F-4D97-AF65-F5344CB8AC3E}">
        <p14:creationId xmlns:p14="http://schemas.microsoft.com/office/powerpoint/2010/main" val="303932779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6"/>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7"/>
          <a:stretch>
            <a:fillRect/>
          </a:stretch>
        </p:blipFill>
        <p:spPr>
          <a:xfrm>
            <a:off x="419386" y="460312"/>
            <a:ext cx="5842746" cy="854392"/>
          </a:xfrm>
          <a:prstGeom prst="rect">
            <a:avLst/>
          </a:prstGeom>
        </p:spPr>
      </p:pic>
      <p:sp>
        <p:nvSpPr>
          <p:cNvPr id="37" name="TextBox 36">
            <a:extLst>
              <a:ext uri="{FF2B5EF4-FFF2-40B4-BE49-F238E27FC236}">
                <a16:creationId xmlns:a16="http://schemas.microsoft.com/office/drawing/2014/main" id="{52DC8923-61C9-4470-916A-9276F6A63A4E}"/>
              </a:ext>
            </a:extLst>
          </p:cNvPr>
          <p:cNvSpPr txBox="1"/>
          <p:nvPr/>
        </p:nvSpPr>
        <p:spPr>
          <a:xfrm>
            <a:off x="2806760" y="2449598"/>
            <a:ext cx="1018309" cy="369332"/>
          </a:xfrm>
          <a:prstGeom prst="rect">
            <a:avLst/>
          </a:prstGeom>
          <a:noFill/>
        </p:spPr>
        <p:txBody>
          <a:bodyPr wrap="square" rtlCol="0">
            <a:spAutoFit/>
          </a:bodyPr>
          <a:lstStyle/>
          <a:p>
            <a:r>
              <a:rPr lang="en-PH" b="1" dirty="0">
                <a:solidFill>
                  <a:srgbClr val="FF0000"/>
                </a:solidFill>
              </a:rPr>
              <a:t>  </a:t>
            </a:r>
          </a:p>
        </p:txBody>
      </p:sp>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8"/>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extLst>
              <p:ext uri="{D42A27DB-BD31-4B8C-83A1-F6EECF244321}">
                <p14:modId xmlns:p14="http://schemas.microsoft.com/office/powerpoint/2010/main" val="2554842356"/>
              </p:ext>
            </p:extLst>
          </p:nvPr>
        </p:nvGraphicFramePr>
        <p:xfrm>
          <a:off x="1095146" y="4728396"/>
          <a:ext cx="4470992" cy="2837264"/>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US" sz="1000" b="0" baseline="0" dirty="0">
                          <a:solidFill>
                            <a:schemeClr val="tx1"/>
                          </a:solidFill>
                        </a:rPr>
                        <a:t>LF5123</a:t>
                      </a:r>
                      <a:endParaRPr lang="en-PH" sz="1000" b="0" baseline="0" dirty="0">
                        <a:solidFill>
                          <a:schemeClr val="tx1"/>
                        </a:solidFill>
                      </a:endParaRP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US" sz="1000" baseline="0" dirty="0">
                          <a:solidFill>
                            <a:schemeClr val="tx1"/>
                          </a:solidFill>
                        </a:rPr>
                        <a:t>LUDLOW</a:t>
                      </a:r>
                      <a:endParaRPr lang="en-PH" sz="1000" baseline="0" dirty="0">
                        <a:solidFill>
                          <a:schemeClr val="tx1"/>
                        </a:solidFill>
                      </a:endParaRPr>
                    </a:p>
                  </a:txBody>
                  <a:tcPr/>
                </a:tc>
                <a:extLst>
                  <a:ext uri="{0D108BD9-81ED-4DB2-BD59-A6C34878D82A}">
                    <a16:rowId xmlns:a16="http://schemas.microsoft.com/office/drawing/2014/main" val="3698042402"/>
                  </a:ext>
                </a:extLst>
              </a:tr>
              <a:tr h="354658">
                <a:tc>
                  <a:txBody>
                    <a:bodyPr/>
                    <a:lstStyle/>
                    <a:p>
                      <a:r>
                        <a:rPr lang="en-PH" sz="1000" baseline="0" dirty="0">
                          <a:solidFill>
                            <a:schemeClr val="tx1"/>
                          </a:solidFill>
                        </a:rPr>
                        <a:t>AVAILABLE FINISH</a:t>
                      </a:r>
                    </a:p>
                  </a:txBody>
                  <a:tcPr/>
                </a:tc>
                <a:tc>
                  <a:txBody>
                    <a:bodyPr/>
                    <a:lstStyle/>
                    <a:p>
                      <a:r>
                        <a:rPr lang="en-US" sz="1000" baseline="0" dirty="0">
                          <a:solidFill>
                            <a:schemeClr val="tx1"/>
                          </a:solidFill>
                        </a:rPr>
                        <a:t>POWDER COATED BLACK</a:t>
                      </a:r>
                      <a:endParaRPr lang="en-PH" sz="1000" baseline="0" dirty="0">
                        <a:solidFill>
                          <a:schemeClr val="tx1"/>
                        </a:solidFill>
                      </a:endParaRP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US" sz="1000" baseline="0" dirty="0">
                          <a:solidFill>
                            <a:schemeClr val="tx1"/>
                          </a:solidFill>
                        </a:rPr>
                        <a:t>HINGE</a:t>
                      </a:r>
                      <a:endParaRPr lang="en-PH" sz="1000" baseline="0" dirty="0">
                        <a:solidFill>
                          <a:schemeClr val="tx1"/>
                        </a:solidFill>
                      </a:endParaRPr>
                    </a:p>
                  </a:txBody>
                  <a:tcPr/>
                </a:tc>
                <a:extLst>
                  <a:ext uri="{0D108BD9-81ED-4DB2-BD59-A6C34878D82A}">
                    <a16:rowId xmlns:a16="http://schemas.microsoft.com/office/drawing/2014/main" val="2401254085"/>
                  </a:ext>
                </a:extLst>
              </a:tr>
              <a:tr h="354658">
                <a:tc>
                  <a:txBody>
                    <a:bodyPr/>
                    <a:lstStyle/>
                    <a:p>
                      <a:r>
                        <a:rPr lang="en-US" sz="1000" baseline="0" dirty="0">
                          <a:solidFill>
                            <a:schemeClr val="tx1"/>
                          </a:solidFill>
                        </a:rPr>
                        <a:t>LENGTH</a:t>
                      </a:r>
                      <a:endParaRPr lang="en-PH" sz="1000" baseline="0" dirty="0">
                        <a:solidFill>
                          <a:schemeClr val="tx1"/>
                        </a:solidFill>
                      </a:endParaRPr>
                    </a:p>
                  </a:txBody>
                  <a:tcPr/>
                </a:tc>
                <a:tc>
                  <a:txBody>
                    <a:bodyPr/>
                    <a:lstStyle/>
                    <a:p>
                      <a:r>
                        <a:rPr lang="en-US" sz="1000" baseline="0" dirty="0">
                          <a:solidFill>
                            <a:schemeClr val="tx1"/>
                          </a:solidFill>
                        </a:rPr>
                        <a:t>462MM</a:t>
                      </a:r>
                      <a:endParaRPr lang="en-PH" sz="1000" baseline="0" dirty="0">
                        <a:solidFill>
                          <a:schemeClr val="tx1"/>
                        </a:solidFill>
                      </a:endParaRPr>
                    </a:p>
                  </a:txBody>
                  <a:tcPr/>
                </a:tc>
                <a:extLst>
                  <a:ext uri="{0D108BD9-81ED-4DB2-BD59-A6C34878D82A}">
                    <a16:rowId xmlns:a16="http://schemas.microsoft.com/office/drawing/2014/main" val="1126124889"/>
                  </a:ext>
                </a:extLst>
              </a:tr>
              <a:tr h="354658">
                <a:tc>
                  <a:txBody>
                    <a:bodyPr/>
                    <a:lstStyle/>
                    <a:p>
                      <a:r>
                        <a:rPr lang="en-US" sz="1000" baseline="0" dirty="0">
                          <a:solidFill>
                            <a:schemeClr val="tx1"/>
                          </a:solidFill>
                        </a:rPr>
                        <a:t>THICKNESS</a:t>
                      </a:r>
                      <a:endParaRPr lang="en-PH" sz="1000" baseline="0" dirty="0">
                        <a:solidFill>
                          <a:schemeClr val="tx1"/>
                        </a:solidFill>
                      </a:endParaRPr>
                    </a:p>
                  </a:txBody>
                  <a:tcPr/>
                </a:tc>
                <a:tc>
                  <a:txBody>
                    <a:bodyPr/>
                    <a:lstStyle/>
                    <a:p>
                      <a:r>
                        <a:rPr lang="en-US" sz="1000" baseline="0" dirty="0">
                          <a:solidFill>
                            <a:schemeClr val="tx1"/>
                          </a:solidFill>
                        </a:rPr>
                        <a:t>6MM</a:t>
                      </a:r>
                      <a:endParaRPr lang="en-PH" sz="1000" baseline="0" dirty="0">
                        <a:solidFill>
                          <a:schemeClr val="tx1"/>
                        </a:solidFill>
                      </a:endParaRPr>
                    </a:p>
                  </a:txBody>
                  <a:tcPr/>
                </a:tc>
                <a:extLst>
                  <a:ext uri="{0D108BD9-81ED-4DB2-BD59-A6C34878D82A}">
                    <a16:rowId xmlns:a16="http://schemas.microsoft.com/office/drawing/2014/main" val="725395169"/>
                  </a:ext>
                </a:extLst>
              </a:tr>
              <a:tr h="354658">
                <a:tc>
                  <a:txBody>
                    <a:bodyPr/>
                    <a:lstStyle/>
                    <a:p>
                      <a:r>
                        <a:rPr lang="en-PH" sz="1000" baseline="0" dirty="0">
                          <a:solidFill>
                            <a:schemeClr val="tx1"/>
                          </a:solidFill>
                        </a:rPr>
                        <a:t>MECHANICAL WARRANTY</a:t>
                      </a:r>
                    </a:p>
                  </a:txBody>
                  <a:tcPr/>
                </a:tc>
                <a:tc>
                  <a:txBody>
                    <a:bodyPr/>
                    <a:lstStyle/>
                    <a:p>
                      <a:r>
                        <a:rPr lang="en-US" sz="1000" baseline="0" dirty="0">
                          <a:solidFill>
                            <a:schemeClr val="tx1"/>
                          </a:solidFill>
                        </a:rPr>
                        <a:t>10 YEARS</a:t>
                      </a:r>
                      <a:endParaRPr lang="en-PH" sz="1000" baseline="0" dirty="0">
                        <a:solidFill>
                          <a:schemeClr val="tx1"/>
                        </a:solidFill>
                      </a:endParaRPr>
                    </a:p>
                  </a:txBody>
                  <a:tcPr/>
                </a:tc>
                <a:extLst>
                  <a:ext uri="{0D108BD9-81ED-4DB2-BD59-A6C34878D82A}">
                    <a16:rowId xmlns:a16="http://schemas.microsoft.com/office/drawing/2014/main" val="1480764841"/>
                  </a:ext>
                </a:extLst>
              </a:tr>
            </a:tbl>
          </a:graphicData>
        </a:graphic>
      </p:graphicFrame>
      <p:pic>
        <p:nvPicPr>
          <p:cNvPr id="21" name="Picture 20">
            <a:extLst>
              <a:ext uri="{FF2B5EF4-FFF2-40B4-BE49-F238E27FC236}">
                <a16:creationId xmlns:a16="http://schemas.microsoft.com/office/drawing/2014/main" id="{27833E90-8F9B-48A8-AD5A-6681B68B1F56}"/>
              </a:ext>
            </a:extLst>
          </p:cNvPr>
          <p:cNvPicPr>
            <a:picLocks noChangeAspect="1"/>
          </p:cNvPicPr>
          <p:nvPr/>
        </p:nvPicPr>
        <p:blipFill>
          <a:blip r:embed="rId9"/>
          <a:stretch>
            <a:fillRect/>
          </a:stretch>
        </p:blipFill>
        <p:spPr>
          <a:xfrm>
            <a:off x="5204091" y="8411388"/>
            <a:ext cx="1395501" cy="517008"/>
          </a:xfrm>
          <a:prstGeom prst="rect">
            <a:avLst/>
          </a:prstGeom>
          <a:noFill/>
          <a:ln w="9525">
            <a:noFill/>
          </a:ln>
        </p:spPr>
      </p:pic>
      <p:pic>
        <p:nvPicPr>
          <p:cNvPr id="15" name="Picture 14">
            <a:extLst>
              <a:ext uri="{FF2B5EF4-FFF2-40B4-BE49-F238E27FC236}">
                <a16:creationId xmlns:a16="http://schemas.microsoft.com/office/drawing/2014/main" id="{F76A11E2-9A12-4562-BD51-CFED55EFE021}"/>
              </a:ext>
            </a:extLst>
          </p:cNvPr>
          <p:cNvPicPr>
            <a:picLocks noChangeAspect="1"/>
          </p:cNvPicPr>
          <p:nvPr/>
        </p:nvPicPr>
        <p:blipFill>
          <a:blip r:embed="rId10"/>
          <a:stretch>
            <a:fillRect/>
          </a:stretch>
        </p:blipFill>
        <p:spPr>
          <a:xfrm>
            <a:off x="1073880" y="8243316"/>
            <a:ext cx="1547072" cy="630139"/>
          </a:xfrm>
          <a:prstGeom prst="rect">
            <a:avLst/>
          </a:prstGeom>
        </p:spPr>
      </p:pic>
      <p:pic>
        <p:nvPicPr>
          <p:cNvPr id="18" name="Picture 17">
            <a:extLst>
              <a:ext uri="{FF2B5EF4-FFF2-40B4-BE49-F238E27FC236}">
                <a16:creationId xmlns:a16="http://schemas.microsoft.com/office/drawing/2014/main" id="{8A7D0656-095A-4448-8EF0-CAFDF2AD218D}"/>
              </a:ext>
            </a:extLst>
          </p:cNvPr>
          <p:cNvPicPr>
            <a:picLocks noChangeAspect="1"/>
          </p:cNvPicPr>
          <p:nvPr/>
        </p:nvPicPr>
        <p:blipFill>
          <a:blip r:embed="rId11"/>
          <a:stretch>
            <a:fillRect/>
          </a:stretch>
        </p:blipFill>
        <p:spPr>
          <a:xfrm>
            <a:off x="5376155" y="7736443"/>
            <a:ext cx="610428" cy="589379"/>
          </a:xfrm>
          <a:prstGeom prst="rect">
            <a:avLst/>
          </a:prstGeom>
        </p:spPr>
      </p:pic>
      <p:pic>
        <p:nvPicPr>
          <p:cNvPr id="20" name="Picture 19">
            <a:extLst>
              <a:ext uri="{FF2B5EF4-FFF2-40B4-BE49-F238E27FC236}">
                <a16:creationId xmlns:a16="http://schemas.microsoft.com/office/drawing/2014/main" id="{5F612CBD-E9BD-4726-AB17-20B4D4D01BD5}"/>
              </a:ext>
            </a:extLst>
          </p:cNvPr>
          <p:cNvPicPr>
            <a:picLocks noChangeAspect="1"/>
          </p:cNvPicPr>
          <p:nvPr/>
        </p:nvPicPr>
        <p:blipFill>
          <a:blip r:embed="rId12"/>
          <a:stretch>
            <a:fillRect/>
          </a:stretch>
        </p:blipFill>
        <p:spPr>
          <a:xfrm>
            <a:off x="713678" y="2385168"/>
            <a:ext cx="5702366" cy="2211699"/>
          </a:xfrm>
          <a:prstGeom prst="rect">
            <a:avLst/>
          </a:prstGeom>
        </p:spPr>
      </p:pic>
    </p:spTree>
    <p:extLst>
      <p:ext uri="{BB962C8B-B14F-4D97-AF65-F5344CB8AC3E}">
        <p14:creationId xmlns:p14="http://schemas.microsoft.com/office/powerpoint/2010/main" val="246928030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6"/>
          <a:stretch>
            <a:fillRect/>
          </a:stretch>
        </p:blipFill>
        <p:spPr>
          <a:xfrm>
            <a:off x="419386" y="460312"/>
            <a:ext cx="5842746" cy="854392"/>
          </a:xfrm>
          <a:prstGeom prst="rect">
            <a:avLst/>
          </a:prstGeom>
        </p:spPr>
      </p:pic>
      <p:sp>
        <p:nvSpPr>
          <p:cNvPr id="26" name="TextBox 25">
            <a:extLst>
              <a:ext uri="{FF2B5EF4-FFF2-40B4-BE49-F238E27FC236}">
                <a16:creationId xmlns:a16="http://schemas.microsoft.com/office/drawing/2014/main" id="{F146E743-8A89-4BF5-86D1-9F42153C1212}"/>
              </a:ext>
            </a:extLst>
          </p:cNvPr>
          <p:cNvSpPr txBox="1"/>
          <p:nvPr/>
        </p:nvSpPr>
        <p:spPr>
          <a:xfrm>
            <a:off x="2468880" y="1499185"/>
            <a:ext cx="1947672" cy="369332"/>
          </a:xfrm>
          <a:prstGeom prst="rect">
            <a:avLst/>
          </a:prstGeom>
          <a:noFill/>
        </p:spPr>
        <p:txBody>
          <a:bodyPr wrap="square" rtlCol="0">
            <a:spAutoFit/>
          </a:bodyPr>
          <a:lstStyle/>
          <a:p>
            <a:r>
              <a:rPr lang="en-PH" b="1" dirty="0">
                <a:solidFill>
                  <a:srgbClr val="FF0000"/>
                </a:solidFill>
              </a:rPr>
              <a:t> </a:t>
            </a:r>
          </a:p>
        </p:txBody>
      </p:sp>
      <p:pic>
        <p:nvPicPr>
          <p:cNvPr id="18" name="Picture 17">
            <a:extLst>
              <a:ext uri="{FF2B5EF4-FFF2-40B4-BE49-F238E27FC236}">
                <a16:creationId xmlns:a16="http://schemas.microsoft.com/office/drawing/2014/main" id="{E2612971-AC02-4FFF-A5BD-1FC0A7D5CD29}"/>
              </a:ext>
            </a:extLst>
          </p:cNvPr>
          <p:cNvPicPr>
            <a:picLocks noChangeAspect="1"/>
          </p:cNvPicPr>
          <p:nvPr/>
        </p:nvPicPr>
        <p:blipFill>
          <a:blip r:embed="rId7"/>
          <a:stretch>
            <a:fillRect/>
          </a:stretch>
        </p:blipFill>
        <p:spPr>
          <a:xfrm>
            <a:off x="5204091" y="8411388"/>
            <a:ext cx="1395501" cy="517008"/>
          </a:xfrm>
          <a:prstGeom prst="rect">
            <a:avLst/>
          </a:prstGeom>
          <a:noFill/>
          <a:ln w="9525">
            <a:noFill/>
          </a:ln>
        </p:spPr>
      </p:pic>
      <p:pic>
        <p:nvPicPr>
          <p:cNvPr id="16" name="Picture 15">
            <a:extLst>
              <a:ext uri="{FF2B5EF4-FFF2-40B4-BE49-F238E27FC236}">
                <a16:creationId xmlns:a16="http://schemas.microsoft.com/office/drawing/2014/main" id="{3A106DD7-2006-40C1-83E7-D61A68AEE760}"/>
              </a:ext>
            </a:extLst>
          </p:cNvPr>
          <p:cNvPicPr>
            <a:picLocks noChangeAspect="1"/>
          </p:cNvPicPr>
          <p:nvPr/>
        </p:nvPicPr>
        <p:blipFill>
          <a:blip r:embed="rId8"/>
          <a:stretch>
            <a:fillRect/>
          </a:stretch>
        </p:blipFill>
        <p:spPr>
          <a:xfrm>
            <a:off x="2589443" y="4091277"/>
            <a:ext cx="1706546" cy="2812966"/>
          </a:xfrm>
          <a:prstGeom prst="rect">
            <a:avLst/>
          </a:prstGeom>
        </p:spPr>
      </p:pic>
      <p:sp>
        <p:nvSpPr>
          <p:cNvPr id="2" name="Rectangle 1">
            <a:extLst>
              <a:ext uri="{FF2B5EF4-FFF2-40B4-BE49-F238E27FC236}">
                <a16:creationId xmlns:a16="http://schemas.microsoft.com/office/drawing/2014/main" id="{C9C026AA-E4A9-4A5D-B2A4-96495F233786}"/>
              </a:ext>
            </a:extLst>
          </p:cNvPr>
          <p:cNvSpPr/>
          <p:nvPr/>
        </p:nvSpPr>
        <p:spPr>
          <a:xfrm>
            <a:off x="1714500" y="1346142"/>
            <a:ext cx="3429000" cy="923330"/>
          </a:xfrm>
          <a:prstGeom prst="rect">
            <a:avLst/>
          </a:prstGeom>
        </p:spPr>
        <p:txBody>
          <a:bodyPr>
            <a:spAutoFit/>
          </a:bodyPr>
          <a:lstStyle/>
          <a:p>
            <a:endParaRPr lang="en-US" b="1" dirty="0">
              <a:solidFill>
                <a:srgbClr val="FF0000"/>
              </a:solidFill>
            </a:endParaRPr>
          </a:p>
          <a:p>
            <a:r>
              <a:rPr lang="en-US" b="1" dirty="0">
                <a:solidFill>
                  <a:srgbClr val="FF0000"/>
                </a:solidFill>
              </a:rPr>
              <a:t>                    LF5526</a:t>
            </a:r>
            <a:r>
              <a:rPr lang="en-US" dirty="0"/>
              <a:t>   </a:t>
            </a:r>
          </a:p>
          <a:p>
            <a:r>
              <a:rPr lang="en-US" b="1" dirty="0"/>
              <a:t> LUDLOW™  Coat/Towel  Hook</a:t>
            </a:r>
            <a:endParaRPr lang="en-PH" dirty="0"/>
          </a:p>
        </p:txBody>
      </p:sp>
      <p:sp>
        <p:nvSpPr>
          <p:cNvPr id="5" name="Rectangle 4">
            <a:extLst>
              <a:ext uri="{FF2B5EF4-FFF2-40B4-BE49-F238E27FC236}">
                <a16:creationId xmlns:a16="http://schemas.microsoft.com/office/drawing/2014/main" id="{0C3773D1-1B1F-497D-A825-95BFFFDD419E}"/>
              </a:ext>
            </a:extLst>
          </p:cNvPr>
          <p:cNvSpPr/>
          <p:nvPr/>
        </p:nvSpPr>
        <p:spPr>
          <a:xfrm>
            <a:off x="1105786" y="2514344"/>
            <a:ext cx="4944139" cy="1200329"/>
          </a:xfrm>
          <a:prstGeom prst="rect">
            <a:avLst/>
          </a:prstGeom>
        </p:spPr>
        <p:txBody>
          <a:bodyPr wrap="square">
            <a:spAutoFit/>
          </a:bodyPr>
          <a:lstStyle/>
          <a:p>
            <a:r>
              <a:rPr lang="en-US" dirty="0"/>
              <a:t>Black Antique Coat/towel hook.</a:t>
            </a:r>
          </a:p>
          <a:p>
            <a:r>
              <a:rPr lang="en-US" dirty="0"/>
              <a:t>An elaborate twisted bar with a butterfly backplate will make this stand out from the ordinary. Comes with a 10 year mechanical guarantee.</a:t>
            </a:r>
            <a:endParaRPr lang="en-PH" dirty="0"/>
          </a:p>
        </p:txBody>
      </p:sp>
    </p:spTree>
    <p:extLst>
      <p:ext uri="{BB962C8B-B14F-4D97-AF65-F5344CB8AC3E}">
        <p14:creationId xmlns:p14="http://schemas.microsoft.com/office/powerpoint/2010/main" val="303151793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6"/>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7"/>
          <a:stretch>
            <a:fillRect/>
          </a:stretch>
        </p:blipFill>
        <p:spPr>
          <a:xfrm>
            <a:off x="419386" y="460312"/>
            <a:ext cx="5842746" cy="854392"/>
          </a:xfrm>
          <a:prstGeom prst="rect">
            <a:avLst/>
          </a:prstGeom>
        </p:spPr>
      </p:pic>
      <p:sp>
        <p:nvSpPr>
          <p:cNvPr id="37" name="TextBox 36">
            <a:extLst>
              <a:ext uri="{FF2B5EF4-FFF2-40B4-BE49-F238E27FC236}">
                <a16:creationId xmlns:a16="http://schemas.microsoft.com/office/drawing/2014/main" id="{52DC8923-61C9-4470-916A-9276F6A63A4E}"/>
              </a:ext>
            </a:extLst>
          </p:cNvPr>
          <p:cNvSpPr txBox="1"/>
          <p:nvPr/>
        </p:nvSpPr>
        <p:spPr>
          <a:xfrm>
            <a:off x="2806760" y="2449598"/>
            <a:ext cx="1018309" cy="369332"/>
          </a:xfrm>
          <a:prstGeom prst="rect">
            <a:avLst/>
          </a:prstGeom>
          <a:noFill/>
        </p:spPr>
        <p:txBody>
          <a:bodyPr wrap="square" rtlCol="0">
            <a:spAutoFit/>
          </a:bodyPr>
          <a:lstStyle/>
          <a:p>
            <a:r>
              <a:rPr lang="en-PH" b="1" dirty="0">
                <a:solidFill>
                  <a:srgbClr val="FF0000"/>
                </a:solidFill>
              </a:rPr>
              <a:t>  </a:t>
            </a:r>
          </a:p>
        </p:txBody>
      </p:sp>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8"/>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extLst>
              <p:ext uri="{D42A27DB-BD31-4B8C-83A1-F6EECF244321}">
                <p14:modId xmlns:p14="http://schemas.microsoft.com/office/powerpoint/2010/main" val="2869897038"/>
              </p:ext>
            </p:extLst>
          </p:nvPr>
        </p:nvGraphicFramePr>
        <p:xfrm>
          <a:off x="1095146" y="4728396"/>
          <a:ext cx="4470992" cy="2837264"/>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US" sz="1000" b="0" baseline="0" dirty="0">
                          <a:solidFill>
                            <a:schemeClr val="tx1"/>
                          </a:solidFill>
                        </a:rPr>
                        <a:t>LF5526</a:t>
                      </a:r>
                      <a:endParaRPr lang="en-PH" sz="1000" b="0" baseline="0" dirty="0">
                        <a:solidFill>
                          <a:schemeClr val="tx1"/>
                        </a:solidFill>
                      </a:endParaRP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US" sz="1000" baseline="0" dirty="0">
                          <a:solidFill>
                            <a:schemeClr val="tx1"/>
                          </a:solidFill>
                        </a:rPr>
                        <a:t>LUDLOW</a:t>
                      </a:r>
                      <a:endParaRPr lang="en-PH" sz="1000" baseline="0" dirty="0">
                        <a:solidFill>
                          <a:schemeClr val="tx1"/>
                        </a:solidFill>
                      </a:endParaRPr>
                    </a:p>
                  </a:txBody>
                  <a:tcPr/>
                </a:tc>
                <a:extLst>
                  <a:ext uri="{0D108BD9-81ED-4DB2-BD59-A6C34878D82A}">
                    <a16:rowId xmlns:a16="http://schemas.microsoft.com/office/drawing/2014/main" val="3698042402"/>
                  </a:ext>
                </a:extLst>
              </a:tr>
              <a:tr h="354658">
                <a:tc>
                  <a:txBody>
                    <a:bodyPr/>
                    <a:lstStyle/>
                    <a:p>
                      <a:r>
                        <a:rPr lang="en-PH" sz="1000" baseline="0" dirty="0">
                          <a:solidFill>
                            <a:schemeClr val="tx1"/>
                          </a:solidFill>
                        </a:rPr>
                        <a:t>AVAILABLE FINISH</a:t>
                      </a:r>
                    </a:p>
                  </a:txBody>
                  <a:tcPr/>
                </a:tc>
                <a:tc>
                  <a:txBody>
                    <a:bodyPr/>
                    <a:lstStyle/>
                    <a:p>
                      <a:r>
                        <a:rPr lang="en-US" sz="1000" baseline="0" dirty="0">
                          <a:solidFill>
                            <a:schemeClr val="tx1"/>
                          </a:solidFill>
                        </a:rPr>
                        <a:t>POWDER COATED BLACK</a:t>
                      </a:r>
                      <a:endParaRPr lang="en-PH" sz="1000" baseline="0" dirty="0">
                        <a:solidFill>
                          <a:schemeClr val="tx1"/>
                        </a:solidFill>
                      </a:endParaRP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US" sz="1000" baseline="0" dirty="0">
                          <a:solidFill>
                            <a:schemeClr val="tx1"/>
                          </a:solidFill>
                        </a:rPr>
                        <a:t>ACCESSORIES</a:t>
                      </a:r>
                      <a:endParaRPr lang="en-PH" sz="1000" baseline="0" dirty="0">
                        <a:solidFill>
                          <a:schemeClr val="tx1"/>
                        </a:solidFill>
                      </a:endParaRPr>
                    </a:p>
                  </a:txBody>
                  <a:tcPr/>
                </a:tc>
                <a:extLst>
                  <a:ext uri="{0D108BD9-81ED-4DB2-BD59-A6C34878D82A}">
                    <a16:rowId xmlns:a16="http://schemas.microsoft.com/office/drawing/2014/main" val="2401254085"/>
                  </a:ext>
                </a:extLst>
              </a:tr>
              <a:tr h="354658">
                <a:tc>
                  <a:txBody>
                    <a:bodyPr/>
                    <a:lstStyle/>
                    <a:p>
                      <a:r>
                        <a:rPr lang="en-US" sz="1000" baseline="0" dirty="0">
                          <a:solidFill>
                            <a:schemeClr val="tx1"/>
                          </a:solidFill>
                        </a:rPr>
                        <a:t>LENGTH</a:t>
                      </a:r>
                      <a:endParaRPr lang="en-PH" sz="1000" baseline="0" dirty="0">
                        <a:solidFill>
                          <a:schemeClr val="tx1"/>
                        </a:solidFill>
                      </a:endParaRPr>
                    </a:p>
                  </a:txBody>
                  <a:tcPr/>
                </a:tc>
                <a:tc>
                  <a:txBody>
                    <a:bodyPr/>
                    <a:lstStyle/>
                    <a:p>
                      <a:r>
                        <a:rPr lang="en-US" sz="1000" baseline="0" dirty="0">
                          <a:solidFill>
                            <a:schemeClr val="tx1"/>
                          </a:solidFill>
                        </a:rPr>
                        <a:t>135MM</a:t>
                      </a:r>
                      <a:endParaRPr lang="en-PH" sz="1000" baseline="0" dirty="0">
                        <a:solidFill>
                          <a:schemeClr val="tx1"/>
                        </a:solidFill>
                      </a:endParaRPr>
                    </a:p>
                  </a:txBody>
                  <a:tcPr/>
                </a:tc>
                <a:extLst>
                  <a:ext uri="{0D108BD9-81ED-4DB2-BD59-A6C34878D82A}">
                    <a16:rowId xmlns:a16="http://schemas.microsoft.com/office/drawing/2014/main" val="1126124889"/>
                  </a:ext>
                </a:extLst>
              </a:tr>
              <a:tr h="354658">
                <a:tc>
                  <a:txBody>
                    <a:bodyPr/>
                    <a:lstStyle/>
                    <a:p>
                      <a:r>
                        <a:rPr lang="en-US" sz="1000" baseline="0" dirty="0">
                          <a:solidFill>
                            <a:schemeClr val="tx1"/>
                          </a:solidFill>
                        </a:rPr>
                        <a:t>PROJECTION</a:t>
                      </a:r>
                      <a:endParaRPr lang="en-PH" sz="1000" baseline="0" dirty="0">
                        <a:solidFill>
                          <a:schemeClr val="tx1"/>
                        </a:solidFill>
                      </a:endParaRPr>
                    </a:p>
                  </a:txBody>
                  <a:tcPr/>
                </a:tc>
                <a:tc>
                  <a:txBody>
                    <a:bodyPr/>
                    <a:lstStyle/>
                    <a:p>
                      <a:r>
                        <a:rPr lang="en-US" sz="1000" baseline="0" dirty="0">
                          <a:solidFill>
                            <a:schemeClr val="tx1"/>
                          </a:solidFill>
                        </a:rPr>
                        <a:t>82MM</a:t>
                      </a:r>
                      <a:endParaRPr lang="en-PH" sz="1000" baseline="0" dirty="0">
                        <a:solidFill>
                          <a:schemeClr val="tx1"/>
                        </a:solidFill>
                      </a:endParaRPr>
                    </a:p>
                  </a:txBody>
                  <a:tcPr/>
                </a:tc>
                <a:extLst>
                  <a:ext uri="{0D108BD9-81ED-4DB2-BD59-A6C34878D82A}">
                    <a16:rowId xmlns:a16="http://schemas.microsoft.com/office/drawing/2014/main" val="725395169"/>
                  </a:ext>
                </a:extLst>
              </a:tr>
              <a:tr h="354658">
                <a:tc>
                  <a:txBody>
                    <a:bodyPr/>
                    <a:lstStyle/>
                    <a:p>
                      <a:r>
                        <a:rPr lang="en-PH" sz="1000" baseline="0" dirty="0">
                          <a:solidFill>
                            <a:schemeClr val="tx1"/>
                          </a:solidFill>
                        </a:rPr>
                        <a:t>MECHANICAL WARRANTY</a:t>
                      </a:r>
                    </a:p>
                  </a:txBody>
                  <a:tcPr/>
                </a:tc>
                <a:tc>
                  <a:txBody>
                    <a:bodyPr/>
                    <a:lstStyle/>
                    <a:p>
                      <a:r>
                        <a:rPr lang="en-US" sz="1000" baseline="0" dirty="0">
                          <a:solidFill>
                            <a:schemeClr val="tx1"/>
                          </a:solidFill>
                        </a:rPr>
                        <a:t>10 YEARS</a:t>
                      </a:r>
                      <a:endParaRPr lang="en-PH" sz="1000" baseline="0" dirty="0">
                        <a:solidFill>
                          <a:schemeClr val="tx1"/>
                        </a:solidFill>
                      </a:endParaRPr>
                    </a:p>
                  </a:txBody>
                  <a:tcPr/>
                </a:tc>
                <a:extLst>
                  <a:ext uri="{0D108BD9-81ED-4DB2-BD59-A6C34878D82A}">
                    <a16:rowId xmlns:a16="http://schemas.microsoft.com/office/drawing/2014/main" val="1480764841"/>
                  </a:ext>
                </a:extLst>
              </a:tr>
            </a:tbl>
          </a:graphicData>
        </a:graphic>
      </p:graphicFrame>
      <p:pic>
        <p:nvPicPr>
          <p:cNvPr id="21" name="Picture 20">
            <a:extLst>
              <a:ext uri="{FF2B5EF4-FFF2-40B4-BE49-F238E27FC236}">
                <a16:creationId xmlns:a16="http://schemas.microsoft.com/office/drawing/2014/main" id="{27833E90-8F9B-48A8-AD5A-6681B68B1F56}"/>
              </a:ext>
            </a:extLst>
          </p:cNvPr>
          <p:cNvPicPr>
            <a:picLocks noChangeAspect="1"/>
          </p:cNvPicPr>
          <p:nvPr/>
        </p:nvPicPr>
        <p:blipFill>
          <a:blip r:embed="rId9"/>
          <a:stretch>
            <a:fillRect/>
          </a:stretch>
        </p:blipFill>
        <p:spPr>
          <a:xfrm>
            <a:off x="5204091" y="8411388"/>
            <a:ext cx="1395501" cy="517008"/>
          </a:xfrm>
          <a:prstGeom prst="rect">
            <a:avLst/>
          </a:prstGeom>
          <a:noFill/>
          <a:ln w="9525">
            <a:noFill/>
          </a:ln>
        </p:spPr>
      </p:pic>
      <p:pic>
        <p:nvPicPr>
          <p:cNvPr id="15" name="Picture 14">
            <a:extLst>
              <a:ext uri="{FF2B5EF4-FFF2-40B4-BE49-F238E27FC236}">
                <a16:creationId xmlns:a16="http://schemas.microsoft.com/office/drawing/2014/main" id="{F76A11E2-9A12-4562-BD51-CFED55EFE021}"/>
              </a:ext>
            </a:extLst>
          </p:cNvPr>
          <p:cNvPicPr>
            <a:picLocks noChangeAspect="1"/>
          </p:cNvPicPr>
          <p:nvPr/>
        </p:nvPicPr>
        <p:blipFill>
          <a:blip r:embed="rId10"/>
          <a:stretch>
            <a:fillRect/>
          </a:stretch>
        </p:blipFill>
        <p:spPr>
          <a:xfrm>
            <a:off x="1073880" y="8243316"/>
            <a:ext cx="1547072" cy="630139"/>
          </a:xfrm>
          <a:prstGeom prst="rect">
            <a:avLst/>
          </a:prstGeom>
        </p:spPr>
      </p:pic>
      <p:pic>
        <p:nvPicPr>
          <p:cNvPr id="18" name="Picture 17">
            <a:extLst>
              <a:ext uri="{FF2B5EF4-FFF2-40B4-BE49-F238E27FC236}">
                <a16:creationId xmlns:a16="http://schemas.microsoft.com/office/drawing/2014/main" id="{8A7D0656-095A-4448-8EF0-CAFDF2AD218D}"/>
              </a:ext>
            </a:extLst>
          </p:cNvPr>
          <p:cNvPicPr>
            <a:picLocks noChangeAspect="1"/>
          </p:cNvPicPr>
          <p:nvPr/>
        </p:nvPicPr>
        <p:blipFill>
          <a:blip r:embed="rId11"/>
          <a:stretch>
            <a:fillRect/>
          </a:stretch>
        </p:blipFill>
        <p:spPr>
          <a:xfrm>
            <a:off x="5376155" y="7736443"/>
            <a:ext cx="610428" cy="589379"/>
          </a:xfrm>
          <a:prstGeom prst="rect">
            <a:avLst/>
          </a:prstGeom>
        </p:spPr>
      </p:pic>
      <p:pic>
        <p:nvPicPr>
          <p:cNvPr id="23" name="Picture 22">
            <a:extLst>
              <a:ext uri="{FF2B5EF4-FFF2-40B4-BE49-F238E27FC236}">
                <a16:creationId xmlns:a16="http://schemas.microsoft.com/office/drawing/2014/main" id="{0295B616-5273-47D2-B22F-496900028868}"/>
              </a:ext>
            </a:extLst>
          </p:cNvPr>
          <p:cNvPicPr>
            <a:picLocks noChangeAspect="1"/>
          </p:cNvPicPr>
          <p:nvPr/>
        </p:nvPicPr>
        <p:blipFill>
          <a:blip r:embed="rId12"/>
          <a:stretch>
            <a:fillRect/>
          </a:stretch>
        </p:blipFill>
        <p:spPr>
          <a:xfrm>
            <a:off x="1646642" y="2028259"/>
            <a:ext cx="3610576" cy="2700137"/>
          </a:xfrm>
          <a:prstGeom prst="rect">
            <a:avLst/>
          </a:prstGeom>
        </p:spPr>
      </p:pic>
    </p:spTree>
    <p:extLst>
      <p:ext uri="{BB962C8B-B14F-4D97-AF65-F5344CB8AC3E}">
        <p14:creationId xmlns:p14="http://schemas.microsoft.com/office/powerpoint/2010/main" val="270131881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6"/>
          <a:stretch>
            <a:fillRect/>
          </a:stretch>
        </p:blipFill>
        <p:spPr>
          <a:xfrm>
            <a:off x="419386" y="460312"/>
            <a:ext cx="5842746" cy="854392"/>
          </a:xfrm>
          <a:prstGeom prst="rect">
            <a:avLst/>
          </a:prstGeom>
        </p:spPr>
      </p:pic>
      <p:sp>
        <p:nvSpPr>
          <p:cNvPr id="26" name="TextBox 25">
            <a:extLst>
              <a:ext uri="{FF2B5EF4-FFF2-40B4-BE49-F238E27FC236}">
                <a16:creationId xmlns:a16="http://schemas.microsoft.com/office/drawing/2014/main" id="{F146E743-8A89-4BF5-86D1-9F42153C1212}"/>
              </a:ext>
            </a:extLst>
          </p:cNvPr>
          <p:cNvSpPr txBox="1"/>
          <p:nvPr/>
        </p:nvSpPr>
        <p:spPr>
          <a:xfrm>
            <a:off x="2468880" y="1499185"/>
            <a:ext cx="1947672" cy="369332"/>
          </a:xfrm>
          <a:prstGeom prst="rect">
            <a:avLst/>
          </a:prstGeom>
          <a:noFill/>
        </p:spPr>
        <p:txBody>
          <a:bodyPr wrap="square" rtlCol="0">
            <a:spAutoFit/>
          </a:bodyPr>
          <a:lstStyle/>
          <a:p>
            <a:r>
              <a:rPr lang="en-PH" b="1" dirty="0">
                <a:solidFill>
                  <a:srgbClr val="FF0000"/>
                </a:solidFill>
              </a:rPr>
              <a:t> </a:t>
            </a:r>
          </a:p>
        </p:txBody>
      </p:sp>
      <p:pic>
        <p:nvPicPr>
          <p:cNvPr id="18" name="Picture 17">
            <a:extLst>
              <a:ext uri="{FF2B5EF4-FFF2-40B4-BE49-F238E27FC236}">
                <a16:creationId xmlns:a16="http://schemas.microsoft.com/office/drawing/2014/main" id="{E2612971-AC02-4FFF-A5BD-1FC0A7D5CD29}"/>
              </a:ext>
            </a:extLst>
          </p:cNvPr>
          <p:cNvPicPr>
            <a:picLocks noChangeAspect="1"/>
          </p:cNvPicPr>
          <p:nvPr/>
        </p:nvPicPr>
        <p:blipFill>
          <a:blip r:embed="rId7"/>
          <a:stretch>
            <a:fillRect/>
          </a:stretch>
        </p:blipFill>
        <p:spPr>
          <a:xfrm>
            <a:off x="5204091" y="8411388"/>
            <a:ext cx="1395501" cy="517008"/>
          </a:xfrm>
          <a:prstGeom prst="rect">
            <a:avLst/>
          </a:prstGeom>
          <a:noFill/>
          <a:ln w="9525">
            <a:noFill/>
          </a:ln>
        </p:spPr>
      </p:pic>
      <p:sp>
        <p:nvSpPr>
          <p:cNvPr id="2" name="TextBox 1">
            <a:extLst>
              <a:ext uri="{FF2B5EF4-FFF2-40B4-BE49-F238E27FC236}">
                <a16:creationId xmlns:a16="http://schemas.microsoft.com/office/drawing/2014/main" id="{08322F42-F599-4813-82B4-26CA33BE9CDA}"/>
              </a:ext>
            </a:extLst>
          </p:cNvPr>
          <p:cNvSpPr txBox="1"/>
          <p:nvPr/>
        </p:nvSpPr>
        <p:spPr>
          <a:xfrm>
            <a:off x="2721934" y="1560925"/>
            <a:ext cx="1020726" cy="369332"/>
          </a:xfrm>
          <a:prstGeom prst="rect">
            <a:avLst/>
          </a:prstGeom>
          <a:noFill/>
        </p:spPr>
        <p:txBody>
          <a:bodyPr wrap="square" rtlCol="0">
            <a:spAutoFit/>
          </a:bodyPr>
          <a:lstStyle/>
          <a:p>
            <a:r>
              <a:rPr lang="en-US" b="1" dirty="0">
                <a:solidFill>
                  <a:srgbClr val="FF0000"/>
                </a:solidFill>
              </a:rPr>
              <a:t>LF5547     </a:t>
            </a:r>
            <a:endParaRPr lang="en-PH" b="1" dirty="0">
              <a:solidFill>
                <a:srgbClr val="FF0000"/>
              </a:solidFill>
            </a:endParaRPr>
          </a:p>
        </p:txBody>
      </p:sp>
      <p:sp>
        <p:nvSpPr>
          <p:cNvPr id="3" name="TextBox 2">
            <a:extLst>
              <a:ext uri="{FF2B5EF4-FFF2-40B4-BE49-F238E27FC236}">
                <a16:creationId xmlns:a16="http://schemas.microsoft.com/office/drawing/2014/main" id="{B14DDB8B-D90A-441A-A1F2-BBF9DB3A46CD}"/>
              </a:ext>
            </a:extLst>
          </p:cNvPr>
          <p:cNvSpPr txBox="1"/>
          <p:nvPr/>
        </p:nvSpPr>
        <p:spPr>
          <a:xfrm>
            <a:off x="1658679" y="1935124"/>
            <a:ext cx="3835602" cy="369332"/>
          </a:xfrm>
          <a:prstGeom prst="rect">
            <a:avLst/>
          </a:prstGeom>
          <a:noFill/>
        </p:spPr>
        <p:txBody>
          <a:bodyPr wrap="none" rtlCol="0">
            <a:spAutoFit/>
          </a:bodyPr>
          <a:lstStyle/>
          <a:p>
            <a:r>
              <a:rPr lang="en-US" b="1" dirty="0"/>
              <a:t>LUDLOW™  </a:t>
            </a:r>
            <a:r>
              <a:rPr lang="en-PH" b="1" dirty="0"/>
              <a:t>RING HANDLE GATE LATCH</a:t>
            </a:r>
          </a:p>
        </p:txBody>
      </p:sp>
      <p:pic>
        <p:nvPicPr>
          <p:cNvPr id="4" name="Picture 3">
            <a:extLst>
              <a:ext uri="{FF2B5EF4-FFF2-40B4-BE49-F238E27FC236}">
                <a16:creationId xmlns:a16="http://schemas.microsoft.com/office/drawing/2014/main" id="{6EB03CB6-FF48-41FA-BD1B-6C83D859F13F}"/>
              </a:ext>
            </a:extLst>
          </p:cNvPr>
          <p:cNvPicPr>
            <a:picLocks noChangeAspect="1"/>
          </p:cNvPicPr>
          <p:nvPr/>
        </p:nvPicPr>
        <p:blipFill>
          <a:blip r:embed="rId8"/>
          <a:stretch>
            <a:fillRect/>
          </a:stretch>
        </p:blipFill>
        <p:spPr>
          <a:xfrm>
            <a:off x="1186369" y="2304456"/>
            <a:ext cx="3815000" cy="2922736"/>
          </a:xfrm>
          <a:prstGeom prst="rect">
            <a:avLst/>
          </a:prstGeom>
        </p:spPr>
      </p:pic>
      <p:sp>
        <p:nvSpPr>
          <p:cNvPr id="5" name="Rectangle 4">
            <a:extLst>
              <a:ext uri="{FF2B5EF4-FFF2-40B4-BE49-F238E27FC236}">
                <a16:creationId xmlns:a16="http://schemas.microsoft.com/office/drawing/2014/main" id="{93A8D08B-66BE-40EB-BB11-E661F365DA7A}"/>
              </a:ext>
            </a:extLst>
          </p:cNvPr>
          <p:cNvSpPr/>
          <p:nvPr/>
        </p:nvSpPr>
        <p:spPr>
          <a:xfrm>
            <a:off x="1186369" y="5150675"/>
            <a:ext cx="4587110" cy="2031325"/>
          </a:xfrm>
          <a:prstGeom prst="rect">
            <a:avLst/>
          </a:prstGeom>
        </p:spPr>
        <p:txBody>
          <a:bodyPr wrap="square">
            <a:spAutoFit/>
          </a:bodyPr>
          <a:lstStyle/>
          <a:p>
            <a:r>
              <a:rPr lang="en-US" dirty="0">
                <a:solidFill>
                  <a:srgbClr val="333333"/>
                </a:solidFill>
                <a:latin typeface="Din2014-Light"/>
              </a:rPr>
              <a:t>Black Antique basic ring handle gate latch. When the ring handle is lifted and turned this raises the latch bar from its keep allowing the gate to open. Comes with a 10 year mechanical guarantee. Ludlow Black Antique is a traditional range of furniture with a powder coated Black finish.</a:t>
            </a:r>
            <a:endParaRPr lang="en-PH" dirty="0"/>
          </a:p>
        </p:txBody>
      </p:sp>
    </p:spTree>
    <p:extLst>
      <p:ext uri="{BB962C8B-B14F-4D97-AF65-F5344CB8AC3E}">
        <p14:creationId xmlns:p14="http://schemas.microsoft.com/office/powerpoint/2010/main" val="302155268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6"/>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7"/>
          <a:stretch>
            <a:fillRect/>
          </a:stretch>
        </p:blipFill>
        <p:spPr>
          <a:xfrm>
            <a:off x="419386" y="460312"/>
            <a:ext cx="5842746" cy="854392"/>
          </a:xfrm>
          <a:prstGeom prst="rect">
            <a:avLst/>
          </a:prstGeom>
        </p:spPr>
      </p:pic>
      <p:sp>
        <p:nvSpPr>
          <p:cNvPr id="37" name="TextBox 36">
            <a:extLst>
              <a:ext uri="{FF2B5EF4-FFF2-40B4-BE49-F238E27FC236}">
                <a16:creationId xmlns:a16="http://schemas.microsoft.com/office/drawing/2014/main" id="{52DC8923-61C9-4470-916A-9276F6A63A4E}"/>
              </a:ext>
            </a:extLst>
          </p:cNvPr>
          <p:cNvSpPr txBox="1"/>
          <p:nvPr/>
        </p:nvSpPr>
        <p:spPr>
          <a:xfrm>
            <a:off x="2806760" y="2449598"/>
            <a:ext cx="1018309" cy="369332"/>
          </a:xfrm>
          <a:prstGeom prst="rect">
            <a:avLst/>
          </a:prstGeom>
          <a:noFill/>
        </p:spPr>
        <p:txBody>
          <a:bodyPr wrap="square" rtlCol="0">
            <a:spAutoFit/>
          </a:bodyPr>
          <a:lstStyle/>
          <a:p>
            <a:r>
              <a:rPr lang="en-PH" b="1" dirty="0">
                <a:solidFill>
                  <a:srgbClr val="FF0000"/>
                </a:solidFill>
              </a:rPr>
              <a:t>  </a:t>
            </a:r>
          </a:p>
        </p:txBody>
      </p:sp>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8"/>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extLst>
              <p:ext uri="{D42A27DB-BD31-4B8C-83A1-F6EECF244321}">
                <p14:modId xmlns:p14="http://schemas.microsoft.com/office/powerpoint/2010/main" val="2129526728"/>
              </p:ext>
            </p:extLst>
          </p:nvPr>
        </p:nvGraphicFramePr>
        <p:xfrm>
          <a:off x="1095146" y="4792193"/>
          <a:ext cx="4470992" cy="2837264"/>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US" sz="1000" b="0" baseline="0" dirty="0">
                          <a:solidFill>
                            <a:schemeClr val="tx1"/>
                          </a:solidFill>
                        </a:rPr>
                        <a:t>LF5547</a:t>
                      </a:r>
                      <a:endParaRPr lang="en-PH" sz="1000" b="0" baseline="0" dirty="0">
                        <a:solidFill>
                          <a:schemeClr val="tx1"/>
                        </a:solidFill>
                      </a:endParaRP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US" sz="1000" baseline="0" dirty="0">
                          <a:solidFill>
                            <a:schemeClr val="tx1"/>
                          </a:solidFill>
                        </a:rPr>
                        <a:t>LUDLOW</a:t>
                      </a:r>
                      <a:endParaRPr lang="en-PH" sz="1000" baseline="0" dirty="0">
                        <a:solidFill>
                          <a:schemeClr val="tx1"/>
                        </a:solidFill>
                      </a:endParaRPr>
                    </a:p>
                  </a:txBody>
                  <a:tcPr/>
                </a:tc>
                <a:extLst>
                  <a:ext uri="{0D108BD9-81ED-4DB2-BD59-A6C34878D82A}">
                    <a16:rowId xmlns:a16="http://schemas.microsoft.com/office/drawing/2014/main" val="3698042402"/>
                  </a:ext>
                </a:extLst>
              </a:tr>
              <a:tr h="354658">
                <a:tc>
                  <a:txBody>
                    <a:bodyPr/>
                    <a:lstStyle/>
                    <a:p>
                      <a:r>
                        <a:rPr lang="en-PH" sz="1000" baseline="0" dirty="0">
                          <a:solidFill>
                            <a:schemeClr val="tx1"/>
                          </a:solidFill>
                        </a:rPr>
                        <a:t>AVAILABLE FINISH</a:t>
                      </a:r>
                    </a:p>
                  </a:txBody>
                  <a:tcPr/>
                </a:tc>
                <a:tc>
                  <a:txBody>
                    <a:bodyPr/>
                    <a:lstStyle/>
                    <a:p>
                      <a:r>
                        <a:rPr lang="en-US" sz="1000" baseline="0" dirty="0">
                          <a:solidFill>
                            <a:schemeClr val="tx1"/>
                          </a:solidFill>
                        </a:rPr>
                        <a:t>POWDER COATED BLACK</a:t>
                      </a:r>
                      <a:endParaRPr lang="en-PH" sz="1000" baseline="0" dirty="0">
                        <a:solidFill>
                          <a:schemeClr val="tx1"/>
                        </a:solidFill>
                      </a:endParaRP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US" sz="1000" baseline="0" dirty="0">
                          <a:solidFill>
                            <a:schemeClr val="tx1"/>
                          </a:solidFill>
                        </a:rPr>
                        <a:t>GATE LATCH</a:t>
                      </a:r>
                      <a:endParaRPr lang="en-PH" sz="1000" baseline="0" dirty="0">
                        <a:solidFill>
                          <a:schemeClr val="tx1"/>
                        </a:solidFill>
                      </a:endParaRPr>
                    </a:p>
                  </a:txBody>
                  <a:tcPr/>
                </a:tc>
                <a:extLst>
                  <a:ext uri="{0D108BD9-81ED-4DB2-BD59-A6C34878D82A}">
                    <a16:rowId xmlns:a16="http://schemas.microsoft.com/office/drawing/2014/main" val="2401254085"/>
                  </a:ext>
                </a:extLst>
              </a:tr>
              <a:tr h="354658">
                <a:tc>
                  <a:txBody>
                    <a:bodyPr/>
                    <a:lstStyle/>
                    <a:p>
                      <a:r>
                        <a:rPr lang="en-US" sz="1000" baseline="0" dirty="0">
                          <a:solidFill>
                            <a:schemeClr val="tx1"/>
                          </a:solidFill>
                        </a:rPr>
                        <a:t>LENGTH</a:t>
                      </a:r>
                      <a:endParaRPr lang="en-PH" sz="1000" baseline="0" dirty="0">
                        <a:solidFill>
                          <a:schemeClr val="tx1"/>
                        </a:solidFill>
                      </a:endParaRPr>
                    </a:p>
                  </a:txBody>
                  <a:tcPr/>
                </a:tc>
                <a:tc>
                  <a:txBody>
                    <a:bodyPr/>
                    <a:lstStyle/>
                    <a:p>
                      <a:r>
                        <a:rPr lang="en-US" sz="1000" baseline="0" dirty="0">
                          <a:solidFill>
                            <a:schemeClr val="tx1"/>
                          </a:solidFill>
                        </a:rPr>
                        <a:t>193MM</a:t>
                      </a:r>
                      <a:endParaRPr lang="en-PH" sz="1000" baseline="0" dirty="0">
                        <a:solidFill>
                          <a:schemeClr val="tx1"/>
                        </a:solidFill>
                      </a:endParaRPr>
                    </a:p>
                  </a:txBody>
                  <a:tcPr/>
                </a:tc>
                <a:extLst>
                  <a:ext uri="{0D108BD9-81ED-4DB2-BD59-A6C34878D82A}">
                    <a16:rowId xmlns:a16="http://schemas.microsoft.com/office/drawing/2014/main" val="1126124889"/>
                  </a:ext>
                </a:extLst>
              </a:tr>
              <a:tr h="354658">
                <a:tc>
                  <a:txBody>
                    <a:bodyPr/>
                    <a:lstStyle/>
                    <a:p>
                      <a:r>
                        <a:rPr lang="en-US" sz="1000" baseline="0" dirty="0">
                          <a:solidFill>
                            <a:schemeClr val="tx1"/>
                          </a:solidFill>
                        </a:rPr>
                        <a:t>PROJECTION</a:t>
                      </a:r>
                      <a:endParaRPr lang="en-PH" sz="1000" baseline="0" dirty="0">
                        <a:solidFill>
                          <a:schemeClr val="tx1"/>
                        </a:solidFill>
                      </a:endParaRPr>
                    </a:p>
                  </a:txBody>
                  <a:tcPr/>
                </a:tc>
                <a:tc>
                  <a:txBody>
                    <a:bodyPr/>
                    <a:lstStyle/>
                    <a:p>
                      <a:r>
                        <a:rPr lang="en-US" sz="1000" baseline="0" dirty="0">
                          <a:solidFill>
                            <a:schemeClr val="tx1"/>
                          </a:solidFill>
                        </a:rPr>
                        <a:t>48MM</a:t>
                      </a:r>
                      <a:endParaRPr lang="en-PH" sz="1000" baseline="0" dirty="0">
                        <a:solidFill>
                          <a:schemeClr val="tx1"/>
                        </a:solidFill>
                      </a:endParaRPr>
                    </a:p>
                  </a:txBody>
                  <a:tcPr/>
                </a:tc>
                <a:extLst>
                  <a:ext uri="{0D108BD9-81ED-4DB2-BD59-A6C34878D82A}">
                    <a16:rowId xmlns:a16="http://schemas.microsoft.com/office/drawing/2014/main" val="725395169"/>
                  </a:ext>
                </a:extLst>
              </a:tr>
              <a:tr h="354658">
                <a:tc>
                  <a:txBody>
                    <a:bodyPr/>
                    <a:lstStyle/>
                    <a:p>
                      <a:r>
                        <a:rPr lang="en-PH" sz="1000" baseline="0" dirty="0">
                          <a:solidFill>
                            <a:schemeClr val="tx1"/>
                          </a:solidFill>
                        </a:rPr>
                        <a:t>MECHANICAL WARRANTY</a:t>
                      </a:r>
                    </a:p>
                  </a:txBody>
                  <a:tcPr/>
                </a:tc>
                <a:tc>
                  <a:txBody>
                    <a:bodyPr/>
                    <a:lstStyle/>
                    <a:p>
                      <a:r>
                        <a:rPr lang="en-US" sz="1000" baseline="0" dirty="0">
                          <a:solidFill>
                            <a:schemeClr val="tx1"/>
                          </a:solidFill>
                        </a:rPr>
                        <a:t>10 YEARS</a:t>
                      </a:r>
                      <a:endParaRPr lang="en-PH" sz="1000" baseline="0" dirty="0">
                        <a:solidFill>
                          <a:schemeClr val="tx1"/>
                        </a:solidFill>
                      </a:endParaRPr>
                    </a:p>
                  </a:txBody>
                  <a:tcPr/>
                </a:tc>
                <a:extLst>
                  <a:ext uri="{0D108BD9-81ED-4DB2-BD59-A6C34878D82A}">
                    <a16:rowId xmlns:a16="http://schemas.microsoft.com/office/drawing/2014/main" val="1480764841"/>
                  </a:ext>
                </a:extLst>
              </a:tr>
            </a:tbl>
          </a:graphicData>
        </a:graphic>
      </p:graphicFrame>
      <p:pic>
        <p:nvPicPr>
          <p:cNvPr id="21" name="Picture 20">
            <a:extLst>
              <a:ext uri="{FF2B5EF4-FFF2-40B4-BE49-F238E27FC236}">
                <a16:creationId xmlns:a16="http://schemas.microsoft.com/office/drawing/2014/main" id="{27833E90-8F9B-48A8-AD5A-6681B68B1F56}"/>
              </a:ext>
            </a:extLst>
          </p:cNvPr>
          <p:cNvPicPr>
            <a:picLocks noChangeAspect="1"/>
          </p:cNvPicPr>
          <p:nvPr/>
        </p:nvPicPr>
        <p:blipFill>
          <a:blip r:embed="rId9"/>
          <a:stretch>
            <a:fillRect/>
          </a:stretch>
        </p:blipFill>
        <p:spPr>
          <a:xfrm>
            <a:off x="5204091" y="8411388"/>
            <a:ext cx="1395501" cy="517008"/>
          </a:xfrm>
          <a:prstGeom prst="rect">
            <a:avLst/>
          </a:prstGeom>
          <a:noFill/>
          <a:ln w="9525">
            <a:noFill/>
          </a:ln>
        </p:spPr>
      </p:pic>
      <p:pic>
        <p:nvPicPr>
          <p:cNvPr id="15" name="Picture 14">
            <a:extLst>
              <a:ext uri="{FF2B5EF4-FFF2-40B4-BE49-F238E27FC236}">
                <a16:creationId xmlns:a16="http://schemas.microsoft.com/office/drawing/2014/main" id="{F76A11E2-9A12-4562-BD51-CFED55EFE021}"/>
              </a:ext>
            </a:extLst>
          </p:cNvPr>
          <p:cNvPicPr>
            <a:picLocks noChangeAspect="1"/>
          </p:cNvPicPr>
          <p:nvPr/>
        </p:nvPicPr>
        <p:blipFill>
          <a:blip r:embed="rId10"/>
          <a:stretch>
            <a:fillRect/>
          </a:stretch>
        </p:blipFill>
        <p:spPr>
          <a:xfrm>
            <a:off x="1073880" y="8243316"/>
            <a:ext cx="1547072" cy="630139"/>
          </a:xfrm>
          <a:prstGeom prst="rect">
            <a:avLst/>
          </a:prstGeom>
        </p:spPr>
      </p:pic>
      <p:pic>
        <p:nvPicPr>
          <p:cNvPr id="18" name="Picture 17">
            <a:extLst>
              <a:ext uri="{FF2B5EF4-FFF2-40B4-BE49-F238E27FC236}">
                <a16:creationId xmlns:a16="http://schemas.microsoft.com/office/drawing/2014/main" id="{8A7D0656-095A-4448-8EF0-CAFDF2AD218D}"/>
              </a:ext>
            </a:extLst>
          </p:cNvPr>
          <p:cNvPicPr>
            <a:picLocks noChangeAspect="1"/>
          </p:cNvPicPr>
          <p:nvPr/>
        </p:nvPicPr>
        <p:blipFill>
          <a:blip r:embed="rId11"/>
          <a:stretch>
            <a:fillRect/>
          </a:stretch>
        </p:blipFill>
        <p:spPr>
          <a:xfrm>
            <a:off x="5376155" y="7736443"/>
            <a:ext cx="610428" cy="589379"/>
          </a:xfrm>
          <a:prstGeom prst="rect">
            <a:avLst/>
          </a:prstGeom>
        </p:spPr>
      </p:pic>
      <p:pic>
        <p:nvPicPr>
          <p:cNvPr id="2" name="Picture 1">
            <a:extLst>
              <a:ext uri="{FF2B5EF4-FFF2-40B4-BE49-F238E27FC236}">
                <a16:creationId xmlns:a16="http://schemas.microsoft.com/office/drawing/2014/main" id="{0D7E965E-A605-4BDC-BF04-17F168B1BD76}"/>
              </a:ext>
            </a:extLst>
          </p:cNvPr>
          <p:cNvPicPr>
            <a:picLocks noChangeAspect="1"/>
          </p:cNvPicPr>
          <p:nvPr/>
        </p:nvPicPr>
        <p:blipFill>
          <a:blip r:embed="rId12"/>
          <a:stretch>
            <a:fillRect/>
          </a:stretch>
        </p:blipFill>
        <p:spPr>
          <a:xfrm>
            <a:off x="657557" y="1915660"/>
            <a:ext cx="4908581" cy="2841446"/>
          </a:xfrm>
          <a:prstGeom prst="rect">
            <a:avLst/>
          </a:prstGeom>
        </p:spPr>
      </p:pic>
    </p:spTree>
    <p:extLst>
      <p:ext uri="{BB962C8B-B14F-4D97-AF65-F5344CB8AC3E}">
        <p14:creationId xmlns:p14="http://schemas.microsoft.com/office/powerpoint/2010/main" val="247189600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6"/>
          <a:stretch>
            <a:fillRect/>
          </a:stretch>
        </p:blipFill>
        <p:spPr>
          <a:xfrm>
            <a:off x="419386" y="460312"/>
            <a:ext cx="5842746" cy="854392"/>
          </a:xfrm>
          <a:prstGeom prst="rect">
            <a:avLst/>
          </a:prstGeom>
        </p:spPr>
      </p:pic>
      <p:sp>
        <p:nvSpPr>
          <p:cNvPr id="26" name="TextBox 25">
            <a:extLst>
              <a:ext uri="{FF2B5EF4-FFF2-40B4-BE49-F238E27FC236}">
                <a16:creationId xmlns:a16="http://schemas.microsoft.com/office/drawing/2014/main" id="{F146E743-8A89-4BF5-86D1-9F42153C1212}"/>
              </a:ext>
            </a:extLst>
          </p:cNvPr>
          <p:cNvSpPr txBox="1"/>
          <p:nvPr/>
        </p:nvSpPr>
        <p:spPr>
          <a:xfrm>
            <a:off x="2468880" y="1499185"/>
            <a:ext cx="1947672" cy="369332"/>
          </a:xfrm>
          <a:prstGeom prst="rect">
            <a:avLst/>
          </a:prstGeom>
          <a:noFill/>
        </p:spPr>
        <p:txBody>
          <a:bodyPr wrap="square" rtlCol="0">
            <a:spAutoFit/>
          </a:bodyPr>
          <a:lstStyle/>
          <a:p>
            <a:r>
              <a:rPr lang="en-PH" b="1" dirty="0">
                <a:solidFill>
                  <a:srgbClr val="FF0000"/>
                </a:solidFill>
              </a:rPr>
              <a:t> </a:t>
            </a:r>
          </a:p>
        </p:txBody>
      </p:sp>
      <p:pic>
        <p:nvPicPr>
          <p:cNvPr id="18" name="Picture 17">
            <a:extLst>
              <a:ext uri="{FF2B5EF4-FFF2-40B4-BE49-F238E27FC236}">
                <a16:creationId xmlns:a16="http://schemas.microsoft.com/office/drawing/2014/main" id="{E2612971-AC02-4FFF-A5BD-1FC0A7D5CD29}"/>
              </a:ext>
            </a:extLst>
          </p:cNvPr>
          <p:cNvPicPr>
            <a:picLocks noChangeAspect="1"/>
          </p:cNvPicPr>
          <p:nvPr/>
        </p:nvPicPr>
        <p:blipFill>
          <a:blip r:embed="rId7"/>
          <a:stretch>
            <a:fillRect/>
          </a:stretch>
        </p:blipFill>
        <p:spPr>
          <a:xfrm>
            <a:off x="5204091" y="8411388"/>
            <a:ext cx="1395501" cy="517008"/>
          </a:xfrm>
          <a:prstGeom prst="rect">
            <a:avLst/>
          </a:prstGeom>
          <a:noFill/>
          <a:ln w="9525">
            <a:noFill/>
          </a:ln>
        </p:spPr>
      </p:pic>
      <p:sp>
        <p:nvSpPr>
          <p:cNvPr id="2" name="TextBox 1">
            <a:extLst>
              <a:ext uri="{FF2B5EF4-FFF2-40B4-BE49-F238E27FC236}">
                <a16:creationId xmlns:a16="http://schemas.microsoft.com/office/drawing/2014/main" id="{08322F42-F599-4813-82B4-26CA33BE9CDA}"/>
              </a:ext>
            </a:extLst>
          </p:cNvPr>
          <p:cNvSpPr txBox="1"/>
          <p:nvPr/>
        </p:nvSpPr>
        <p:spPr>
          <a:xfrm>
            <a:off x="2721934" y="1560925"/>
            <a:ext cx="1020726" cy="369332"/>
          </a:xfrm>
          <a:prstGeom prst="rect">
            <a:avLst/>
          </a:prstGeom>
          <a:noFill/>
        </p:spPr>
        <p:txBody>
          <a:bodyPr wrap="square" rtlCol="0">
            <a:spAutoFit/>
          </a:bodyPr>
          <a:lstStyle/>
          <a:p>
            <a:r>
              <a:rPr lang="en-US" b="1" dirty="0">
                <a:solidFill>
                  <a:srgbClr val="FF0000"/>
                </a:solidFill>
              </a:rPr>
              <a:t>LF5591     </a:t>
            </a:r>
            <a:endParaRPr lang="en-PH" b="1" dirty="0">
              <a:solidFill>
                <a:srgbClr val="FF0000"/>
              </a:solidFill>
            </a:endParaRPr>
          </a:p>
        </p:txBody>
      </p:sp>
      <p:sp>
        <p:nvSpPr>
          <p:cNvPr id="3" name="TextBox 2">
            <a:extLst>
              <a:ext uri="{FF2B5EF4-FFF2-40B4-BE49-F238E27FC236}">
                <a16:creationId xmlns:a16="http://schemas.microsoft.com/office/drawing/2014/main" id="{B14DDB8B-D90A-441A-A1F2-BBF9DB3A46CD}"/>
              </a:ext>
            </a:extLst>
          </p:cNvPr>
          <p:cNvSpPr txBox="1"/>
          <p:nvPr/>
        </p:nvSpPr>
        <p:spPr>
          <a:xfrm>
            <a:off x="1658679" y="1935124"/>
            <a:ext cx="2866810" cy="369332"/>
          </a:xfrm>
          <a:prstGeom prst="rect">
            <a:avLst/>
          </a:prstGeom>
          <a:noFill/>
        </p:spPr>
        <p:txBody>
          <a:bodyPr wrap="none" rtlCol="0">
            <a:spAutoFit/>
          </a:bodyPr>
          <a:lstStyle/>
          <a:p>
            <a:r>
              <a:rPr lang="en-US" b="1" dirty="0"/>
              <a:t>LUDLOW™  </a:t>
            </a:r>
            <a:r>
              <a:rPr lang="en-PH" b="1" dirty="0"/>
              <a:t>DOOR KNOCKER</a:t>
            </a:r>
          </a:p>
        </p:txBody>
      </p:sp>
      <p:sp>
        <p:nvSpPr>
          <p:cNvPr id="5" name="Rectangle 4">
            <a:extLst>
              <a:ext uri="{FF2B5EF4-FFF2-40B4-BE49-F238E27FC236}">
                <a16:creationId xmlns:a16="http://schemas.microsoft.com/office/drawing/2014/main" id="{93A8D08B-66BE-40EB-BB11-E661F365DA7A}"/>
              </a:ext>
            </a:extLst>
          </p:cNvPr>
          <p:cNvSpPr/>
          <p:nvPr/>
        </p:nvSpPr>
        <p:spPr>
          <a:xfrm>
            <a:off x="3673550" y="2705183"/>
            <a:ext cx="2748515" cy="3693319"/>
          </a:xfrm>
          <a:prstGeom prst="rect">
            <a:avLst/>
          </a:prstGeom>
        </p:spPr>
        <p:txBody>
          <a:bodyPr wrap="square">
            <a:spAutoFit/>
          </a:bodyPr>
          <a:lstStyle/>
          <a:p>
            <a:r>
              <a:rPr lang="en-US" dirty="0"/>
              <a:t>Black Antique ornate door knocker. This elegant and intricate door knocker will enhance any front door be it cottage or mansion. Authentic looks for more traditional older style settings. Comes with a 10 year mechanical guarantee. Ludlow Black Antique is a traditional range of furniture with a powder coated Black finish.</a:t>
            </a:r>
            <a:endParaRPr lang="en-PH" dirty="0"/>
          </a:p>
        </p:txBody>
      </p:sp>
      <p:pic>
        <p:nvPicPr>
          <p:cNvPr id="6" name="Picture 5">
            <a:extLst>
              <a:ext uri="{FF2B5EF4-FFF2-40B4-BE49-F238E27FC236}">
                <a16:creationId xmlns:a16="http://schemas.microsoft.com/office/drawing/2014/main" id="{2FBB2DBB-A044-494C-A648-00A5753EB0D3}"/>
              </a:ext>
            </a:extLst>
          </p:cNvPr>
          <p:cNvPicPr>
            <a:picLocks noChangeAspect="1"/>
          </p:cNvPicPr>
          <p:nvPr/>
        </p:nvPicPr>
        <p:blipFill>
          <a:blip r:embed="rId8"/>
          <a:stretch>
            <a:fillRect/>
          </a:stretch>
        </p:blipFill>
        <p:spPr>
          <a:xfrm>
            <a:off x="1409112" y="2371063"/>
            <a:ext cx="2119535" cy="4476658"/>
          </a:xfrm>
          <a:prstGeom prst="rect">
            <a:avLst/>
          </a:prstGeom>
        </p:spPr>
      </p:pic>
    </p:spTree>
    <p:extLst>
      <p:ext uri="{BB962C8B-B14F-4D97-AF65-F5344CB8AC3E}">
        <p14:creationId xmlns:p14="http://schemas.microsoft.com/office/powerpoint/2010/main" val="46133509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6"/>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7"/>
          <a:stretch>
            <a:fillRect/>
          </a:stretch>
        </p:blipFill>
        <p:spPr>
          <a:xfrm>
            <a:off x="419386" y="460312"/>
            <a:ext cx="5842746" cy="854392"/>
          </a:xfrm>
          <a:prstGeom prst="rect">
            <a:avLst/>
          </a:prstGeom>
        </p:spPr>
      </p:pic>
      <p:sp>
        <p:nvSpPr>
          <p:cNvPr id="37" name="TextBox 36">
            <a:extLst>
              <a:ext uri="{FF2B5EF4-FFF2-40B4-BE49-F238E27FC236}">
                <a16:creationId xmlns:a16="http://schemas.microsoft.com/office/drawing/2014/main" id="{52DC8923-61C9-4470-916A-9276F6A63A4E}"/>
              </a:ext>
            </a:extLst>
          </p:cNvPr>
          <p:cNvSpPr txBox="1"/>
          <p:nvPr/>
        </p:nvSpPr>
        <p:spPr>
          <a:xfrm>
            <a:off x="2806760" y="2449598"/>
            <a:ext cx="1018309" cy="369332"/>
          </a:xfrm>
          <a:prstGeom prst="rect">
            <a:avLst/>
          </a:prstGeom>
          <a:noFill/>
        </p:spPr>
        <p:txBody>
          <a:bodyPr wrap="square" rtlCol="0">
            <a:spAutoFit/>
          </a:bodyPr>
          <a:lstStyle/>
          <a:p>
            <a:r>
              <a:rPr lang="en-PH" b="1" dirty="0">
                <a:solidFill>
                  <a:srgbClr val="FF0000"/>
                </a:solidFill>
              </a:rPr>
              <a:t>  </a:t>
            </a:r>
          </a:p>
        </p:txBody>
      </p:sp>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8"/>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extLst>
              <p:ext uri="{D42A27DB-BD31-4B8C-83A1-F6EECF244321}">
                <p14:modId xmlns:p14="http://schemas.microsoft.com/office/powerpoint/2010/main" val="3291198800"/>
              </p:ext>
            </p:extLst>
          </p:nvPr>
        </p:nvGraphicFramePr>
        <p:xfrm>
          <a:off x="1095146" y="4877257"/>
          <a:ext cx="4470992" cy="2837264"/>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US" sz="1000" b="0" baseline="0" dirty="0">
                          <a:solidFill>
                            <a:schemeClr val="tx1"/>
                          </a:solidFill>
                        </a:rPr>
                        <a:t>LF5591</a:t>
                      </a:r>
                      <a:endParaRPr lang="en-PH" sz="1000" b="0" baseline="0" dirty="0">
                        <a:solidFill>
                          <a:schemeClr val="tx1"/>
                        </a:solidFill>
                      </a:endParaRP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US" sz="1000" baseline="0" dirty="0">
                          <a:solidFill>
                            <a:schemeClr val="tx1"/>
                          </a:solidFill>
                        </a:rPr>
                        <a:t>LUDLOW</a:t>
                      </a:r>
                      <a:endParaRPr lang="en-PH" sz="1000" baseline="0" dirty="0">
                        <a:solidFill>
                          <a:schemeClr val="tx1"/>
                        </a:solidFill>
                      </a:endParaRPr>
                    </a:p>
                  </a:txBody>
                  <a:tcPr/>
                </a:tc>
                <a:extLst>
                  <a:ext uri="{0D108BD9-81ED-4DB2-BD59-A6C34878D82A}">
                    <a16:rowId xmlns:a16="http://schemas.microsoft.com/office/drawing/2014/main" val="3698042402"/>
                  </a:ext>
                </a:extLst>
              </a:tr>
              <a:tr h="354658">
                <a:tc>
                  <a:txBody>
                    <a:bodyPr/>
                    <a:lstStyle/>
                    <a:p>
                      <a:r>
                        <a:rPr lang="en-PH" sz="1000" baseline="0" dirty="0">
                          <a:solidFill>
                            <a:schemeClr val="tx1"/>
                          </a:solidFill>
                        </a:rPr>
                        <a:t>AVAILABLE FINISH</a:t>
                      </a:r>
                    </a:p>
                  </a:txBody>
                  <a:tcPr/>
                </a:tc>
                <a:tc>
                  <a:txBody>
                    <a:bodyPr/>
                    <a:lstStyle/>
                    <a:p>
                      <a:r>
                        <a:rPr lang="en-US" sz="1000" baseline="0" dirty="0">
                          <a:solidFill>
                            <a:schemeClr val="tx1"/>
                          </a:solidFill>
                        </a:rPr>
                        <a:t>POWDER COATED BLACK</a:t>
                      </a:r>
                      <a:endParaRPr lang="en-PH" sz="1000" baseline="0" dirty="0">
                        <a:solidFill>
                          <a:schemeClr val="tx1"/>
                        </a:solidFill>
                      </a:endParaRP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US" sz="1000" baseline="0" dirty="0">
                          <a:solidFill>
                            <a:schemeClr val="tx1"/>
                          </a:solidFill>
                        </a:rPr>
                        <a:t>ACCESSORIES</a:t>
                      </a:r>
                      <a:endParaRPr lang="en-PH" sz="1000" baseline="0" dirty="0">
                        <a:solidFill>
                          <a:schemeClr val="tx1"/>
                        </a:solidFill>
                      </a:endParaRPr>
                    </a:p>
                  </a:txBody>
                  <a:tcPr/>
                </a:tc>
                <a:extLst>
                  <a:ext uri="{0D108BD9-81ED-4DB2-BD59-A6C34878D82A}">
                    <a16:rowId xmlns:a16="http://schemas.microsoft.com/office/drawing/2014/main" val="2401254085"/>
                  </a:ext>
                </a:extLst>
              </a:tr>
              <a:tr h="354658">
                <a:tc>
                  <a:txBody>
                    <a:bodyPr/>
                    <a:lstStyle/>
                    <a:p>
                      <a:r>
                        <a:rPr lang="en-US" sz="1000" baseline="0" dirty="0">
                          <a:solidFill>
                            <a:schemeClr val="tx1"/>
                          </a:solidFill>
                        </a:rPr>
                        <a:t>OVERALL LENGTH</a:t>
                      </a:r>
                      <a:endParaRPr lang="en-PH" sz="1000" baseline="0" dirty="0">
                        <a:solidFill>
                          <a:schemeClr val="tx1"/>
                        </a:solidFill>
                      </a:endParaRPr>
                    </a:p>
                  </a:txBody>
                  <a:tcPr/>
                </a:tc>
                <a:tc>
                  <a:txBody>
                    <a:bodyPr/>
                    <a:lstStyle/>
                    <a:p>
                      <a:r>
                        <a:rPr lang="en-US" sz="1000" baseline="0" dirty="0">
                          <a:solidFill>
                            <a:schemeClr val="tx1"/>
                          </a:solidFill>
                        </a:rPr>
                        <a:t>209MM</a:t>
                      </a:r>
                      <a:endParaRPr lang="en-PH" sz="1000" baseline="0" dirty="0">
                        <a:solidFill>
                          <a:schemeClr val="tx1"/>
                        </a:solidFill>
                      </a:endParaRPr>
                    </a:p>
                  </a:txBody>
                  <a:tcPr/>
                </a:tc>
                <a:extLst>
                  <a:ext uri="{0D108BD9-81ED-4DB2-BD59-A6C34878D82A}">
                    <a16:rowId xmlns:a16="http://schemas.microsoft.com/office/drawing/2014/main" val="1126124889"/>
                  </a:ext>
                </a:extLst>
              </a:tr>
              <a:tr h="354658">
                <a:tc>
                  <a:txBody>
                    <a:bodyPr/>
                    <a:lstStyle/>
                    <a:p>
                      <a:r>
                        <a:rPr lang="en-US" sz="1000" baseline="0" dirty="0">
                          <a:solidFill>
                            <a:schemeClr val="tx1"/>
                          </a:solidFill>
                        </a:rPr>
                        <a:t>WIDTH</a:t>
                      </a:r>
                      <a:endParaRPr lang="en-PH" sz="1000" baseline="0" dirty="0">
                        <a:solidFill>
                          <a:schemeClr val="tx1"/>
                        </a:solidFill>
                      </a:endParaRPr>
                    </a:p>
                  </a:txBody>
                  <a:tcPr/>
                </a:tc>
                <a:tc>
                  <a:txBody>
                    <a:bodyPr/>
                    <a:lstStyle/>
                    <a:p>
                      <a:r>
                        <a:rPr lang="en-US" sz="1000" baseline="0" dirty="0">
                          <a:solidFill>
                            <a:schemeClr val="tx1"/>
                          </a:solidFill>
                        </a:rPr>
                        <a:t>78MM</a:t>
                      </a:r>
                      <a:endParaRPr lang="en-PH" sz="1000" baseline="0" dirty="0">
                        <a:solidFill>
                          <a:schemeClr val="tx1"/>
                        </a:solidFill>
                      </a:endParaRPr>
                    </a:p>
                  </a:txBody>
                  <a:tcPr/>
                </a:tc>
                <a:extLst>
                  <a:ext uri="{0D108BD9-81ED-4DB2-BD59-A6C34878D82A}">
                    <a16:rowId xmlns:a16="http://schemas.microsoft.com/office/drawing/2014/main" val="725395169"/>
                  </a:ext>
                </a:extLst>
              </a:tr>
              <a:tr h="354658">
                <a:tc>
                  <a:txBody>
                    <a:bodyPr/>
                    <a:lstStyle/>
                    <a:p>
                      <a:r>
                        <a:rPr lang="en-PH" sz="1000" baseline="0" dirty="0">
                          <a:solidFill>
                            <a:schemeClr val="tx1"/>
                          </a:solidFill>
                        </a:rPr>
                        <a:t>MECHANICAL WARRANTY</a:t>
                      </a:r>
                    </a:p>
                  </a:txBody>
                  <a:tcPr/>
                </a:tc>
                <a:tc>
                  <a:txBody>
                    <a:bodyPr/>
                    <a:lstStyle/>
                    <a:p>
                      <a:r>
                        <a:rPr lang="en-US" sz="1000" baseline="0" dirty="0">
                          <a:solidFill>
                            <a:schemeClr val="tx1"/>
                          </a:solidFill>
                        </a:rPr>
                        <a:t>10 YEARS</a:t>
                      </a:r>
                      <a:endParaRPr lang="en-PH" sz="1000" baseline="0" dirty="0">
                        <a:solidFill>
                          <a:schemeClr val="tx1"/>
                        </a:solidFill>
                      </a:endParaRPr>
                    </a:p>
                  </a:txBody>
                  <a:tcPr/>
                </a:tc>
                <a:extLst>
                  <a:ext uri="{0D108BD9-81ED-4DB2-BD59-A6C34878D82A}">
                    <a16:rowId xmlns:a16="http://schemas.microsoft.com/office/drawing/2014/main" val="1480764841"/>
                  </a:ext>
                </a:extLst>
              </a:tr>
            </a:tbl>
          </a:graphicData>
        </a:graphic>
      </p:graphicFrame>
      <p:pic>
        <p:nvPicPr>
          <p:cNvPr id="21" name="Picture 20">
            <a:extLst>
              <a:ext uri="{FF2B5EF4-FFF2-40B4-BE49-F238E27FC236}">
                <a16:creationId xmlns:a16="http://schemas.microsoft.com/office/drawing/2014/main" id="{27833E90-8F9B-48A8-AD5A-6681B68B1F56}"/>
              </a:ext>
            </a:extLst>
          </p:cNvPr>
          <p:cNvPicPr>
            <a:picLocks noChangeAspect="1"/>
          </p:cNvPicPr>
          <p:nvPr/>
        </p:nvPicPr>
        <p:blipFill>
          <a:blip r:embed="rId9"/>
          <a:stretch>
            <a:fillRect/>
          </a:stretch>
        </p:blipFill>
        <p:spPr>
          <a:xfrm>
            <a:off x="5204091" y="8411388"/>
            <a:ext cx="1395501" cy="517008"/>
          </a:xfrm>
          <a:prstGeom prst="rect">
            <a:avLst/>
          </a:prstGeom>
          <a:noFill/>
          <a:ln w="9525">
            <a:noFill/>
          </a:ln>
        </p:spPr>
      </p:pic>
      <p:pic>
        <p:nvPicPr>
          <p:cNvPr id="15" name="Picture 14">
            <a:extLst>
              <a:ext uri="{FF2B5EF4-FFF2-40B4-BE49-F238E27FC236}">
                <a16:creationId xmlns:a16="http://schemas.microsoft.com/office/drawing/2014/main" id="{F76A11E2-9A12-4562-BD51-CFED55EFE021}"/>
              </a:ext>
            </a:extLst>
          </p:cNvPr>
          <p:cNvPicPr>
            <a:picLocks noChangeAspect="1"/>
          </p:cNvPicPr>
          <p:nvPr/>
        </p:nvPicPr>
        <p:blipFill>
          <a:blip r:embed="rId10"/>
          <a:stretch>
            <a:fillRect/>
          </a:stretch>
        </p:blipFill>
        <p:spPr>
          <a:xfrm>
            <a:off x="1073880" y="8243316"/>
            <a:ext cx="1547072" cy="630139"/>
          </a:xfrm>
          <a:prstGeom prst="rect">
            <a:avLst/>
          </a:prstGeom>
        </p:spPr>
      </p:pic>
      <p:pic>
        <p:nvPicPr>
          <p:cNvPr id="18" name="Picture 17">
            <a:extLst>
              <a:ext uri="{FF2B5EF4-FFF2-40B4-BE49-F238E27FC236}">
                <a16:creationId xmlns:a16="http://schemas.microsoft.com/office/drawing/2014/main" id="{8A7D0656-095A-4448-8EF0-CAFDF2AD218D}"/>
              </a:ext>
            </a:extLst>
          </p:cNvPr>
          <p:cNvPicPr>
            <a:picLocks noChangeAspect="1"/>
          </p:cNvPicPr>
          <p:nvPr/>
        </p:nvPicPr>
        <p:blipFill>
          <a:blip r:embed="rId11"/>
          <a:stretch>
            <a:fillRect/>
          </a:stretch>
        </p:blipFill>
        <p:spPr>
          <a:xfrm>
            <a:off x="5376155" y="7736443"/>
            <a:ext cx="610428" cy="589379"/>
          </a:xfrm>
          <a:prstGeom prst="rect">
            <a:avLst/>
          </a:prstGeom>
        </p:spPr>
      </p:pic>
      <p:pic>
        <p:nvPicPr>
          <p:cNvPr id="3" name="Picture 2">
            <a:extLst>
              <a:ext uri="{FF2B5EF4-FFF2-40B4-BE49-F238E27FC236}">
                <a16:creationId xmlns:a16="http://schemas.microsoft.com/office/drawing/2014/main" id="{4AA07291-4D6A-47E7-8A2F-4F9DBE74FB74}"/>
              </a:ext>
            </a:extLst>
          </p:cNvPr>
          <p:cNvPicPr>
            <a:picLocks noChangeAspect="1"/>
          </p:cNvPicPr>
          <p:nvPr/>
        </p:nvPicPr>
        <p:blipFill>
          <a:blip r:embed="rId12"/>
          <a:stretch>
            <a:fillRect/>
          </a:stretch>
        </p:blipFill>
        <p:spPr>
          <a:xfrm>
            <a:off x="2243274" y="1883691"/>
            <a:ext cx="1761407" cy="2993566"/>
          </a:xfrm>
          <a:prstGeom prst="rect">
            <a:avLst/>
          </a:prstGeom>
        </p:spPr>
      </p:pic>
    </p:spTree>
    <p:extLst>
      <p:ext uri="{BB962C8B-B14F-4D97-AF65-F5344CB8AC3E}">
        <p14:creationId xmlns:p14="http://schemas.microsoft.com/office/powerpoint/2010/main" val="359984132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DCADCEF-943E-4DC3-AA9C-3DD3F9FCE0C1}"/>
              </a:ext>
            </a:extLst>
          </p:cNvPr>
          <p:cNvPicPr>
            <a:picLocks noChangeAspect="1"/>
          </p:cNvPicPr>
          <p:nvPr/>
        </p:nvPicPr>
        <p:blipFill>
          <a:blip r:embed="rId2"/>
          <a:stretch>
            <a:fillRect/>
          </a:stretch>
        </p:blipFill>
        <p:spPr>
          <a:xfrm rot="18078164">
            <a:off x="1285726" y="3195613"/>
            <a:ext cx="3616286" cy="2474597"/>
          </a:xfrm>
          <a:prstGeom prst="rect">
            <a:avLst/>
          </a:prstGeom>
        </p:spPr>
      </p:pic>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5"/>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6"/>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7"/>
          <a:stretch>
            <a:fillRect/>
          </a:stretch>
        </p:blipFill>
        <p:spPr>
          <a:xfrm>
            <a:off x="419386" y="460312"/>
            <a:ext cx="5842746" cy="854392"/>
          </a:xfrm>
          <a:prstGeom prst="rect">
            <a:avLst/>
          </a:prstGeom>
        </p:spPr>
      </p:pic>
      <p:sp>
        <p:nvSpPr>
          <p:cNvPr id="26" name="TextBox 25">
            <a:extLst>
              <a:ext uri="{FF2B5EF4-FFF2-40B4-BE49-F238E27FC236}">
                <a16:creationId xmlns:a16="http://schemas.microsoft.com/office/drawing/2014/main" id="{F146E743-8A89-4BF5-86D1-9F42153C1212}"/>
              </a:ext>
            </a:extLst>
          </p:cNvPr>
          <p:cNvSpPr txBox="1"/>
          <p:nvPr/>
        </p:nvSpPr>
        <p:spPr>
          <a:xfrm>
            <a:off x="2468880" y="1499185"/>
            <a:ext cx="1947672" cy="369332"/>
          </a:xfrm>
          <a:prstGeom prst="rect">
            <a:avLst/>
          </a:prstGeom>
          <a:noFill/>
        </p:spPr>
        <p:txBody>
          <a:bodyPr wrap="square" rtlCol="0">
            <a:spAutoFit/>
          </a:bodyPr>
          <a:lstStyle/>
          <a:p>
            <a:r>
              <a:rPr lang="en-PH" b="1" dirty="0">
                <a:solidFill>
                  <a:srgbClr val="FF0000"/>
                </a:solidFill>
              </a:rPr>
              <a:t> </a:t>
            </a:r>
          </a:p>
        </p:txBody>
      </p:sp>
      <p:pic>
        <p:nvPicPr>
          <p:cNvPr id="18" name="Picture 17">
            <a:extLst>
              <a:ext uri="{FF2B5EF4-FFF2-40B4-BE49-F238E27FC236}">
                <a16:creationId xmlns:a16="http://schemas.microsoft.com/office/drawing/2014/main" id="{E2612971-AC02-4FFF-A5BD-1FC0A7D5CD29}"/>
              </a:ext>
            </a:extLst>
          </p:cNvPr>
          <p:cNvPicPr>
            <a:picLocks noChangeAspect="1"/>
          </p:cNvPicPr>
          <p:nvPr/>
        </p:nvPicPr>
        <p:blipFill>
          <a:blip r:embed="rId8"/>
          <a:stretch>
            <a:fillRect/>
          </a:stretch>
        </p:blipFill>
        <p:spPr>
          <a:xfrm>
            <a:off x="5204091" y="8411388"/>
            <a:ext cx="1395501" cy="517008"/>
          </a:xfrm>
          <a:prstGeom prst="rect">
            <a:avLst/>
          </a:prstGeom>
          <a:noFill/>
          <a:ln w="9525">
            <a:noFill/>
          </a:ln>
        </p:spPr>
      </p:pic>
      <p:graphicFrame>
        <p:nvGraphicFramePr>
          <p:cNvPr id="11" name="Table 10">
            <a:extLst>
              <a:ext uri="{FF2B5EF4-FFF2-40B4-BE49-F238E27FC236}">
                <a16:creationId xmlns:a16="http://schemas.microsoft.com/office/drawing/2014/main" id="{0B48B8CD-9E2A-4CC1-998E-F89A2000925A}"/>
              </a:ext>
            </a:extLst>
          </p:cNvPr>
          <p:cNvGraphicFramePr>
            <a:graphicFrameLocks noGrp="1"/>
          </p:cNvGraphicFramePr>
          <p:nvPr/>
        </p:nvGraphicFramePr>
        <p:xfrm>
          <a:off x="786807" y="6100795"/>
          <a:ext cx="5376848" cy="914400"/>
        </p:xfrm>
        <a:graphic>
          <a:graphicData uri="http://schemas.openxmlformats.org/drawingml/2006/table">
            <a:tbl>
              <a:tblPr>
                <a:tableStyleId>{5C22544A-7EE6-4342-B048-85BDC9FD1C3A}</a:tableStyleId>
              </a:tblPr>
              <a:tblGrid>
                <a:gridCol w="5376848">
                  <a:extLst>
                    <a:ext uri="{9D8B030D-6E8A-4147-A177-3AD203B41FA5}">
                      <a16:colId xmlns:a16="http://schemas.microsoft.com/office/drawing/2014/main" val="3206479949"/>
                    </a:ext>
                  </a:extLst>
                </a:gridCol>
              </a:tblGrid>
              <a:tr h="573708">
                <a:tc>
                  <a:txBody>
                    <a:bodyPr/>
                    <a:lstStyle/>
                    <a:p>
                      <a:pPr algn="l" fontAlgn="t"/>
                      <a:r>
                        <a:rPr lang="en-US" sz="1500" u="none" strike="noStrike" dirty="0">
                          <a:effectLst/>
                        </a:rPr>
                        <a:t>Grade 13 Ball Bearing Hinge, Square Corner, in Matt Black Finish.  With Max Load  of 120kg.They have a CE mark and are </a:t>
                      </a:r>
                      <a:r>
                        <a:rPr lang="en-US" sz="1500" u="none" strike="noStrike" dirty="0" err="1">
                          <a:effectLst/>
                        </a:rPr>
                        <a:t>Certifire</a:t>
                      </a:r>
                      <a:r>
                        <a:rPr lang="en-US" sz="1500" u="none" strike="noStrike" dirty="0">
                          <a:effectLst/>
                        </a:rPr>
                        <a:t> tested. Suitable for commercial and domestic use. Comes with a 10 year mechanical guarantee and are fire door rated.</a:t>
                      </a:r>
                      <a:endParaRPr lang="en-US" sz="1500" b="0" i="0" u="none" strike="noStrike" dirty="0">
                        <a:solidFill>
                          <a:srgbClr val="333333"/>
                        </a:solidFill>
                        <a:effectLst/>
                        <a:latin typeface="Calibri" panose="020F0502020204030204" pitchFamily="34" charset="0"/>
                      </a:endParaRPr>
                    </a:p>
                  </a:txBody>
                  <a:tcPr marL="0" marR="0" marT="0" marB="0">
                    <a:noFill/>
                  </a:tcPr>
                </a:tc>
                <a:extLst>
                  <a:ext uri="{0D108BD9-81ED-4DB2-BD59-A6C34878D82A}">
                    <a16:rowId xmlns:a16="http://schemas.microsoft.com/office/drawing/2014/main" val="1336498778"/>
                  </a:ext>
                </a:extLst>
              </a:tr>
            </a:tbl>
          </a:graphicData>
        </a:graphic>
      </p:graphicFrame>
      <p:sp>
        <p:nvSpPr>
          <p:cNvPr id="2" name="TextBox 1">
            <a:extLst>
              <a:ext uri="{FF2B5EF4-FFF2-40B4-BE49-F238E27FC236}">
                <a16:creationId xmlns:a16="http://schemas.microsoft.com/office/drawing/2014/main" id="{9D23CC19-5EEF-401F-8953-4144C7213AD0}"/>
              </a:ext>
            </a:extLst>
          </p:cNvPr>
          <p:cNvSpPr txBox="1"/>
          <p:nvPr/>
        </p:nvSpPr>
        <p:spPr>
          <a:xfrm>
            <a:off x="2515617" y="1775637"/>
            <a:ext cx="1790939" cy="369332"/>
          </a:xfrm>
          <a:prstGeom prst="rect">
            <a:avLst/>
          </a:prstGeom>
          <a:noFill/>
        </p:spPr>
        <p:txBody>
          <a:bodyPr wrap="none" rtlCol="0">
            <a:spAutoFit/>
          </a:bodyPr>
          <a:lstStyle/>
          <a:p>
            <a:r>
              <a:rPr lang="en-US" b="1" dirty="0">
                <a:solidFill>
                  <a:srgbClr val="FF0000"/>
                </a:solidFill>
              </a:rPr>
              <a:t>HIN1433P/13MB</a:t>
            </a:r>
            <a:endParaRPr lang="en-PH" b="1" dirty="0">
              <a:solidFill>
                <a:srgbClr val="FF0000"/>
              </a:solidFill>
            </a:endParaRPr>
          </a:p>
        </p:txBody>
      </p:sp>
      <p:sp>
        <p:nvSpPr>
          <p:cNvPr id="3" name="Rectangle 2">
            <a:extLst>
              <a:ext uri="{FF2B5EF4-FFF2-40B4-BE49-F238E27FC236}">
                <a16:creationId xmlns:a16="http://schemas.microsoft.com/office/drawing/2014/main" id="{3262AE55-0B7E-44D1-811A-7D268CA74F55}"/>
              </a:ext>
            </a:extLst>
          </p:cNvPr>
          <p:cNvSpPr/>
          <p:nvPr/>
        </p:nvSpPr>
        <p:spPr>
          <a:xfrm>
            <a:off x="1052622" y="2069434"/>
            <a:ext cx="4710225" cy="646331"/>
          </a:xfrm>
          <a:prstGeom prst="rect">
            <a:avLst/>
          </a:prstGeom>
        </p:spPr>
        <p:txBody>
          <a:bodyPr wrap="square">
            <a:spAutoFit/>
          </a:bodyPr>
          <a:lstStyle/>
          <a:p>
            <a:r>
              <a:rPr lang="en-PH" b="1" dirty="0"/>
              <a:t>EUROSPEC™ 102 x 76 x3mm Grade 13 Hinge</a:t>
            </a:r>
          </a:p>
          <a:p>
            <a:r>
              <a:rPr lang="en-PH" b="1" dirty="0"/>
              <a:t>                               Matt Black  </a:t>
            </a:r>
            <a:endParaRPr lang="en-PH" dirty="0"/>
          </a:p>
        </p:txBody>
      </p:sp>
    </p:spTree>
    <p:extLst>
      <p:ext uri="{BB962C8B-B14F-4D97-AF65-F5344CB8AC3E}">
        <p14:creationId xmlns:p14="http://schemas.microsoft.com/office/powerpoint/2010/main" val="2829512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sp>
        <p:nvSpPr>
          <p:cNvPr id="7" name="TextBox 6">
            <a:extLst>
              <a:ext uri="{FF2B5EF4-FFF2-40B4-BE49-F238E27FC236}">
                <a16:creationId xmlns:a16="http://schemas.microsoft.com/office/drawing/2014/main" id="{F445AF61-DA94-42D7-AF9B-5894BE699DAC}"/>
              </a:ext>
            </a:extLst>
          </p:cNvPr>
          <p:cNvSpPr txBox="1"/>
          <p:nvPr/>
        </p:nvSpPr>
        <p:spPr>
          <a:xfrm>
            <a:off x="1542918" y="1857792"/>
            <a:ext cx="6614646" cy="369332"/>
          </a:xfrm>
          <a:prstGeom prst="rect">
            <a:avLst/>
          </a:prstGeom>
          <a:noFill/>
        </p:spPr>
        <p:txBody>
          <a:bodyPr wrap="square" rtlCol="0">
            <a:spAutoFit/>
          </a:bodyPr>
          <a:lstStyle/>
          <a:p>
            <a:r>
              <a:rPr lang="en-PH" b="1" cap="all" dirty="0"/>
              <a:t>SEROZZETTA ™ VENTI </a:t>
            </a:r>
            <a:r>
              <a:rPr lang="en-PH" cap="all" dirty="0"/>
              <a:t>LEVER ON ROSE</a:t>
            </a: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2978595" y="8413135"/>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133079" y="8789739"/>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N</a:t>
            </a:r>
            <a:endParaRPr lang="en-PH" sz="1000" dirty="0">
              <a:solidFill>
                <a:schemeClr val="bg1"/>
              </a:solidFill>
              <a:latin typeface="Agency FB" panose="020B0503020202020204" pitchFamily="34" charset="0"/>
            </a:endParaRPr>
          </a:p>
        </p:txBody>
      </p:sp>
      <p:pic>
        <p:nvPicPr>
          <p:cNvPr id="28" name="Picture 27">
            <a:extLst>
              <a:ext uri="{FF2B5EF4-FFF2-40B4-BE49-F238E27FC236}">
                <a16:creationId xmlns:a16="http://schemas.microsoft.com/office/drawing/2014/main" id="{00000000-0008-0000-0400-000009000000}"/>
              </a:ext>
            </a:extLst>
          </p:cNvPr>
          <p:cNvPicPr>
            <a:picLocks noChangeAspect="1"/>
          </p:cNvPicPr>
          <p:nvPr/>
        </p:nvPicPr>
        <p:blipFill>
          <a:blip r:embed="rId6"/>
          <a:stretch>
            <a:fillRect/>
          </a:stretch>
        </p:blipFill>
        <p:spPr>
          <a:xfrm>
            <a:off x="5204091" y="8411388"/>
            <a:ext cx="1395501" cy="517008"/>
          </a:xfrm>
          <a:prstGeom prst="rect">
            <a:avLst/>
          </a:prstGeom>
          <a:noFill/>
          <a:ln w="9525">
            <a:noFill/>
          </a:ln>
        </p:spPr>
      </p:pic>
      <p:sp>
        <p:nvSpPr>
          <p:cNvPr id="18" name="Rectangle 17">
            <a:extLst>
              <a:ext uri="{FF2B5EF4-FFF2-40B4-BE49-F238E27FC236}">
                <a16:creationId xmlns:a16="http://schemas.microsoft.com/office/drawing/2014/main" id="{28BAB2C3-B8D5-479C-B5D0-4B7186A7A969}"/>
              </a:ext>
            </a:extLst>
          </p:cNvPr>
          <p:cNvSpPr/>
          <p:nvPr/>
        </p:nvSpPr>
        <p:spPr>
          <a:xfrm>
            <a:off x="242046" y="6852179"/>
            <a:ext cx="3429000" cy="923330"/>
          </a:xfrm>
          <a:prstGeom prst="rect">
            <a:avLst/>
          </a:prstGeom>
        </p:spPr>
        <p:txBody>
          <a:bodyPr>
            <a:spAutoFit/>
          </a:bodyPr>
          <a:lstStyle/>
          <a:p>
            <a:endParaRPr lang="en-PH" dirty="0"/>
          </a:p>
          <a:p>
            <a:endParaRPr lang="en-PH" dirty="0"/>
          </a:p>
          <a:p>
            <a:endParaRPr lang="en-PH" dirty="0"/>
          </a:p>
        </p:txBody>
      </p:sp>
      <p:pic>
        <p:nvPicPr>
          <p:cNvPr id="16" name="Picture 15">
            <a:extLst>
              <a:ext uri="{FF2B5EF4-FFF2-40B4-BE49-F238E27FC236}">
                <a16:creationId xmlns:a16="http://schemas.microsoft.com/office/drawing/2014/main" id="{6FFC6B42-4E96-41E5-AA3B-17DBC45D18E4}"/>
              </a:ext>
            </a:extLst>
          </p:cNvPr>
          <p:cNvPicPr>
            <a:picLocks noChangeAspect="1"/>
          </p:cNvPicPr>
          <p:nvPr/>
        </p:nvPicPr>
        <p:blipFill>
          <a:blip r:embed="rId7"/>
          <a:stretch>
            <a:fillRect/>
          </a:stretch>
        </p:blipFill>
        <p:spPr>
          <a:xfrm>
            <a:off x="419386" y="460312"/>
            <a:ext cx="5842746" cy="854392"/>
          </a:xfrm>
          <a:prstGeom prst="rect">
            <a:avLst/>
          </a:prstGeom>
        </p:spPr>
      </p:pic>
      <p:sp>
        <p:nvSpPr>
          <p:cNvPr id="8" name="TextBox 7">
            <a:extLst>
              <a:ext uri="{FF2B5EF4-FFF2-40B4-BE49-F238E27FC236}">
                <a16:creationId xmlns:a16="http://schemas.microsoft.com/office/drawing/2014/main" id="{5F7C4AA8-A379-4481-B9FC-2D657F324368}"/>
              </a:ext>
            </a:extLst>
          </p:cNvPr>
          <p:cNvSpPr txBox="1"/>
          <p:nvPr/>
        </p:nvSpPr>
        <p:spPr>
          <a:xfrm>
            <a:off x="1701209" y="1552353"/>
            <a:ext cx="2165978" cy="369332"/>
          </a:xfrm>
          <a:prstGeom prst="rect">
            <a:avLst/>
          </a:prstGeom>
          <a:noFill/>
        </p:spPr>
        <p:txBody>
          <a:bodyPr wrap="none" rtlCol="0">
            <a:spAutoFit/>
          </a:bodyPr>
          <a:lstStyle/>
          <a:p>
            <a:r>
              <a:rPr lang="en-US" b="1" dirty="0">
                <a:solidFill>
                  <a:srgbClr val="FF0000"/>
                </a:solidFill>
              </a:rPr>
              <a:t>                 ZSR020PN  </a:t>
            </a:r>
            <a:endParaRPr lang="en-PH" b="1" dirty="0">
              <a:solidFill>
                <a:srgbClr val="FF0000"/>
              </a:solidFill>
            </a:endParaRPr>
          </a:p>
        </p:txBody>
      </p:sp>
      <p:sp>
        <p:nvSpPr>
          <p:cNvPr id="2" name="Rectangle 1">
            <a:extLst>
              <a:ext uri="{FF2B5EF4-FFF2-40B4-BE49-F238E27FC236}">
                <a16:creationId xmlns:a16="http://schemas.microsoft.com/office/drawing/2014/main" id="{89185488-870E-4B3B-B923-637728BE5386}"/>
              </a:ext>
            </a:extLst>
          </p:cNvPr>
          <p:cNvSpPr/>
          <p:nvPr/>
        </p:nvSpPr>
        <p:spPr>
          <a:xfrm>
            <a:off x="1201479" y="4491174"/>
            <a:ext cx="4748837" cy="1754326"/>
          </a:xfrm>
          <a:prstGeom prst="rect">
            <a:avLst/>
          </a:prstGeom>
        </p:spPr>
        <p:txBody>
          <a:bodyPr wrap="square">
            <a:spAutoFit/>
          </a:bodyPr>
          <a:lstStyle/>
          <a:p>
            <a:r>
              <a:rPr lang="en-US" dirty="0">
                <a:solidFill>
                  <a:srgbClr val="333333"/>
                </a:solidFill>
                <a:latin typeface="Din2014-Light"/>
              </a:rPr>
              <a:t>A Lever on a chamfered edge concealed fix screw on round rose. A stunning eye-catching design. The lever has an angular downward twist making it ergonomic in use as well as being extremely stylish. Part of the </a:t>
            </a:r>
            <a:r>
              <a:rPr lang="en-US" dirty="0" err="1">
                <a:solidFill>
                  <a:srgbClr val="333333"/>
                </a:solidFill>
                <a:latin typeface="Din2014-Light"/>
              </a:rPr>
              <a:t>Serozzetta</a:t>
            </a:r>
            <a:r>
              <a:rPr lang="en-US" dirty="0">
                <a:solidFill>
                  <a:srgbClr val="333333"/>
                </a:solidFill>
                <a:latin typeface="Din2014-Light"/>
              </a:rPr>
              <a:t> Residential range. Comes with a 10-year mechanical guarantee.</a:t>
            </a:r>
            <a:endParaRPr lang="en-PH" dirty="0"/>
          </a:p>
        </p:txBody>
      </p:sp>
      <p:pic>
        <p:nvPicPr>
          <p:cNvPr id="3" name="Picture 2">
            <a:extLst>
              <a:ext uri="{FF2B5EF4-FFF2-40B4-BE49-F238E27FC236}">
                <a16:creationId xmlns:a16="http://schemas.microsoft.com/office/drawing/2014/main" id="{6321C0A0-D6F4-4DB2-A342-4CF23A8C544D}"/>
              </a:ext>
            </a:extLst>
          </p:cNvPr>
          <p:cNvPicPr>
            <a:picLocks noChangeAspect="1"/>
          </p:cNvPicPr>
          <p:nvPr/>
        </p:nvPicPr>
        <p:blipFill>
          <a:blip r:embed="rId8"/>
          <a:stretch>
            <a:fillRect/>
          </a:stretch>
        </p:blipFill>
        <p:spPr>
          <a:xfrm>
            <a:off x="1028877" y="2445421"/>
            <a:ext cx="4623764" cy="1904715"/>
          </a:xfrm>
          <a:prstGeom prst="rect">
            <a:avLst/>
          </a:prstGeom>
        </p:spPr>
      </p:pic>
    </p:spTree>
    <p:extLst>
      <p:ext uri="{BB962C8B-B14F-4D97-AF65-F5344CB8AC3E}">
        <p14:creationId xmlns:p14="http://schemas.microsoft.com/office/powerpoint/2010/main" val="150029276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806796A-D97D-4B47-BE0E-3264628325CD}"/>
              </a:ext>
            </a:extLst>
          </p:cNvPr>
          <p:cNvPicPr>
            <a:picLocks noChangeAspect="1"/>
          </p:cNvPicPr>
          <p:nvPr/>
        </p:nvPicPr>
        <p:blipFill>
          <a:blip r:embed="rId2"/>
          <a:stretch>
            <a:fillRect/>
          </a:stretch>
        </p:blipFill>
        <p:spPr>
          <a:xfrm>
            <a:off x="2347289" y="1849355"/>
            <a:ext cx="1921874" cy="2618650"/>
          </a:xfrm>
          <a:prstGeom prst="rect">
            <a:avLst/>
          </a:prstGeom>
        </p:spPr>
      </p:pic>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5"/>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6"/>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7"/>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8"/>
          <a:stretch>
            <a:fillRect/>
          </a:stretch>
        </p:blipFill>
        <p:spPr>
          <a:xfrm>
            <a:off x="419386" y="460312"/>
            <a:ext cx="5842746" cy="854392"/>
          </a:xfrm>
          <a:prstGeom prst="rect">
            <a:avLst/>
          </a:prstGeom>
        </p:spPr>
      </p:pic>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9"/>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extLst>
              <p:ext uri="{D42A27DB-BD31-4B8C-83A1-F6EECF244321}">
                <p14:modId xmlns:p14="http://schemas.microsoft.com/office/powerpoint/2010/main" val="286260119"/>
              </p:ext>
            </p:extLst>
          </p:nvPr>
        </p:nvGraphicFramePr>
        <p:xfrm>
          <a:off x="1073880" y="4473206"/>
          <a:ext cx="4470992" cy="3191922"/>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US" sz="1000" b="0" baseline="0" dirty="0">
                          <a:solidFill>
                            <a:schemeClr val="tx1"/>
                          </a:solidFill>
                        </a:rPr>
                        <a:t>HIN1433P/13MB</a:t>
                      </a:r>
                      <a:endParaRPr lang="en-PH" sz="1000" b="0" baseline="0" dirty="0">
                        <a:solidFill>
                          <a:schemeClr val="tx1"/>
                        </a:solidFill>
                      </a:endParaRP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US" sz="1000" baseline="0" dirty="0">
                          <a:solidFill>
                            <a:schemeClr val="tx1"/>
                          </a:solidFill>
                        </a:rPr>
                        <a:t>E</a:t>
                      </a:r>
                      <a:r>
                        <a:rPr lang="en-PH" sz="1000" baseline="0" dirty="0">
                          <a:solidFill>
                            <a:schemeClr val="tx1"/>
                          </a:solidFill>
                        </a:rPr>
                        <a:t>UROSPEC</a:t>
                      </a:r>
                    </a:p>
                  </a:txBody>
                  <a:tcPr/>
                </a:tc>
                <a:extLst>
                  <a:ext uri="{0D108BD9-81ED-4DB2-BD59-A6C34878D82A}">
                    <a16:rowId xmlns:a16="http://schemas.microsoft.com/office/drawing/2014/main" val="3698042402"/>
                  </a:ext>
                </a:extLst>
              </a:tr>
              <a:tr h="354658">
                <a:tc>
                  <a:txBody>
                    <a:bodyPr/>
                    <a:lstStyle/>
                    <a:p>
                      <a:r>
                        <a:rPr lang="en-PH" sz="1000" baseline="0" dirty="0">
                          <a:solidFill>
                            <a:schemeClr val="tx1"/>
                          </a:solidFill>
                        </a:rPr>
                        <a:t>AVAILABLE FINISH</a:t>
                      </a:r>
                    </a:p>
                  </a:txBody>
                  <a:tcPr/>
                </a:tc>
                <a:tc>
                  <a:txBody>
                    <a:bodyPr/>
                    <a:lstStyle/>
                    <a:p>
                      <a:r>
                        <a:rPr lang="en-US" sz="1000" baseline="0" dirty="0">
                          <a:solidFill>
                            <a:schemeClr val="tx1"/>
                          </a:solidFill>
                        </a:rPr>
                        <a:t>MATT BLACK</a:t>
                      </a:r>
                      <a:endParaRPr lang="en-PH" sz="1000" baseline="0" dirty="0">
                        <a:solidFill>
                          <a:schemeClr val="tx1"/>
                        </a:solidFill>
                      </a:endParaRP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US" sz="1000" baseline="0" dirty="0">
                          <a:solidFill>
                            <a:schemeClr val="tx1"/>
                          </a:solidFill>
                        </a:rPr>
                        <a:t>HINGE</a:t>
                      </a:r>
                      <a:endParaRPr lang="en-PH" sz="1000" baseline="0" dirty="0">
                        <a:solidFill>
                          <a:schemeClr val="tx1"/>
                        </a:solidFill>
                      </a:endParaRPr>
                    </a:p>
                  </a:txBody>
                  <a:tcPr/>
                </a:tc>
                <a:extLst>
                  <a:ext uri="{0D108BD9-81ED-4DB2-BD59-A6C34878D82A}">
                    <a16:rowId xmlns:a16="http://schemas.microsoft.com/office/drawing/2014/main" val="2401254085"/>
                  </a:ext>
                </a:extLst>
              </a:tr>
              <a:tr h="354658">
                <a:tc>
                  <a:txBody>
                    <a:bodyPr/>
                    <a:lstStyle/>
                    <a:p>
                      <a:r>
                        <a:rPr lang="en-US" sz="1000" baseline="0" dirty="0">
                          <a:solidFill>
                            <a:schemeClr val="tx1"/>
                          </a:solidFill>
                        </a:rPr>
                        <a:t>LENGTH</a:t>
                      </a:r>
                      <a:endParaRPr lang="en-PH" sz="1000" baseline="0" dirty="0">
                        <a:solidFill>
                          <a:schemeClr val="tx1"/>
                        </a:solidFill>
                      </a:endParaRPr>
                    </a:p>
                  </a:txBody>
                  <a:tcPr/>
                </a:tc>
                <a:tc>
                  <a:txBody>
                    <a:bodyPr/>
                    <a:lstStyle/>
                    <a:p>
                      <a:r>
                        <a:rPr lang="en-US" sz="1000" baseline="0" dirty="0">
                          <a:solidFill>
                            <a:schemeClr val="tx1"/>
                          </a:solidFill>
                        </a:rPr>
                        <a:t>102MM</a:t>
                      </a:r>
                      <a:endParaRPr lang="en-PH" sz="1000" baseline="0" dirty="0">
                        <a:solidFill>
                          <a:schemeClr val="tx1"/>
                        </a:solidFill>
                      </a:endParaRPr>
                    </a:p>
                  </a:txBody>
                  <a:tcPr/>
                </a:tc>
                <a:extLst>
                  <a:ext uri="{0D108BD9-81ED-4DB2-BD59-A6C34878D82A}">
                    <a16:rowId xmlns:a16="http://schemas.microsoft.com/office/drawing/2014/main" val="1126124889"/>
                  </a:ext>
                </a:extLst>
              </a:tr>
              <a:tr h="354658">
                <a:tc>
                  <a:txBody>
                    <a:bodyPr/>
                    <a:lstStyle/>
                    <a:p>
                      <a:r>
                        <a:rPr lang="en-US" sz="1000" baseline="0" dirty="0">
                          <a:solidFill>
                            <a:schemeClr val="tx1"/>
                          </a:solidFill>
                        </a:rPr>
                        <a:t>WIDTH</a:t>
                      </a:r>
                      <a:endParaRPr lang="en-PH" sz="1000" baseline="0" dirty="0">
                        <a:solidFill>
                          <a:schemeClr val="tx1"/>
                        </a:solidFill>
                      </a:endParaRPr>
                    </a:p>
                  </a:txBody>
                  <a:tcPr/>
                </a:tc>
                <a:tc>
                  <a:txBody>
                    <a:bodyPr/>
                    <a:lstStyle/>
                    <a:p>
                      <a:r>
                        <a:rPr lang="en-US" sz="1000" baseline="0" dirty="0">
                          <a:solidFill>
                            <a:schemeClr val="tx1"/>
                          </a:solidFill>
                        </a:rPr>
                        <a:t>76MM</a:t>
                      </a:r>
                      <a:endParaRPr lang="en-PH" sz="1000" baseline="0" dirty="0">
                        <a:solidFill>
                          <a:schemeClr val="tx1"/>
                        </a:solidFill>
                      </a:endParaRPr>
                    </a:p>
                  </a:txBody>
                  <a:tcPr/>
                </a:tc>
                <a:extLst>
                  <a:ext uri="{0D108BD9-81ED-4DB2-BD59-A6C34878D82A}">
                    <a16:rowId xmlns:a16="http://schemas.microsoft.com/office/drawing/2014/main" val="725395169"/>
                  </a:ext>
                </a:extLst>
              </a:tr>
              <a:tr h="354658">
                <a:tc>
                  <a:txBody>
                    <a:bodyPr/>
                    <a:lstStyle/>
                    <a:p>
                      <a:r>
                        <a:rPr lang="en-US" sz="1000" baseline="0" dirty="0">
                          <a:solidFill>
                            <a:schemeClr val="tx1"/>
                          </a:solidFill>
                        </a:rPr>
                        <a:t>THICKNESS</a:t>
                      </a:r>
                      <a:endParaRPr lang="en-PH" sz="1000" baseline="0" dirty="0">
                        <a:solidFill>
                          <a:schemeClr val="tx1"/>
                        </a:solidFill>
                      </a:endParaRPr>
                    </a:p>
                  </a:txBody>
                  <a:tcPr/>
                </a:tc>
                <a:tc>
                  <a:txBody>
                    <a:bodyPr/>
                    <a:lstStyle/>
                    <a:p>
                      <a:r>
                        <a:rPr lang="en-US" sz="1000" baseline="0" dirty="0">
                          <a:solidFill>
                            <a:schemeClr val="tx1"/>
                          </a:solidFill>
                        </a:rPr>
                        <a:t>3MM</a:t>
                      </a:r>
                      <a:endParaRPr lang="en-PH" sz="1000" baseline="0" dirty="0">
                        <a:solidFill>
                          <a:schemeClr val="tx1"/>
                        </a:solidFill>
                      </a:endParaRPr>
                    </a:p>
                  </a:txBody>
                  <a:tcPr/>
                </a:tc>
                <a:extLst>
                  <a:ext uri="{0D108BD9-81ED-4DB2-BD59-A6C34878D82A}">
                    <a16:rowId xmlns:a16="http://schemas.microsoft.com/office/drawing/2014/main" val="3472184349"/>
                  </a:ext>
                </a:extLst>
              </a:tr>
              <a:tr h="354658">
                <a:tc>
                  <a:txBody>
                    <a:bodyPr/>
                    <a:lstStyle/>
                    <a:p>
                      <a:r>
                        <a:rPr lang="en-PH" sz="1000" baseline="0" dirty="0">
                          <a:solidFill>
                            <a:schemeClr val="tx1"/>
                          </a:solidFill>
                        </a:rPr>
                        <a:t>MECHANICAL WARRANTY</a:t>
                      </a:r>
                    </a:p>
                  </a:txBody>
                  <a:tcPr/>
                </a:tc>
                <a:tc>
                  <a:txBody>
                    <a:bodyPr/>
                    <a:lstStyle/>
                    <a:p>
                      <a:r>
                        <a:rPr lang="en-US" sz="1000" baseline="0" dirty="0">
                          <a:solidFill>
                            <a:schemeClr val="tx1"/>
                          </a:solidFill>
                        </a:rPr>
                        <a:t>10 YEARS</a:t>
                      </a:r>
                      <a:endParaRPr lang="en-PH" sz="1000" baseline="0" dirty="0">
                        <a:solidFill>
                          <a:schemeClr val="tx1"/>
                        </a:solidFill>
                      </a:endParaRPr>
                    </a:p>
                  </a:txBody>
                  <a:tcPr/>
                </a:tc>
                <a:extLst>
                  <a:ext uri="{0D108BD9-81ED-4DB2-BD59-A6C34878D82A}">
                    <a16:rowId xmlns:a16="http://schemas.microsoft.com/office/drawing/2014/main" val="1480764841"/>
                  </a:ext>
                </a:extLst>
              </a:tr>
            </a:tbl>
          </a:graphicData>
        </a:graphic>
      </p:graphicFrame>
      <p:pic>
        <p:nvPicPr>
          <p:cNvPr id="6" name="Picture 5">
            <a:extLst>
              <a:ext uri="{FF2B5EF4-FFF2-40B4-BE49-F238E27FC236}">
                <a16:creationId xmlns:a16="http://schemas.microsoft.com/office/drawing/2014/main" id="{3AEBE0D2-ADF4-4661-8739-4A4AC654BA53}"/>
              </a:ext>
            </a:extLst>
          </p:cNvPr>
          <p:cNvPicPr>
            <a:picLocks noChangeAspect="1"/>
          </p:cNvPicPr>
          <p:nvPr/>
        </p:nvPicPr>
        <p:blipFill>
          <a:blip r:embed="rId10"/>
          <a:stretch>
            <a:fillRect/>
          </a:stretch>
        </p:blipFill>
        <p:spPr>
          <a:xfrm>
            <a:off x="4554272" y="2941487"/>
            <a:ext cx="990600" cy="209550"/>
          </a:xfrm>
          <a:prstGeom prst="rect">
            <a:avLst/>
          </a:prstGeom>
        </p:spPr>
      </p:pic>
      <p:pic>
        <p:nvPicPr>
          <p:cNvPr id="21" name="Picture 20">
            <a:extLst>
              <a:ext uri="{FF2B5EF4-FFF2-40B4-BE49-F238E27FC236}">
                <a16:creationId xmlns:a16="http://schemas.microsoft.com/office/drawing/2014/main" id="{27833E90-8F9B-48A8-AD5A-6681B68B1F56}"/>
              </a:ext>
            </a:extLst>
          </p:cNvPr>
          <p:cNvPicPr>
            <a:picLocks noChangeAspect="1"/>
          </p:cNvPicPr>
          <p:nvPr/>
        </p:nvPicPr>
        <p:blipFill>
          <a:blip r:embed="rId11"/>
          <a:stretch>
            <a:fillRect/>
          </a:stretch>
        </p:blipFill>
        <p:spPr>
          <a:xfrm>
            <a:off x="5204091" y="8411388"/>
            <a:ext cx="1395501" cy="517008"/>
          </a:xfrm>
          <a:prstGeom prst="rect">
            <a:avLst/>
          </a:prstGeom>
          <a:noFill/>
          <a:ln w="9525">
            <a:noFill/>
          </a:ln>
        </p:spPr>
      </p:pic>
      <p:pic>
        <p:nvPicPr>
          <p:cNvPr id="15" name="Picture 14">
            <a:extLst>
              <a:ext uri="{FF2B5EF4-FFF2-40B4-BE49-F238E27FC236}">
                <a16:creationId xmlns:a16="http://schemas.microsoft.com/office/drawing/2014/main" id="{4DF3916B-E196-4498-831E-AA998C606411}"/>
              </a:ext>
            </a:extLst>
          </p:cNvPr>
          <p:cNvPicPr>
            <a:picLocks noChangeAspect="1"/>
          </p:cNvPicPr>
          <p:nvPr/>
        </p:nvPicPr>
        <p:blipFill>
          <a:blip r:embed="rId12"/>
          <a:stretch>
            <a:fillRect/>
          </a:stretch>
        </p:blipFill>
        <p:spPr>
          <a:xfrm>
            <a:off x="938817" y="8409266"/>
            <a:ext cx="1791579" cy="362342"/>
          </a:xfrm>
          <a:prstGeom prst="rect">
            <a:avLst/>
          </a:prstGeom>
        </p:spPr>
      </p:pic>
      <p:pic>
        <p:nvPicPr>
          <p:cNvPr id="9" name="Picture 8">
            <a:extLst>
              <a:ext uri="{FF2B5EF4-FFF2-40B4-BE49-F238E27FC236}">
                <a16:creationId xmlns:a16="http://schemas.microsoft.com/office/drawing/2014/main" id="{7E40AC49-8F15-409F-B972-6042340FA938}"/>
              </a:ext>
            </a:extLst>
          </p:cNvPr>
          <p:cNvPicPr>
            <a:picLocks noChangeAspect="1"/>
          </p:cNvPicPr>
          <p:nvPr/>
        </p:nvPicPr>
        <p:blipFill>
          <a:blip r:embed="rId13"/>
          <a:stretch>
            <a:fillRect/>
          </a:stretch>
        </p:blipFill>
        <p:spPr>
          <a:xfrm>
            <a:off x="5834819" y="7718911"/>
            <a:ext cx="714694" cy="600343"/>
          </a:xfrm>
          <a:prstGeom prst="rect">
            <a:avLst/>
          </a:prstGeom>
        </p:spPr>
      </p:pic>
      <p:pic>
        <p:nvPicPr>
          <p:cNvPr id="5" name="Picture 4">
            <a:extLst>
              <a:ext uri="{FF2B5EF4-FFF2-40B4-BE49-F238E27FC236}">
                <a16:creationId xmlns:a16="http://schemas.microsoft.com/office/drawing/2014/main" id="{723A8F50-8F85-4ABB-BF7F-537FAC06D396}"/>
              </a:ext>
            </a:extLst>
          </p:cNvPr>
          <p:cNvPicPr>
            <a:picLocks noChangeAspect="1"/>
          </p:cNvPicPr>
          <p:nvPr/>
        </p:nvPicPr>
        <p:blipFill>
          <a:blip r:embed="rId14"/>
          <a:stretch>
            <a:fillRect/>
          </a:stretch>
        </p:blipFill>
        <p:spPr>
          <a:xfrm>
            <a:off x="4637524" y="7688822"/>
            <a:ext cx="1911989" cy="637330"/>
          </a:xfrm>
          <a:prstGeom prst="rect">
            <a:avLst/>
          </a:prstGeom>
        </p:spPr>
      </p:pic>
      <p:pic>
        <p:nvPicPr>
          <p:cNvPr id="18" name="Picture 17">
            <a:extLst>
              <a:ext uri="{FF2B5EF4-FFF2-40B4-BE49-F238E27FC236}">
                <a16:creationId xmlns:a16="http://schemas.microsoft.com/office/drawing/2014/main" id="{BFD3DEF6-347F-4290-A504-43930E07CAD6}"/>
              </a:ext>
            </a:extLst>
          </p:cNvPr>
          <p:cNvPicPr>
            <a:picLocks noChangeAspect="1"/>
          </p:cNvPicPr>
          <p:nvPr/>
        </p:nvPicPr>
        <p:blipFill>
          <a:blip r:embed="rId13"/>
          <a:stretch>
            <a:fillRect/>
          </a:stretch>
        </p:blipFill>
        <p:spPr>
          <a:xfrm>
            <a:off x="5901841" y="7729258"/>
            <a:ext cx="714694" cy="600343"/>
          </a:xfrm>
          <a:prstGeom prst="rect">
            <a:avLst/>
          </a:prstGeom>
        </p:spPr>
      </p:pic>
    </p:spTree>
    <p:extLst>
      <p:ext uri="{BB962C8B-B14F-4D97-AF65-F5344CB8AC3E}">
        <p14:creationId xmlns:p14="http://schemas.microsoft.com/office/powerpoint/2010/main" val="322819621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DCADCEF-943E-4DC3-AA9C-3DD3F9FCE0C1}"/>
              </a:ext>
            </a:extLst>
          </p:cNvPr>
          <p:cNvPicPr>
            <a:picLocks noChangeAspect="1"/>
          </p:cNvPicPr>
          <p:nvPr/>
        </p:nvPicPr>
        <p:blipFill>
          <a:blip r:embed="rId2"/>
          <a:stretch>
            <a:fillRect/>
          </a:stretch>
        </p:blipFill>
        <p:spPr>
          <a:xfrm rot="18078164">
            <a:off x="1285726" y="3195613"/>
            <a:ext cx="3616286" cy="2474597"/>
          </a:xfrm>
          <a:prstGeom prst="rect">
            <a:avLst/>
          </a:prstGeom>
        </p:spPr>
      </p:pic>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5"/>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6"/>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7"/>
          <a:stretch>
            <a:fillRect/>
          </a:stretch>
        </p:blipFill>
        <p:spPr>
          <a:xfrm>
            <a:off x="419386" y="460312"/>
            <a:ext cx="5842746" cy="854392"/>
          </a:xfrm>
          <a:prstGeom prst="rect">
            <a:avLst/>
          </a:prstGeom>
        </p:spPr>
      </p:pic>
      <p:sp>
        <p:nvSpPr>
          <p:cNvPr id="26" name="TextBox 25">
            <a:extLst>
              <a:ext uri="{FF2B5EF4-FFF2-40B4-BE49-F238E27FC236}">
                <a16:creationId xmlns:a16="http://schemas.microsoft.com/office/drawing/2014/main" id="{F146E743-8A89-4BF5-86D1-9F42153C1212}"/>
              </a:ext>
            </a:extLst>
          </p:cNvPr>
          <p:cNvSpPr txBox="1"/>
          <p:nvPr/>
        </p:nvSpPr>
        <p:spPr>
          <a:xfrm>
            <a:off x="2468880" y="1499185"/>
            <a:ext cx="1947672" cy="369332"/>
          </a:xfrm>
          <a:prstGeom prst="rect">
            <a:avLst/>
          </a:prstGeom>
          <a:noFill/>
        </p:spPr>
        <p:txBody>
          <a:bodyPr wrap="square" rtlCol="0">
            <a:spAutoFit/>
          </a:bodyPr>
          <a:lstStyle/>
          <a:p>
            <a:r>
              <a:rPr lang="en-PH" b="1" dirty="0">
                <a:solidFill>
                  <a:srgbClr val="FF0000"/>
                </a:solidFill>
              </a:rPr>
              <a:t> </a:t>
            </a:r>
          </a:p>
        </p:txBody>
      </p:sp>
      <p:pic>
        <p:nvPicPr>
          <p:cNvPr id="18" name="Picture 17">
            <a:extLst>
              <a:ext uri="{FF2B5EF4-FFF2-40B4-BE49-F238E27FC236}">
                <a16:creationId xmlns:a16="http://schemas.microsoft.com/office/drawing/2014/main" id="{E2612971-AC02-4FFF-A5BD-1FC0A7D5CD29}"/>
              </a:ext>
            </a:extLst>
          </p:cNvPr>
          <p:cNvPicPr>
            <a:picLocks noChangeAspect="1"/>
          </p:cNvPicPr>
          <p:nvPr/>
        </p:nvPicPr>
        <p:blipFill>
          <a:blip r:embed="rId8"/>
          <a:stretch>
            <a:fillRect/>
          </a:stretch>
        </p:blipFill>
        <p:spPr>
          <a:xfrm>
            <a:off x="5204091" y="8411388"/>
            <a:ext cx="1395501" cy="517008"/>
          </a:xfrm>
          <a:prstGeom prst="rect">
            <a:avLst/>
          </a:prstGeom>
          <a:noFill/>
          <a:ln w="9525">
            <a:noFill/>
          </a:ln>
        </p:spPr>
      </p:pic>
      <p:graphicFrame>
        <p:nvGraphicFramePr>
          <p:cNvPr id="11" name="Table 10">
            <a:extLst>
              <a:ext uri="{FF2B5EF4-FFF2-40B4-BE49-F238E27FC236}">
                <a16:creationId xmlns:a16="http://schemas.microsoft.com/office/drawing/2014/main" id="{0B48B8CD-9E2A-4CC1-998E-F89A2000925A}"/>
              </a:ext>
            </a:extLst>
          </p:cNvPr>
          <p:cNvGraphicFramePr>
            <a:graphicFrameLocks noGrp="1"/>
          </p:cNvGraphicFramePr>
          <p:nvPr>
            <p:extLst>
              <p:ext uri="{D42A27DB-BD31-4B8C-83A1-F6EECF244321}">
                <p14:modId xmlns:p14="http://schemas.microsoft.com/office/powerpoint/2010/main" val="34712013"/>
              </p:ext>
            </p:extLst>
          </p:nvPr>
        </p:nvGraphicFramePr>
        <p:xfrm>
          <a:off x="786807" y="6100795"/>
          <a:ext cx="5376848" cy="914400"/>
        </p:xfrm>
        <a:graphic>
          <a:graphicData uri="http://schemas.openxmlformats.org/drawingml/2006/table">
            <a:tbl>
              <a:tblPr>
                <a:tableStyleId>{5C22544A-7EE6-4342-B048-85BDC9FD1C3A}</a:tableStyleId>
              </a:tblPr>
              <a:tblGrid>
                <a:gridCol w="5376848">
                  <a:extLst>
                    <a:ext uri="{9D8B030D-6E8A-4147-A177-3AD203B41FA5}">
                      <a16:colId xmlns:a16="http://schemas.microsoft.com/office/drawing/2014/main" val="3206479949"/>
                    </a:ext>
                  </a:extLst>
                </a:gridCol>
              </a:tblGrid>
              <a:tr h="573708">
                <a:tc>
                  <a:txBody>
                    <a:bodyPr/>
                    <a:lstStyle/>
                    <a:p>
                      <a:pPr algn="l" fontAlgn="t"/>
                      <a:r>
                        <a:rPr lang="en-US" sz="1500" u="none" strike="noStrike" dirty="0">
                          <a:effectLst/>
                        </a:rPr>
                        <a:t>Grade 13 Ball Bearing Hinge, Square Corner, in Satin Brass Finish.  With Max Load  of 120kg.They have a CE mark and are </a:t>
                      </a:r>
                      <a:r>
                        <a:rPr lang="en-US" sz="1500" u="none" strike="noStrike" dirty="0" err="1">
                          <a:effectLst/>
                        </a:rPr>
                        <a:t>Certifire</a:t>
                      </a:r>
                      <a:r>
                        <a:rPr lang="en-US" sz="1500" u="none" strike="noStrike" dirty="0">
                          <a:effectLst/>
                        </a:rPr>
                        <a:t> tested. Suitable for commercial and domestic use. Comes with a 10 year mechanical guarantee and are fire door rated.</a:t>
                      </a:r>
                      <a:endParaRPr lang="en-US" sz="1500" b="0" i="0" u="none" strike="noStrike" dirty="0">
                        <a:solidFill>
                          <a:srgbClr val="333333"/>
                        </a:solidFill>
                        <a:effectLst/>
                        <a:latin typeface="Calibri" panose="020F0502020204030204" pitchFamily="34" charset="0"/>
                      </a:endParaRPr>
                    </a:p>
                  </a:txBody>
                  <a:tcPr marL="0" marR="0" marT="0" marB="0">
                    <a:noFill/>
                  </a:tcPr>
                </a:tc>
                <a:extLst>
                  <a:ext uri="{0D108BD9-81ED-4DB2-BD59-A6C34878D82A}">
                    <a16:rowId xmlns:a16="http://schemas.microsoft.com/office/drawing/2014/main" val="1336498778"/>
                  </a:ext>
                </a:extLst>
              </a:tr>
            </a:tbl>
          </a:graphicData>
        </a:graphic>
      </p:graphicFrame>
      <p:sp>
        <p:nvSpPr>
          <p:cNvPr id="2" name="TextBox 1">
            <a:extLst>
              <a:ext uri="{FF2B5EF4-FFF2-40B4-BE49-F238E27FC236}">
                <a16:creationId xmlns:a16="http://schemas.microsoft.com/office/drawing/2014/main" id="{9D23CC19-5EEF-401F-8953-4144C7213AD0}"/>
              </a:ext>
            </a:extLst>
          </p:cNvPr>
          <p:cNvSpPr txBox="1"/>
          <p:nvPr/>
        </p:nvSpPr>
        <p:spPr>
          <a:xfrm>
            <a:off x="2515617" y="1775637"/>
            <a:ext cx="1697965" cy="369332"/>
          </a:xfrm>
          <a:prstGeom prst="rect">
            <a:avLst/>
          </a:prstGeom>
          <a:noFill/>
        </p:spPr>
        <p:txBody>
          <a:bodyPr wrap="none" rtlCol="0">
            <a:spAutoFit/>
          </a:bodyPr>
          <a:lstStyle/>
          <a:p>
            <a:r>
              <a:rPr lang="en-US" b="1" dirty="0">
                <a:solidFill>
                  <a:srgbClr val="FF0000"/>
                </a:solidFill>
              </a:rPr>
              <a:t>HIN1433P/13SB</a:t>
            </a:r>
            <a:endParaRPr lang="en-PH" b="1" dirty="0">
              <a:solidFill>
                <a:srgbClr val="FF0000"/>
              </a:solidFill>
            </a:endParaRPr>
          </a:p>
        </p:txBody>
      </p:sp>
      <p:sp>
        <p:nvSpPr>
          <p:cNvPr id="3" name="Rectangle 2">
            <a:extLst>
              <a:ext uri="{FF2B5EF4-FFF2-40B4-BE49-F238E27FC236}">
                <a16:creationId xmlns:a16="http://schemas.microsoft.com/office/drawing/2014/main" id="{3262AE55-0B7E-44D1-811A-7D268CA74F55}"/>
              </a:ext>
            </a:extLst>
          </p:cNvPr>
          <p:cNvSpPr/>
          <p:nvPr/>
        </p:nvSpPr>
        <p:spPr>
          <a:xfrm>
            <a:off x="1052622" y="2069434"/>
            <a:ext cx="4710225" cy="646331"/>
          </a:xfrm>
          <a:prstGeom prst="rect">
            <a:avLst/>
          </a:prstGeom>
        </p:spPr>
        <p:txBody>
          <a:bodyPr wrap="square">
            <a:spAutoFit/>
          </a:bodyPr>
          <a:lstStyle/>
          <a:p>
            <a:r>
              <a:rPr lang="en-PH" b="1" dirty="0"/>
              <a:t>EUROSPEC™ 102 x 76 x3mm Grade 13 Hinge</a:t>
            </a:r>
          </a:p>
          <a:p>
            <a:r>
              <a:rPr lang="en-PH" b="1" dirty="0"/>
              <a:t>                              SATIN BRASS  </a:t>
            </a:r>
            <a:endParaRPr lang="en-PH" dirty="0"/>
          </a:p>
        </p:txBody>
      </p:sp>
      <p:pic>
        <p:nvPicPr>
          <p:cNvPr id="4" name="Picture 3">
            <a:extLst>
              <a:ext uri="{FF2B5EF4-FFF2-40B4-BE49-F238E27FC236}">
                <a16:creationId xmlns:a16="http://schemas.microsoft.com/office/drawing/2014/main" id="{43C9525E-28F4-4BE6-8BC7-D5FFC60485C1}"/>
              </a:ext>
            </a:extLst>
          </p:cNvPr>
          <p:cNvPicPr>
            <a:picLocks noChangeAspect="1"/>
          </p:cNvPicPr>
          <p:nvPr/>
        </p:nvPicPr>
        <p:blipFill>
          <a:blip r:embed="rId9"/>
          <a:stretch>
            <a:fillRect/>
          </a:stretch>
        </p:blipFill>
        <p:spPr>
          <a:xfrm>
            <a:off x="1052622" y="2706120"/>
            <a:ext cx="4392465" cy="3404320"/>
          </a:xfrm>
          <a:prstGeom prst="rect">
            <a:avLst/>
          </a:prstGeom>
        </p:spPr>
      </p:pic>
    </p:spTree>
    <p:extLst>
      <p:ext uri="{BB962C8B-B14F-4D97-AF65-F5344CB8AC3E}">
        <p14:creationId xmlns:p14="http://schemas.microsoft.com/office/powerpoint/2010/main" val="106187541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806796A-D97D-4B47-BE0E-3264628325CD}"/>
              </a:ext>
            </a:extLst>
          </p:cNvPr>
          <p:cNvPicPr>
            <a:picLocks noChangeAspect="1"/>
          </p:cNvPicPr>
          <p:nvPr/>
        </p:nvPicPr>
        <p:blipFill>
          <a:blip r:embed="rId2"/>
          <a:stretch>
            <a:fillRect/>
          </a:stretch>
        </p:blipFill>
        <p:spPr>
          <a:xfrm>
            <a:off x="2347289" y="1849355"/>
            <a:ext cx="1921874" cy="2618650"/>
          </a:xfrm>
          <a:prstGeom prst="rect">
            <a:avLst/>
          </a:prstGeom>
        </p:spPr>
      </p:pic>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5"/>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6"/>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7"/>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8"/>
          <a:stretch>
            <a:fillRect/>
          </a:stretch>
        </p:blipFill>
        <p:spPr>
          <a:xfrm>
            <a:off x="419386" y="460312"/>
            <a:ext cx="5842746" cy="854392"/>
          </a:xfrm>
          <a:prstGeom prst="rect">
            <a:avLst/>
          </a:prstGeom>
        </p:spPr>
      </p:pic>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9"/>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extLst>
              <p:ext uri="{D42A27DB-BD31-4B8C-83A1-F6EECF244321}">
                <p14:modId xmlns:p14="http://schemas.microsoft.com/office/powerpoint/2010/main" val="1288568923"/>
              </p:ext>
            </p:extLst>
          </p:nvPr>
        </p:nvGraphicFramePr>
        <p:xfrm>
          <a:off x="1073880" y="4473206"/>
          <a:ext cx="4470992" cy="3191922"/>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US" sz="1000" b="0" baseline="0" dirty="0">
                          <a:solidFill>
                            <a:schemeClr val="tx1"/>
                          </a:solidFill>
                        </a:rPr>
                        <a:t>HIN1433P/13SB</a:t>
                      </a:r>
                      <a:endParaRPr lang="en-PH" sz="1000" b="0" baseline="0" dirty="0">
                        <a:solidFill>
                          <a:schemeClr val="tx1"/>
                        </a:solidFill>
                      </a:endParaRP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US" sz="1000" baseline="0" dirty="0">
                          <a:solidFill>
                            <a:schemeClr val="tx1"/>
                          </a:solidFill>
                        </a:rPr>
                        <a:t>E</a:t>
                      </a:r>
                      <a:r>
                        <a:rPr lang="en-PH" sz="1000" baseline="0" dirty="0">
                          <a:solidFill>
                            <a:schemeClr val="tx1"/>
                          </a:solidFill>
                        </a:rPr>
                        <a:t>UROSPEC</a:t>
                      </a:r>
                    </a:p>
                  </a:txBody>
                  <a:tcPr/>
                </a:tc>
                <a:extLst>
                  <a:ext uri="{0D108BD9-81ED-4DB2-BD59-A6C34878D82A}">
                    <a16:rowId xmlns:a16="http://schemas.microsoft.com/office/drawing/2014/main" val="3698042402"/>
                  </a:ext>
                </a:extLst>
              </a:tr>
              <a:tr h="354658">
                <a:tc>
                  <a:txBody>
                    <a:bodyPr/>
                    <a:lstStyle/>
                    <a:p>
                      <a:r>
                        <a:rPr lang="en-PH" sz="1000" baseline="0" dirty="0">
                          <a:solidFill>
                            <a:schemeClr val="tx1"/>
                          </a:solidFill>
                        </a:rPr>
                        <a:t>AVAILABLE FINISH</a:t>
                      </a:r>
                    </a:p>
                  </a:txBody>
                  <a:tcPr/>
                </a:tc>
                <a:tc>
                  <a:txBody>
                    <a:bodyPr/>
                    <a:lstStyle/>
                    <a:p>
                      <a:r>
                        <a:rPr lang="en-US" sz="1000" baseline="0" dirty="0">
                          <a:solidFill>
                            <a:schemeClr val="tx1"/>
                          </a:solidFill>
                        </a:rPr>
                        <a:t>SATIN BRASS</a:t>
                      </a:r>
                      <a:endParaRPr lang="en-PH" sz="1000" baseline="0" dirty="0">
                        <a:solidFill>
                          <a:schemeClr val="tx1"/>
                        </a:solidFill>
                      </a:endParaRP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US" sz="1000" baseline="0" dirty="0">
                          <a:solidFill>
                            <a:schemeClr val="tx1"/>
                          </a:solidFill>
                        </a:rPr>
                        <a:t>HINGE</a:t>
                      </a:r>
                      <a:endParaRPr lang="en-PH" sz="1000" baseline="0" dirty="0">
                        <a:solidFill>
                          <a:schemeClr val="tx1"/>
                        </a:solidFill>
                      </a:endParaRPr>
                    </a:p>
                  </a:txBody>
                  <a:tcPr/>
                </a:tc>
                <a:extLst>
                  <a:ext uri="{0D108BD9-81ED-4DB2-BD59-A6C34878D82A}">
                    <a16:rowId xmlns:a16="http://schemas.microsoft.com/office/drawing/2014/main" val="2401254085"/>
                  </a:ext>
                </a:extLst>
              </a:tr>
              <a:tr h="354658">
                <a:tc>
                  <a:txBody>
                    <a:bodyPr/>
                    <a:lstStyle/>
                    <a:p>
                      <a:r>
                        <a:rPr lang="en-US" sz="1000" baseline="0" dirty="0">
                          <a:solidFill>
                            <a:schemeClr val="tx1"/>
                          </a:solidFill>
                        </a:rPr>
                        <a:t>LENGTH</a:t>
                      </a:r>
                      <a:endParaRPr lang="en-PH" sz="1000" baseline="0" dirty="0">
                        <a:solidFill>
                          <a:schemeClr val="tx1"/>
                        </a:solidFill>
                      </a:endParaRPr>
                    </a:p>
                  </a:txBody>
                  <a:tcPr/>
                </a:tc>
                <a:tc>
                  <a:txBody>
                    <a:bodyPr/>
                    <a:lstStyle/>
                    <a:p>
                      <a:r>
                        <a:rPr lang="en-US" sz="1000" baseline="0" dirty="0">
                          <a:solidFill>
                            <a:schemeClr val="tx1"/>
                          </a:solidFill>
                        </a:rPr>
                        <a:t>102MM</a:t>
                      </a:r>
                      <a:endParaRPr lang="en-PH" sz="1000" baseline="0" dirty="0">
                        <a:solidFill>
                          <a:schemeClr val="tx1"/>
                        </a:solidFill>
                      </a:endParaRPr>
                    </a:p>
                  </a:txBody>
                  <a:tcPr/>
                </a:tc>
                <a:extLst>
                  <a:ext uri="{0D108BD9-81ED-4DB2-BD59-A6C34878D82A}">
                    <a16:rowId xmlns:a16="http://schemas.microsoft.com/office/drawing/2014/main" val="1126124889"/>
                  </a:ext>
                </a:extLst>
              </a:tr>
              <a:tr h="354658">
                <a:tc>
                  <a:txBody>
                    <a:bodyPr/>
                    <a:lstStyle/>
                    <a:p>
                      <a:r>
                        <a:rPr lang="en-US" sz="1000" baseline="0" dirty="0">
                          <a:solidFill>
                            <a:schemeClr val="tx1"/>
                          </a:solidFill>
                        </a:rPr>
                        <a:t>WIDTH</a:t>
                      </a:r>
                      <a:endParaRPr lang="en-PH" sz="1000" baseline="0" dirty="0">
                        <a:solidFill>
                          <a:schemeClr val="tx1"/>
                        </a:solidFill>
                      </a:endParaRPr>
                    </a:p>
                  </a:txBody>
                  <a:tcPr/>
                </a:tc>
                <a:tc>
                  <a:txBody>
                    <a:bodyPr/>
                    <a:lstStyle/>
                    <a:p>
                      <a:r>
                        <a:rPr lang="en-US" sz="1000" baseline="0" dirty="0">
                          <a:solidFill>
                            <a:schemeClr val="tx1"/>
                          </a:solidFill>
                        </a:rPr>
                        <a:t>76MM</a:t>
                      </a:r>
                      <a:endParaRPr lang="en-PH" sz="1000" baseline="0" dirty="0">
                        <a:solidFill>
                          <a:schemeClr val="tx1"/>
                        </a:solidFill>
                      </a:endParaRPr>
                    </a:p>
                  </a:txBody>
                  <a:tcPr/>
                </a:tc>
                <a:extLst>
                  <a:ext uri="{0D108BD9-81ED-4DB2-BD59-A6C34878D82A}">
                    <a16:rowId xmlns:a16="http://schemas.microsoft.com/office/drawing/2014/main" val="725395169"/>
                  </a:ext>
                </a:extLst>
              </a:tr>
              <a:tr h="354658">
                <a:tc>
                  <a:txBody>
                    <a:bodyPr/>
                    <a:lstStyle/>
                    <a:p>
                      <a:r>
                        <a:rPr lang="en-US" sz="1000" baseline="0" dirty="0">
                          <a:solidFill>
                            <a:schemeClr val="tx1"/>
                          </a:solidFill>
                        </a:rPr>
                        <a:t>THICKNESS</a:t>
                      </a:r>
                      <a:endParaRPr lang="en-PH" sz="1000" baseline="0" dirty="0">
                        <a:solidFill>
                          <a:schemeClr val="tx1"/>
                        </a:solidFill>
                      </a:endParaRPr>
                    </a:p>
                  </a:txBody>
                  <a:tcPr/>
                </a:tc>
                <a:tc>
                  <a:txBody>
                    <a:bodyPr/>
                    <a:lstStyle/>
                    <a:p>
                      <a:r>
                        <a:rPr lang="en-US" sz="1000" baseline="0" dirty="0">
                          <a:solidFill>
                            <a:schemeClr val="tx1"/>
                          </a:solidFill>
                        </a:rPr>
                        <a:t>3MM</a:t>
                      </a:r>
                      <a:endParaRPr lang="en-PH" sz="1000" baseline="0" dirty="0">
                        <a:solidFill>
                          <a:schemeClr val="tx1"/>
                        </a:solidFill>
                      </a:endParaRPr>
                    </a:p>
                  </a:txBody>
                  <a:tcPr/>
                </a:tc>
                <a:extLst>
                  <a:ext uri="{0D108BD9-81ED-4DB2-BD59-A6C34878D82A}">
                    <a16:rowId xmlns:a16="http://schemas.microsoft.com/office/drawing/2014/main" val="3472184349"/>
                  </a:ext>
                </a:extLst>
              </a:tr>
              <a:tr h="354658">
                <a:tc>
                  <a:txBody>
                    <a:bodyPr/>
                    <a:lstStyle/>
                    <a:p>
                      <a:r>
                        <a:rPr lang="en-PH" sz="1000" baseline="0" dirty="0">
                          <a:solidFill>
                            <a:schemeClr val="tx1"/>
                          </a:solidFill>
                        </a:rPr>
                        <a:t>MECHANICAL WARRANTY</a:t>
                      </a:r>
                    </a:p>
                  </a:txBody>
                  <a:tcPr/>
                </a:tc>
                <a:tc>
                  <a:txBody>
                    <a:bodyPr/>
                    <a:lstStyle/>
                    <a:p>
                      <a:r>
                        <a:rPr lang="en-US" sz="1000" baseline="0" dirty="0">
                          <a:solidFill>
                            <a:schemeClr val="tx1"/>
                          </a:solidFill>
                        </a:rPr>
                        <a:t>10 YEARS</a:t>
                      </a:r>
                      <a:endParaRPr lang="en-PH" sz="1000" baseline="0" dirty="0">
                        <a:solidFill>
                          <a:schemeClr val="tx1"/>
                        </a:solidFill>
                      </a:endParaRPr>
                    </a:p>
                  </a:txBody>
                  <a:tcPr/>
                </a:tc>
                <a:extLst>
                  <a:ext uri="{0D108BD9-81ED-4DB2-BD59-A6C34878D82A}">
                    <a16:rowId xmlns:a16="http://schemas.microsoft.com/office/drawing/2014/main" val="1480764841"/>
                  </a:ext>
                </a:extLst>
              </a:tr>
            </a:tbl>
          </a:graphicData>
        </a:graphic>
      </p:graphicFrame>
      <p:pic>
        <p:nvPicPr>
          <p:cNvPr id="6" name="Picture 5">
            <a:extLst>
              <a:ext uri="{FF2B5EF4-FFF2-40B4-BE49-F238E27FC236}">
                <a16:creationId xmlns:a16="http://schemas.microsoft.com/office/drawing/2014/main" id="{3AEBE0D2-ADF4-4661-8739-4A4AC654BA53}"/>
              </a:ext>
            </a:extLst>
          </p:cNvPr>
          <p:cNvPicPr>
            <a:picLocks noChangeAspect="1"/>
          </p:cNvPicPr>
          <p:nvPr/>
        </p:nvPicPr>
        <p:blipFill>
          <a:blip r:embed="rId10"/>
          <a:stretch>
            <a:fillRect/>
          </a:stretch>
        </p:blipFill>
        <p:spPr>
          <a:xfrm>
            <a:off x="4554272" y="2941487"/>
            <a:ext cx="990600" cy="209550"/>
          </a:xfrm>
          <a:prstGeom prst="rect">
            <a:avLst/>
          </a:prstGeom>
        </p:spPr>
      </p:pic>
      <p:pic>
        <p:nvPicPr>
          <p:cNvPr id="21" name="Picture 20">
            <a:extLst>
              <a:ext uri="{FF2B5EF4-FFF2-40B4-BE49-F238E27FC236}">
                <a16:creationId xmlns:a16="http://schemas.microsoft.com/office/drawing/2014/main" id="{27833E90-8F9B-48A8-AD5A-6681B68B1F56}"/>
              </a:ext>
            </a:extLst>
          </p:cNvPr>
          <p:cNvPicPr>
            <a:picLocks noChangeAspect="1"/>
          </p:cNvPicPr>
          <p:nvPr/>
        </p:nvPicPr>
        <p:blipFill>
          <a:blip r:embed="rId11"/>
          <a:stretch>
            <a:fillRect/>
          </a:stretch>
        </p:blipFill>
        <p:spPr>
          <a:xfrm>
            <a:off x="5204091" y="8411388"/>
            <a:ext cx="1395501" cy="517008"/>
          </a:xfrm>
          <a:prstGeom prst="rect">
            <a:avLst/>
          </a:prstGeom>
          <a:noFill/>
          <a:ln w="9525">
            <a:noFill/>
          </a:ln>
        </p:spPr>
      </p:pic>
      <p:pic>
        <p:nvPicPr>
          <p:cNvPr id="15" name="Picture 14">
            <a:extLst>
              <a:ext uri="{FF2B5EF4-FFF2-40B4-BE49-F238E27FC236}">
                <a16:creationId xmlns:a16="http://schemas.microsoft.com/office/drawing/2014/main" id="{4DF3916B-E196-4498-831E-AA998C606411}"/>
              </a:ext>
            </a:extLst>
          </p:cNvPr>
          <p:cNvPicPr>
            <a:picLocks noChangeAspect="1"/>
          </p:cNvPicPr>
          <p:nvPr/>
        </p:nvPicPr>
        <p:blipFill>
          <a:blip r:embed="rId12"/>
          <a:stretch>
            <a:fillRect/>
          </a:stretch>
        </p:blipFill>
        <p:spPr>
          <a:xfrm>
            <a:off x="938817" y="8409266"/>
            <a:ext cx="1791579" cy="362342"/>
          </a:xfrm>
          <a:prstGeom prst="rect">
            <a:avLst/>
          </a:prstGeom>
        </p:spPr>
      </p:pic>
      <p:pic>
        <p:nvPicPr>
          <p:cNvPr id="9" name="Picture 8">
            <a:extLst>
              <a:ext uri="{FF2B5EF4-FFF2-40B4-BE49-F238E27FC236}">
                <a16:creationId xmlns:a16="http://schemas.microsoft.com/office/drawing/2014/main" id="{7E40AC49-8F15-409F-B972-6042340FA938}"/>
              </a:ext>
            </a:extLst>
          </p:cNvPr>
          <p:cNvPicPr>
            <a:picLocks noChangeAspect="1"/>
          </p:cNvPicPr>
          <p:nvPr/>
        </p:nvPicPr>
        <p:blipFill>
          <a:blip r:embed="rId13"/>
          <a:stretch>
            <a:fillRect/>
          </a:stretch>
        </p:blipFill>
        <p:spPr>
          <a:xfrm>
            <a:off x="5834819" y="7718911"/>
            <a:ext cx="714694" cy="600343"/>
          </a:xfrm>
          <a:prstGeom prst="rect">
            <a:avLst/>
          </a:prstGeom>
        </p:spPr>
      </p:pic>
      <p:pic>
        <p:nvPicPr>
          <p:cNvPr id="5" name="Picture 4">
            <a:extLst>
              <a:ext uri="{FF2B5EF4-FFF2-40B4-BE49-F238E27FC236}">
                <a16:creationId xmlns:a16="http://schemas.microsoft.com/office/drawing/2014/main" id="{723A8F50-8F85-4ABB-BF7F-537FAC06D396}"/>
              </a:ext>
            </a:extLst>
          </p:cNvPr>
          <p:cNvPicPr>
            <a:picLocks noChangeAspect="1"/>
          </p:cNvPicPr>
          <p:nvPr/>
        </p:nvPicPr>
        <p:blipFill>
          <a:blip r:embed="rId14"/>
          <a:stretch>
            <a:fillRect/>
          </a:stretch>
        </p:blipFill>
        <p:spPr>
          <a:xfrm>
            <a:off x="4637524" y="7688822"/>
            <a:ext cx="1911989" cy="637330"/>
          </a:xfrm>
          <a:prstGeom prst="rect">
            <a:avLst/>
          </a:prstGeom>
        </p:spPr>
      </p:pic>
      <p:pic>
        <p:nvPicPr>
          <p:cNvPr id="18" name="Picture 17">
            <a:extLst>
              <a:ext uri="{FF2B5EF4-FFF2-40B4-BE49-F238E27FC236}">
                <a16:creationId xmlns:a16="http://schemas.microsoft.com/office/drawing/2014/main" id="{BFD3DEF6-347F-4290-A504-43930E07CAD6}"/>
              </a:ext>
            </a:extLst>
          </p:cNvPr>
          <p:cNvPicPr>
            <a:picLocks noChangeAspect="1"/>
          </p:cNvPicPr>
          <p:nvPr/>
        </p:nvPicPr>
        <p:blipFill>
          <a:blip r:embed="rId13"/>
          <a:stretch>
            <a:fillRect/>
          </a:stretch>
        </p:blipFill>
        <p:spPr>
          <a:xfrm>
            <a:off x="5901841" y="7729258"/>
            <a:ext cx="714694" cy="600343"/>
          </a:xfrm>
          <a:prstGeom prst="rect">
            <a:avLst/>
          </a:prstGeom>
        </p:spPr>
      </p:pic>
    </p:spTree>
    <p:extLst>
      <p:ext uri="{BB962C8B-B14F-4D97-AF65-F5344CB8AC3E}">
        <p14:creationId xmlns:p14="http://schemas.microsoft.com/office/powerpoint/2010/main" val="189774289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DCADCEF-943E-4DC3-AA9C-3DD3F9FCE0C1}"/>
              </a:ext>
            </a:extLst>
          </p:cNvPr>
          <p:cNvPicPr>
            <a:picLocks noChangeAspect="1"/>
          </p:cNvPicPr>
          <p:nvPr/>
        </p:nvPicPr>
        <p:blipFill>
          <a:blip r:embed="rId2"/>
          <a:stretch>
            <a:fillRect/>
          </a:stretch>
        </p:blipFill>
        <p:spPr>
          <a:xfrm rot="18078164">
            <a:off x="1285726" y="3195613"/>
            <a:ext cx="3616286" cy="2474597"/>
          </a:xfrm>
          <a:prstGeom prst="rect">
            <a:avLst/>
          </a:prstGeom>
        </p:spPr>
      </p:pic>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5"/>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6"/>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7"/>
          <a:stretch>
            <a:fillRect/>
          </a:stretch>
        </p:blipFill>
        <p:spPr>
          <a:xfrm>
            <a:off x="419386" y="460312"/>
            <a:ext cx="5842746" cy="854392"/>
          </a:xfrm>
          <a:prstGeom prst="rect">
            <a:avLst/>
          </a:prstGeom>
        </p:spPr>
      </p:pic>
      <p:sp>
        <p:nvSpPr>
          <p:cNvPr id="26" name="TextBox 25">
            <a:extLst>
              <a:ext uri="{FF2B5EF4-FFF2-40B4-BE49-F238E27FC236}">
                <a16:creationId xmlns:a16="http://schemas.microsoft.com/office/drawing/2014/main" id="{F146E743-8A89-4BF5-86D1-9F42153C1212}"/>
              </a:ext>
            </a:extLst>
          </p:cNvPr>
          <p:cNvSpPr txBox="1"/>
          <p:nvPr/>
        </p:nvSpPr>
        <p:spPr>
          <a:xfrm>
            <a:off x="2468880" y="1499185"/>
            <a:ext cx="1947672" cy="369332"/>
          </a:xfrm>
          <a:prstGeom prst="rect">
            <a:avLst/>
          </a:prstGeom>
          <a:noFill/>
        </p:spPr>
        <p:txBody>
          <a:bodyPr wrap="square" rtlCol="0">
            <a:spAutoFit/>
          </a:bodyPr>
          <a:lstStyle/>
          <a:p>
            <a:r>
              <a:rPr lang="en-PH" b="1" dirty="0">
                <a:solidFill>
                  <a:srgbClr val="FF0000"/>
                </a:solidFill>
              </a:rPr>
              <a:t> </a:t>
            </a:r>
          </a:p>
        </p:txBody>
      </p:sp>
      <p:pic>
        <p:nvPicPr>
          <p:cNvPr id="18" name="Picture 17">
            <a:extLst>
              <a:ext uri="{FF2B5EF4-FFF2-40B4-BE49-F238E27FC236}">
                <a16:creationId xmlns:a16="http://schemas.microsoft.com/office/drawing/2014/main" id="{E2612971-AC02-4FFF-A5BD-1FC0A7D5CD29}"/>
              </a:ext>
            </a:extLst>
          </p:cNvPr>
          <p:cNvPicPr>
            <a:picLocks noChangeAspect="1"/>
          </p:cNvPicPr>
          <p:nvPr/>
        </p:nvPicPr>
        <p:blipFill>
          <a:blip r:embed="rId8"/>
          <a:stretch>
            <a:fillRect/>
          </a:stretch>
        </p:blipFill>
        <p:spPr>
          <a:xfrm>
            <a:off x="5204091" y="8411388"/>
            <a:ext cx="1395501" cy="517008"/>
          </a:xfrm>
          <a:prstGeom prst="rect">
            <a:avLst/>
          </a:prstGeom>
          <a:noFill/>
          <a:ln w="9525">
            <a:noFill/>
          </a:ln>
        </p:spPr>
      </p:pic>
      <p:graphicFrame>
        <p:nvGraphicFramePr>
          <p:cNvPr id="11" name="Table 10">
            <a:extLst>
              <a:ext uri="{FF2B5EF4-FFF2-40B4-BE49-F238E27FC236}">
                <a16:creationId xmlns:a16="http://schemas.microsoft.com/office/drawing/2014/main" id="{0B48B8CD-9E2A-4CC1-998E-F89A2000925A}"/>
              </a:ext>
            </a:extLst>
          </p:cNvPr>
          <p:cNvGraphicFramePr>
            <a:graphicFrameLocks noGrp="1"/>
          </p:cNvGraphicFramePr>
          <p:nvPr>
            <p:extLst>
              <p:ext uri="{D42A27DB-BD31-4B8C-83A1-F6EECF244321}">
                <p14:modId xmlns:p14="http://schemas.microsoft.com/office/powerpoint/2010/main" val="362548129"/>
              </p:ext>
            </p:extLst>
          </p:nvPr>
        </p:nvGraphicFramePr>
        <p:xfrm>
          <a:off x="786807" y="6100795"/>
          <a:ext cx="5376848" cy="914400"/>
        </p:xfrm>
        <a:graphic>
          <a:graphicData uri="http://schemas.openxmlformats.org/drawingml/2006/table">
            <a:tbl>
              <a:tblPr>
                <a:tableStyleId>{5C22544A-7EE6-4342-B048-85BDC9FD1C3A}</a:tableStyleId>
              </a:tblPr>
              <a:tblGrid>
                <a:gridCol w="5376848">
                  <a:extLst>
                    <a:ext uri="{9D8B030D-6E8A-4147-A177-3AD203B41FA5}">
                      <a16:colId xmlns:a16="http://schemas.microsoft.com/office/drawing/2014/main" val="3206479949"/>
                    </a:ext>
                  </a:extLst>
                </a:gridCol>
              </a:tblGrid>
              <a:tr h="573708">
                <a:tc>
                  <a:txBody>
                    <a:bodyPr/>
                    <a:lstStyle/>
                    <a:p>
                      <a:pPr algn="l" fontAlgn="t"/>
                      <a:r>
                        <a:rPr lang="en-US" sz="1500" u="none" strike="noStrike" dirty="0">
                          <a:effectLst/>
                        </a:rPr>
                        <a:t>Grade 13 Ball Bearing Hinge, Square Corner, in Antique Brass Finish.  With Max Load  of 120kg.They have a CE mark and are </a:t>
                      </a:r>
                      <a:r>
                        <a:rPr lang="en-US" sz="1500" u="none" strike="noStrike" dirty="0" err="1">
                          <a:effectLst/>
                        </a:rPr>
                        <a:t>Certifire</a:t>
                      </a:r>
                      <a:r>
                        <a:rPr lang="en-US" sz="1500" u="none" strike="noStrike" dirty="0">
                          <a:effectLst/>
                        </a:rPr>
                        <a:t> tested. Suitable for commercial and domestic use. Comes with a 10 year mechanical guarantee and are fire door rated.</a:t>
                      </a:r>
                      <a:endParaRPr lang="en-US" sz="1500" b="0" i="0" u="none" strike="noStrike" dirty="0">
                        <a:solidFill>
                          <a:srgbClr val="333333"/>
                        </a:solidFill>
                        <a:effectLst/>
                        <a:latin typeface="Calibri" panose="020F0502020204030204" pitchFamily="34" charset="0"/>
                      </a:endParaRPr>
                    </a:p>
                  </a:txBody>
                  <a:tcPr marL="0" marR="0" marT="0" marB="0">
                    <a:noFill/>
                  </a:tcPr>
                </a:tc>
                <a:extLst>
                  <a:ext uri="{0D108BD9-81ED-4DB2-BD59-A6C34878D82A}">
                    <a16:rowId xmlns:a16="http://schemas.microsoft.com/office/drawing/2014/main" val="1336498778"/>
                  </a:ext>
                </a:extLst>
              </a:tr>
            </a:tbl>
          </a:graphicData>
        </a:graphic>
      </p:graphicFrame>
      <p:sp>
        <p:nvSpPr>
          <p:cNvPr id="2" name="TextBox 1">
            <a:extLst>
              <a:ext uri="{FF2B5EF4-FFF2-40B4-BE49-F238E27FC236}">
                <a16:creationId xmlns:a16="http://schemas.microsoft.com/office/drawing/2014/main" id="{9D23CC19-5EEF-401F-8953-4144C7213AD0}"/>
              </a:ext>
            </a:extLst>
          </p:cNvPr>
          <p:cNvSpPr txBox="1"/>
          <p:nvPr/>
        </p:nvSpPr>
        <p:spPr>
          <a:xfrm>
            <a:off x="2515617" y="1775637"/>
            <a:ext cx="1728422" cy="369332"/>
          </a:xfrm>
          <a:prstGeom prst="rect">
            <a:avLst/>
          </a:prstGeom>
          <a:noFill/>
        </p:spPr>
        <p:txBody>
          <a:bodyPr wrap="none" rtlCol="0">
            <a:spAutoFit/>
          </a:bodyPr>
          <a:lstStyle/>
          <a:p>
            <a:r>
              <a:rPr lang="en-US" b="1" dirty="0">
                <a:solidFill>
                  <a:srgbClr val="FF0000"/>
                </a:solidFill>
              </a:rPr>
              <a:t>HIN1433P/13AB</a:t>
            </a:r>
            <a:endParaRPr lang="en-PH" b="1" dirty="0">
              <a:solidFill>
                <a:srgbClr val="FF0000"/>
              </a:solidFill>
            </a:endParaRPr>
          </a:p>
        </p:txBody>
      </p:sp>
      <p:sp>
        <p:nvSpPr>
          <p:cNvPr id="3" name="Rectangle 2">
            <a:extLst>
              <a:ext uri="{FF2B5EF4-FFF2-40B4-BE49-F238E27FC236}">
                <a16:creationId xmlns:a16="http://schemas.microsoft.com/office/drawing/2014/main" id="{3262AE55-0B7E-44D1-811A-7D268CA74F55}"/>
              </a:ext>
            </a:extLst>
          </p:cNvPr>
          <p:cNvSpPr/>
          <p:nvPr/>
        </p:nvSpPr>
        <p:spPr>
          <a:xfrm>
            <a:off x="1052622" y="2069434"/>
            <a:ext cx="4710225" cy="646331"/>
          </a:xfrm>
          <a:prstGeom prst="rect">
            <a:avLst/>
          </a:prstGeom>
        </p:spPr>
        <p:txBody>
          <a:bodyPr wrap="square">
            <a:spAutoFit/>
          </a:bodyPr>
          <a:lstStyle/>
          <a:p>
            <a:r>
              <a:rPr lang="en-PH" b="1" dirty="0"/>
              <a:t>EUROSPEC™ 102 x 76 x3mm Grade 13 Hinge</a:t>
            </a:r>
          </a:p>
          <a:p>
            <a:r>
              <a:rPr lang="en-PH" b="1" dirty="0"/>
              <a:t>                              ANTIQUE BRASS  </a:t>
            </a:r>
            <a:endParaRPr lang="en-PH" dirty="0"/>
          </a:p>
        </p:txBody>
      </p:sp>
      <p:pic>
        <p:nvPicPr>
          <p:cNvPr id="4" name="Picture 3">
            <a:extLst>
              <a:ext uri="{FF2B5EF4-FFF2-40B4-BE49-F238E27FC236}">
                <a16:creationId xmlns:a16="http://schemas.microsoft.com/office/drawing/2014/main" id="{43C9525E-28F4-4BE6-8BC7-D5FFC60485C1}"/>
              </a:ext>
            </a:extLst>
          </p:cNvPr>
          <p:cNvPicPr>
            <a:picLocks noChangeAspect="1"/>
          </p:cNvPicPr>
          <p:nvPr/>
        </p:nvPicPr>
        <p:blipFill>
          <a:blip r:embed="rId9"/>
          <a:stretch>
            <a:fillRect/>
          </a:stretch>
        </p:blipFill>
        <p:spPr>
          <a:xfrm>
            <a:off x="1052622" y="2706120"/>
            <a:ext cx="4392465" cy="3404320"/>
          </a:xfrm>
          <a:prstGeom prst="rect">
            <a:avLst/>
          </a:prstGeom>
        </p:spPr>
      </p:pic>
      <p:pic>
        <p:nvPicPr>
          <p:cNvPr id="5" name="Picture 4">
            <a:extLst>
              <a:ext uri="{FF2B5EF4-FFF2-40B4-BE49-F238E27FC236}">
                <a16:creationId xmlns:a16="http://schemas.microsoft.com/office/drawing/2014/main" id="{16F80405-A49F-4139-BF03-8502B24BEA3F}"/>
              </a:ext>
            </a:extLst>
          </p:cNvPr>
          <p:cNvPicPr>
            <a:picLocks noChangeAspect="1"/>
          </p:cNvPicPr>
          <p:nvPr/>
        </p:nvPicPr>
        <p:blipFill>
          <a:blip r:embed="rId10"/>
          <a:stretch>
            <a:fillRect/>
          </a:stretch>
        </p:blipFill>
        <p:spPr>
          <a:xfrm>
            <a:off x="830394" y="2899699"/>
            <a:ext cx="4614693" cy="3011340"/>
          </a:xfrm>
          <a:prstGeom prst="rect">
            <a:avLst/>
          </a:prstGeom>
        </p:spPr>
      </p:pic>
    </p:spTree>
    <p:extLst>
      <p:ext uri="{BB962C8B-B14F-4D97-AF65-F5344CB8AC3E}">
        <p14:creationId xmlns:p14="http://schemas.microsoft.com/office/powerpoint/2010/main" val="229775436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806796A-D97D-4B47-BE0E-3264628325CD}"/>
              </a:ext>
            </a:extLst>
          </p:cNvPr>
          <p:cNvPicPr>
            <a:picLocks noChangeAspect="1"/>
          </p:cNvPicPr>
          <p:nvPr/>
        </p:nvPicPr>
        <p:blipFill>
          <a:blip r:embed="rId2"/>
          <a:stretch>
            <a:fillRect/>
          </a:stretch>
        </p:blipFill>
        <p:spPr>
          <a:xfrm>
            <a:off x="2347289" y="1849355"/>
            <a:ext cx="1921874" cy="2618650"/>
          </a:xfrm>
          <a:prstGeom prst="rect">
            <a:avLst/>
          </a:prstGeom>
        </p:spPr>
      </p:pic>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5"/>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6"/>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7"/>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8"/>
          <a:stretch>
            <a:fillRect/>
          </a:stretch>
        </p:blipFill>
        <p:spPr>
          <a:xfrm>
            <a:off x="419386" y="460312"/>
            <a:ext cx="5842746" cy="854392"/>
          </a:xfrm>
          <a:prstGeom prst="rect">
            <a:avLst/>
          </a:prstGeom>
        </p:spPr>
      </p:pic>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9"/>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extLst>
              <p:ext uri="{D42A27DB-BD31-4B8C-83A1-F6EECF244321}">
                <p14:modId xmlns:p14="http://schemas.microsoft.com/office/powerpoint/2010/main" val="3554864218"/>
              </p:ext>
            </p:extLst>
          </p:nvPr>
        </p:nvGraphicFramePr>
        <p:xfrm>
          <a:off x="1073880" y="4473206"/>
          <a:ext cx="4470992" cy="3191922"/>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US" sz="1000" b="0" baseline="0" dirty="0">
                          <a:solidFill>
                            <a:schemeClr val="tx1"/>
                          </a:solidFill>
                        </a:rPr>
                        <a:t>HIN1433/13MB</a:t>
                      </a:r>
                      <a:endParaRPr lang="en-PH" sz="1000" b="0" baseline="0" dirty="0">
                        <a:solidFill>
                          <a:schemeClr val="tx1"/>
                        </a:solidFill>
                      </a:endParaRP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US" sz="1000" baseline="0" dirty="0">
                          <a:solidFill>
                            <a:schemeClr val="tx1"/>
                          </a:solidFill>
                        </a:rPr>
                        <a:t>E</a:t>
                      </a:r>
                      <a:r>
                        <a:rPr lang="en-PH" sz="1000" baseline="0" dirty="0">
                          <a:solidFill>
                            <a:schemeClr val="tx1"/>
                          </a:solidFill>
                        </a:rPr>
                        <a:t>UROSPEC</a:t>
                      </a:r>
                    </a:p>
                  </a:txBody>
                  <a:tcPr/>
                </a:tc>
                <a:extLst>
                  <a:ext uri="{0D108BD9-81ED-4DB2-BD59-A6C34878D82A}">
                    <a16:rowId xmlns:a16="http://schemas.microsoft.com/office/drawing/2014/main" val="3698042402"/>
                  </a:ext>
                </a:extLst>
              </a:tr>
              <a:tr h="354658">
                <a:tc>
                  <a:txBody>
                    <a:bodyPr/>
                    <a:lstStyle/>
                    <a:p>
                      <a:r>
                        <a:rPr lang="en-PH" sz="1000" baseline="0" dirty="0">
                          <a:solidFill>
                            <a:schemeClr val="tx1"/>
                          </a:solidFill>
                        </a:rPr>
                        <a:t>AVAILABLE FINISH</a:t>
                      </a:r>
                    </a:p>
                  </a:txBody>
                  <a:tcPr/>
                </a:tc>
                <a:tc>
                  <a:txBody>
                    <a:bodyPr/>
                    <a:lstStyle/>
                    <a:p>
                      <a:r>
                        <a:rPr lang="en-US" sz="1000" baseline="0" dirty="0">
                          <a:solidFill>
                            <a:schemeClr val="tx1"/>
                          </a:solidFill>
                        </a:rPr>
                        <a:t>ANTQUE BRASS</a:t>
                      </a:r>
                      <a:endParaRPr lang="en-PH" sz="1000" baseline="0" dirty="0">
                        <a:solidFill>
                          <a:schemeClr val="tx1"/>
                        </a:solidFill>
                      </a:endParaRP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US" sz="1000" baseline="0" dirty="0">
                          <a:solidFill>
                            <a:schemeClr val="tx1"/>
                          </a:solidFill>
                        </a:rPr>
                        <a:t>HINGE</a:t>
                      </a:r>
                      <a:endParaRPr lang="en-PH" sz="1000" baseline="0" dirty="0">
                        <a:solidFill>
                          <a:schemeClr val="tx1"/>
                        </a:solidFill>
                      </a:endParaRPr>
                    </a:p>
                  </a:txBody>
                  <a:tcPr/>
                </a:tc>
                <a:extLst>
                  <a:ext uri="{0D108BD9-81ED-4DB2-BD59-A6C34878D82A}">
                    <a16:rowId xmlns:a16="http://schemas.microsoft.com/office/drawing/2014/main" val="2401254085"/>
                  </a:ext>
                </a:extLst>
              </a:tr>
              <a:tr h="354658">
                <a:tc>
                  <a:txBody>
                    <a:bodyPr/>
                    <a:lstStyle/>
                    <a:p>
                      <a:r>
                        <a:rPr lang="en-US" sz="1000" baseline="0" dirty="0">
                          <a:solidFill>
                            <a:schemeClr val="tx1"/>
                          </a:solidFill>
                        </a:rPr>
                        <a:t>LENGTH</a:t>
                      </a:r>
                      <a:endParaRPr lang="en-PH" sz="1000" baseline="0" dirty="0">
                        <a:solidFill>
                          <a:schemeClr val="tx1"/>
                        </a:solidFill>
                      </a:endParaRPr>
                    </a:p>
                  </a:txBody>
                  <a:tcPr/>
                </a:tc>
                <a:tc>
                  <a:txBody>
                    <a:bodyPr/>
                    <a:lstStyle/>
                    <a:p>
                      <a:r>
                        <a:rPr lang="en-US" sz="1000" baseline="0" dirty="0">
                          <a:solidFill>
                            <a:schemeClr val="tx1"/>
                          </a:solidFill>
                        </a:rPr>
                        <a:t>102MM</a:t>
                      </a:r>
                      <a:endParaRPr lang="en-PH" sz="1000" baseline="0" dirty="0">
                        <a:solidFill>
                          <a:schemeClr val="tx1"/>
                        </a:solidFill>
                      </a:endParaRPr>
                    </a:p>
                  </a:txBody>
                  <a:tcPr/>
                </a:tc>
                <a:extLst>
                  <a:ext uri="{0D108BD9-81ED-4DB2-BD59-A6C34878D82A}">
                    <a16:rowId xmlns:a16="http://schemas.microsoft.com/office/drawing/2014/main" val="1126124889"/>
                  </a:ext>
                </a:extLst>
              </a:tr>
              <a:tr h="354658">
                <a:tc>
                  <a:txBody>
                    <a:bodyPr/>
                    <a:lstStyle/>
                    <a:p>
                      <a:r>
                        <a:rPr lang="en-US" sz="1000" baseline="0" dirty="0">
                          <a:solidFill>
                            <a:schemeClr val="tx1"/>
                          </a:solidFill>
                        </a:rPr>
                        <a:t>WIDTH</a:t>
                      </a:r>
                      <a:endParaRPr lang="en-PH" sz="1000" baseline="0" dirty="0">
                        <a:solidFill>
                          <a:schemeClr val="tx1"/>
                        </a:solidFill>
                      </a:endParaRPr>
                    </a:p>
                  </a:txBody>
                  <a:tcPr/>
                </a:tc>
                <a:tc>
                  <a:txBody>
                    <a:bodyPr/>
                    <a:lstStyle/>
                    <a:p>
                      <a:r>
                        <a:rPr lang="en-US" sz="1000" baseline="0" dirty="0">
                          <a:solidFill>
                            <a:schemeClr val="tx1"/>
                          </a:solidFill>
                        </a:rPr>
                        <a:t>76MM</a:t>
                      </a:r>
                      <a:endParaRPr lang="en-PH" sz="1000" baseline="0" dirty="0">
                        <a:solidFill>
                          <a:schemeClr val="tx1"/>
                        </a:solidFill>
                      </a:endParaRPr>
                    </a:p>
                  </a:txBody>
                  <a:tcPr/>
                </a:tc>
                <a:extLst>
                  <a:ext uri="{0D108BD9-81ED-4DB2-BD59-A6C34878D82A}">
                    <a16:rowId xmlns:a16="http://schemas.microsoft.com/office/drawing/2014/main" val="725395169"/>
                  </a:ext>
                </a:extLst>
              </a:tr>
              <a:tr h="354658">
                <a:tc>
                  <a:txBody>
                    <a:bodyPr/>
                    <a:lstStyle/>
                    <a:p>
                      <a:r>
                        <a:rPr lang="en-US" sz="1000" baseline="0" dirty="0">
                          <a:solidFill>
                            <a:schemeClr val="tx1"/>
                          </a:solidFill>
                        </a:rPr>
                        <a:t>THICKNESS</a:t>
                      </a:r>
                      <a:endParaRPr lang="en-PH" sz="1000" baseline="0" dirty="0">
                        <a:solidFill>
                          <a:schemeClr val="tx1"/>
                        </a:solidFill>
                      </a:endParaRPr>
                    </a:p>
                  </a:txBody>
                  <a:tcPr/>
                </a:tc>
                <a:tc>
                  <a:txBody>
                    <a:bodyPr/>
                    <a:lstStyle/>
                    <a:p>
                      <a:r>
                        <a:rPr lang="en-US" sz="1000" baseline="0" dirty="0">
                          <a:solidFill>
                            <a:schemeClr val="tx1"/>
                          </a:solidFill>
                        </a:rPr>
                        <a:t>3MM</a:t>
                      </a:r>
                      <a:endParaRPr lang="en-PH" sz="1000" baseline="0" dirty="0">
                        <a:solidFill>
                          <a:schemeClr val="tx1"/>
                        </a:solidFill>
                      </a:endParaRPr>
                    </a:p>
                  </a:txBody>
                  <a:tcPr/>
                </a:tc>
                <a:extLst>
                  <a:ext uri="{0D108BD9-81ED-4DB2-BD59-A6C34878D82A}">
                    <a16:rowId xmlns:a16="http://schemas.microsoft.com/office/drawing/2014/main" val="3472184349"/>
                  </a:ext>
                </a:extLst>
              </a:tr>
              <a:tr h="354658">
                <a:tc>
                  <a:txBody>
                    <a:bodyPr/>
                    <a:lstStyle/>
                    <a:p>
                      <a:r>
                        <a:rPr lang="en-PH" sz="1000" baseline="0" dirty="0">
                          <a:solidFill>
                            <a:schemeClr val="tx1"/>
                          </a:solidFill>
                        </a:rPr>
                        <a:t>MECHANICAL WARRANTY</a:t>
                      </a:r>
                    </a:p>
                  </a:txBody>
                  <a:tcPr/>
                </a:tc>
                <a:tc>
                  <a:txBody>
                    <a:bodyPr/>
                    <a:lstStyle/>
                    <a:p>
                      <a:r>
                        <a:rPr lang="en-US" sz="1000" baseline="0" dirty="0">
                          <a:solidFill>
                            <a:schemeClr val="tx1"/>
                          </a:solidFill>
                        </a:rPr>
                        <a:t>10 YEARS</a:t>
                      </a:r>
                      <a:endParaRPr lang="en-PH" sz="1000" baseline="0" dirty="0">
                        <a:solidFill>
                          <a:schemeClr val="tx1"/>
                        </a:solidFill>
                      </a:endParaRPr>
                    </a:p>
                  </a:txBody>
                  <a:tcPr/>
                </a:tc>
                <a:extLst>
                  <a:ext uri="{0D108BD9-81ED-4DB2-BD59-A6C34878D82A}">
                    <a16:rowId xmlns:a16="http://schemas.microsoft.com/office/drawing/2014/main" val="1480764841"/>
                  </a:ext>
                </a:extLst>
              </a:tr>
            </a:tbl>
          </a:graphicData>
        </a:graphic>
      </p:graphicFrame>
      <p:pic>
        <p:nvPicPr>
          <p:cNvPr id="6" name="Picture 5">
            <a:extLst>
              <a:ext uri="{FF2B5EF4-FFF2-40B4-BE49-F238E27FC236}">
                <a16:creationId xmlns:a16="http://schemas.microsoft.com/office/drawing/2014/main" id="{3AEBE0D2-ADF4-4661-8739-4A4AC654BA53}"/>
              </a:ext>
            </a:extLst>
          </p:cNvPr>
          <p:cNvPicPr>
            <a:picLocks noChangeAspect="1"/>
          </p:cNvPicPr>
          <p:nvPr/>
        </p:nvPicPr>
        <p:blipFill>
          <a:blip r:embed="rId10"/>
          <a:stretch>
            <a:fillRect/>
          </a:stretch>
        </p:blipFill>
        <p:spPr>
          <a:xfrm>
            <a:off x="4554272" y="2941487"/>
            <a:ext cx="990600" cy="209550"/>
          </a:xfrm>
          <a:prstGeom prst="rect">
            <a:avLst/>
          </a:prstGeom>
        </p:spPr>
      </p:pic>
      <p:pic>
        <p:nvPicPr>
          <p:cNvPr id="21" name="Picture 20">
            <a:extLst>
              <a:ext uri="{FF2B5EF4-FFF2-40B4-BE49-F238E27FC236}">
                <a16:creationId xmlns:a16="http://schemas.microsoft.com/office/drawing/2014/main" id="{27833E90-8F9B-48A8-AD5A-6681B68B1F56}"/>
              </a:ext>
            </a:extLst>
          </p:cNvPr>
          <p:cNvPicPr>
            <a:picLocks noChangeAspect="1"/>
          </p:cNvPicPr>
          <p:nvPr/>
        </p:nvPicPr>
        <p:blipFill>
          <a:blip r:embed="rId11"/>
          <a:stretch>
            <a:fillRect/>
          </a:stretch>
        </p:blipFill>
        <p:spPr>
          <a:xfrm>
            <a:off x="5204091" y="8411388"/>
            <a:ext cx="1395501" cy="517008"/>
          </a:xfrm>
          <a:prstGeom prst="rect">
            <a:avLst/>
          </a:prstGeom>
          <a:noFill/>
          <a:ln w="9525">
            <a:noFill/>
          </a:ln>
        </p:spPr>
      </p:pic>
      <p:pic>
        <p:nvPicPr>
          <p:cNvPr id="15" name="Picture 14">
            <a:extLst>
              <a:ext uri="{FF2B5EF4-FFF2-40B4-BE49-F238E27FC236}">
                <a16:creationId xmlns:a16="http://schemas.microsoft.com/office/drawing/2014/main" id="{4DF3916B-E196-4498-831E-AA998C606411}"/>
              </a:ext>
            </a:extLst>
          </p:cNvPr>
          <p:cNvPicPr>
            <a:picLocks noChangeAspect="1"/>
          </p:cNvPicPr>
          <p:nvPr/>
        </p:nvPicPr>
        <p:blipFill>
          <a:blip r:embed="rId12"/>
          <a:stretch>
            <a:fillRect/>
          </a:stretch>
        </p:blipFill>
        <p:spPr>
          <a:xfrm>
            <a:off x="938817" y="8409266"/>
            <a:ext cx="1791579" cy="362342"/>
          </a:xfrm>
          <a:prstGeom prst="rect">
            <a:avLst/>
          </a:prstGeom>
        </p:spPr>
      </p:pic>
      <p:pic>
        <p:nvPicPr>
          <p:cNvPr id="9" name="Picture 8">
            <a:extLst>
              <a:ext uri="{FF2B5EF4-FFF2-40B4-BE49-F238E27FC236}">
                <a16:creationId xmlns:a16="http://schemas.microsoft.com/office/drawing/2014/main" id="{7E40AC49-8F15-409F-B972-6042340FA938}"/>
              </a:ext>
            </a:extLst>
          </p:cNvPr>
          <p:cNvPicPr>
            <a:picLocks noChangeAspect="1"/>
          </p:cNvPicPr>
          <p:nvPr/>
        </p:nvPicPr>
        <p:blipFill>
          <a:blip r:embed="rId13"/>
          <a:stretch>
            <a:fillRect/>
          </a:stretch>
        </p:blipFill>
        <p:spPr>
          <a:xfrm>
            <a:off x="5834819" y="7718911"/>
            <a:ext cx="714694" cy="600343"/>
          </a:xfrm>
          <a:prstGeom prst="rect">
            <a:avLst/>
          </a:prstGeom>
        </p:spPr>
      </p:pic>
      <p:pic>
        <p:nvPicPr>
          <p:cNvPr id="5" name="Picture 4">
            <a:extLst>
              <a:ext uri="{FF2B5EF4-FFF2-40B4-BE49-F238E27FC236}">
                <a16:creationId xmlns:a16="http://schemas.microsoft.com/office/drawing/2014/main" id="{723A8F50-8F85-4ABB-BF7F-537FAC06D396}"/>
              </a:ext>
            </a:extLst>
          </p:cNvPr>
          <p:cNvPicPr>
            <a:picLocks noChangeAspect="1"/>
          </p:cNvPicPr>
          <p:nvPr/>
        </p:nvPicPr>
        <p:blipFill>
          <a:blip r:embed="rId14"/>
          <a:stretch>
            <a:fillRect/>
          </a:stretch>
        </p:blipFill>
        <p:spPr>
          <a:xfrm>
            <a:off x="4637524" y="7688822"/>
            <a:ext cx="1911989" cy="637330"/>
          </a:xfrm>
          <a:prstGeom prst="rect">
            <a:avLst/>
          </a:prstGeom>
        </p:spPr>
      </p:pic>
      <p:pic>
        <p:nvPicPr>
          <p:cNvPr id="18" name="Picture 17">
            <a:extLst>
              <a:ext uri="{FF2B5EF4-FFF2-40B4-BE49-F238E27FC236}">
                <a16:creationId xmlns:a16="http://schemas.microsoft.com/office/drawing/2014/main" id="{BFD3DEF6-347F-4290-A504-43930E07CAD6}"/>
              </a:ext>
            </a:extLst>
          </p:cNvPr>
          <p:cNvPicPr>
            <a:picLocks noChangeAspect="1"/>
          </p:cNvPicPr>
          <p:nvPr/>
        </p:nvPicPr>
        <p:blipFill>
          <a:blip r:embed="rId13"/>
          <a:stretch>
            <a:fillRect/>
          </a:stretch>
        </p:blipFill>
        <p:spPr>
          <a:xfrm>
            <a:off x="5901841" y="7729258"/>
            <a:ext cx="714694" cy="600343"/>
          </a:xfrm>
          <a:prstGeom prst="rect">
            <a:avLst/>
          </a:prstGeom>
        </p:spPr>
      </p:pic>
    </p:spTree>
    <p:extLst>
      <p:ext uri="{BB962C8B-B14F-4D97-AF65-F5344CB8AC3E}">
        <p14:creationId xmlns:p14="http://schemas.microsoft.com/office/powerpoint/2010/main" val="273142490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DCADCEF-943E-4DC3-AA9C-3DD3F9FCE0C1}"/>
              </a:ext>
            </a:extLst>
          </p:cNvPr>
          <p:cNvPicPr>
            <a:picLocks noChangeAspect="1"/>
          </p:cNvPicPr>
          <p:nvPr/>
        </p:nvPicPr>
        <p:blipFill>
          <a:blip r:embed="rId2"/>
          <a:stretch>
            <a:fillRect/>
          </a:stretch>
        </p:blipFill>
        <p:spPr>
          <a:xfrm rot="18078164">
            <a:off x="1285726" y="3195613"/>
            <a:ext cx="3616286" cy="2474597"/>
          </a:xfrm>
          <a:prstGeom prst="rect">
            <a:avLst/>
          </a:prstGeom>
        </p:spPr>
      </p:pic>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5"/>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6"/>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7"/>
          <a:stretch>
            <a:fillRect/>
          </a:stretch>
        </p:blipFill>
        <p:spPr>
          <a:xfrm>
            <a:off x="419386" y="460312"/>
            <a:ext cx="5842746" cy="854392"/>
          </a:xfrm>
          <a:prstGeom prst="rect">
            <a:avLst/>
          </a:prstGeom>
        </p:spPr>
      </p:pic>
      <p:sp>
        <p:nvSpPr>
          <p:cNvPr id="26" name="TextBox 25">
            <a:extLst>
              <a:ext uri="{FF2B5EF4-FFF2-40B4-BE49-F238E27FC236}">
                <a16:creationId xmlns:a16="http://schemas.microsoft.com/office/drawing/2014/main" id="{F146E743-8A89-4BF5-86D1-9F42153C1212}"/>
              </a:ext>
            </a:extLst>
          </p:cNvPr>
          <p:cNvSpPr txBox="1"/>
          <p:nvPr/>
        </p:nvSpPr>
        <p:spPr>
          <a:xfrm>
            <a:off x="2468880" y="1499185"/>
            <a:ext cx="1947672" cy="369332"/>
          </a:xfrm>
          <a:prstGeom prst="rect">
            <a:avLst/>
          </a:prstGeom>
          <a:noFill/>
        </p:spPr>
        <p:txBody>
          <a:bodyPr wrap="square" rtlCol="0">
            <a:spAutoFit/>
          </a:bodyPr>
          <a:lstStyle/>
          <a:p>
            <a:r>
              <a:rPr lang="en-PH" b="1" dirty="0">
                <a:solidFill>
                  <a:srgbClr val="FF0000"/>
                </a:solidFill>
              </a:rPr>
              <a:t> </a:t>
            </a:r>
          </a:p>
        </p:txBody>
      </p:sp>
      <p:pic>
        <p:nvPicPr>
          <p:cNvPr id="18" name="Picture 17">
            <a:extLst>
              <a:ext uri="{FF2B5EF4-FFF2-40B4-BE49-F238E27FC236}">
                <a16:creationId xmlns:a16="http://schemas.microsoft.com/office/drawing/2014/main" id="{E2612971-AC02-4FFF-A5BD-1FC0A7D5CD29}"/>
              </a:ext>
            </a:extLst>
          </p:cNvPr>
          <p:cNvPicPr>
            <a:picLocks noChangeAspect="1"/>
          </p:cNvPicPr>
          <p:nvPr/>
        </p:nvPicPr>
        <p:blipFill>
          <a:blip r:embed="rId8"/>
          <a:stretch>
            <a:fillRect/>
          </a:stretch>
        </p:blipFill>
        <p:spPr>
          <a:xfrm>
            <a:off x="5204091" y="8411388"/>
            <a:ext cx="1395501" cy="517008"/>
          </a:xfrm>
          <a:prstGeom prst="rect">
            <a:avLst/>
          </a:prstGeom>
          <a:noFill/>
          <a:ln w="9525">
            <a:noFill/>
          </a:ln>
        </p:spPr>
      </p:pic>
      <p:graphicFrame>
        <p:nvGraphicFramePr>
          <p:cNvPr id="11" name="Table 10">
            <a:extLst>
              <a:ext uri="{FF2B5EF4-FFF2-40B4-BE49-F238E27FC236}">
                <a16:creationId xmlns:a16="http://schemas.microsoft.com/office/drawing/2014/main" id="{0B48B8CD-9E2A-4CC1-998E-F89A2000925A}"/>
              </a:ext>
            </a:extLst>
          </p:cNvPr>
          <p:cNvGraphicFramePr>
            <a:graphicFrameLocks noGrp="1"/>
          </p:cNvGraphicFramePr>
          <p:nvPr>
            <p:extLst>
              <p:ext uri="{D42A27DB-BD31-4B8C-83A1-F6EECF244321}">
                <p14:modId xmlns:p14="http://schemas.microsoft.com/office/powerpoint/2010/main" val="2849244325"/>
              </p:ext>
            </p:extLst>
          </p:nvPr>
        </p:nvGraphicFramePr>
        <p:xfrm>
          <a:off x="515524" y="6526106"/>
          <a:ext cx="5842746" cy="914400"/>
        </p:xfrm>
        <a:graphic>
          <a:graphicData uri="http://schemas.openxmlformats.org/drawingml/2006/table">
            <a:tbl>
              <a:tblPr>
                <a:tableStyleId>{5C22544A-7EE6-4342-B048-85BDC9FD1C3A}</a:tableStyleId>
              </a:tblPr>
              <a:tblGrid>
                <a:gridCol w="5842746">
                  <a:extLst>
                    <a:ext uri="{9D8B030D-6E8A-4147-A177-3AD203B41FA5}">
                      <a16:colId xmlns:a16="http://schemas.microsoft.com/office/drawing/2014/main" val="3206479949"/>
                    </a:ext>
                  </a:extLst>
                </a:gridCol>
              </a:tblGrid>
              <a:tr h="573708">
                <a:tc>
                  <a:txBody>
                    <a:bodyPr/>
                    <a:lstStyle/>
                    <a:p>
                      <a:pPr algn="l" fontAlgn="t"/>
                      <a:r>
                        <a:rPr lang="en-US" sz="1500" u="none" strike="noStrike" dirty="0">
                          <a:effectLst/>
                        </a:rPr>
                        <a:t>Grade 13 Ball Bearing Hinge, Square Corner, in Satin Stainless Steel  Finish.  With Max Load  of 120kg.They have a CE mark and are </a:t>
                      </a:r>
                      <a:r>
                        <a:rPr lang="en-US" sz="1500" u="none" strike="noStrike" dirty="0" err="1">
                          <a:effectLst/>
                        </a:rPr>
                        <a:t>Certifire</a:t>
                      </a:r>
                      <a:r>
                        <a:rPr lang="en-US" sz="1500" u="none" strike="noStrike" dirty="0">
                          <a:effectLst/>
                        </a:rPr>
                        <a:t> tested. Suitable for commercial and domestic use. Comes with a 10 year mechanical guarantee and are fire door rated.</a:t>
                      </a:r>
                      <a:endParaRPr lang="en-US" sz="1500" b="0" i="0" u="none" strike="noStrike" dirty="0">
                        <a:solidFill>
                          <a:srgbClr val="333333"/>
                        </a:solidFill>
                        <a:effectLst/>
                        <a:latin typeface="Calibri" panose="020F0502020204030204" pitchFamily="34" charset="0"/>
                      </a:endParaRPr>
                    </a:p>
                  </a:txBody>
                  <a:tcPr marL="0" marR="0" marT="0" marB="0">
                    <a:noFill/>
                  </a:tcPr>
                </a:tc>
                <a:extLst>
                  <a:ext uri="{0D108BD9-81ED-4DB2-BD59-A6C34878D82A}">
                    <a16:rowId xmlns:a16="http://schemas.microsoft.com/office/drawing/2014/main" val="1336498778"/>
                  </a:ext>
                </a:extLst>
              </a:tr>
            </a:tbl>
          </a:graphicData>
        </a:graphic>
      </p:graphicFrame>
      <p:sp>
        <p:nvSpPr>
          <p:cNvPr id="2" name="TextBox 1">
            <a:extLst>
              <a:ext uri="{FF2B5EF4-FFF2-40B4-BE49-F238E27FC236}">
                <a16:creationId xmlns:a16="http://schemas.microsoft.com/office/drawing/2014/main" id="{9D23CC19-5EEF-401F-8953-4144C7213AD0}"/>
              </a:ext>
            </a:extLst>
          </p:cNvPr>
          <p:cNvSpPr txBox="1"/>
          <p:nvPr/>
        </p:nvSpPr>
        <p:spPr>
          <a:xfrm>
            <a:off x="2515617" y="1775637"/>
            <a:ext cx="1786130" cy="369332"/>
          </a:xfrm>
          <a:prstGeom prst="rect">
            <a:avLst/>
          </a:prstGeom>
          <a:noFill/>
        </p:spPr>
        <p:txBody>
          <a:bodyPr wrap="none" rtlCol="0">
            <a:spAutoFit/>
          </a:bodyPr>
          <a:lstStyle/>
          <a:p>
            <a:r>
              <a:rPr lang="en-US" b="1" dirty="0">
                <a:solidFill>
                  <a:srgbClr val="FF0000"/>
                </a:solidFill>
              </a:rPr>
              <a:t>HIN1433P/13SSS</a:t>
            </a:r>
            <a:endParaRPr lang="en-PH" b="1" dirty="0">
              <a:solidFill>
                <a:srgbClr val="FF0000"/>
              </a:solidFill>
            </a:endParaRPr>
          </a:p>
        </p:txBody>
      </p:sp>
      <p:sp>
        <p:nvSpPr>
          <p:cNvPr id="3" name="Rectangle 2">
            <a:extLst>
              <a:ext uri="{FF2B5EF4-FFF2-40B4-BE49-F238E27FC236}">
                <a16:creationId xmlns:a16="http://schemas.microsoft.com/office/drawing/2014/main" id="{3262AE55-0B7E-44D1-811A-7D268CA74F55}"/>
              </a:ext>
            </a:extLst>
          </p:cNvPr>
          <p:cNvSpPr/>
          <p:nvPr/>
        </p:nvSpPr>
        <p:spPr>
          <a:xfrm>
            <a:off x="1052622" y="2069434"/>
            <a:ext cx="4710225" cy="646331"/>
          </a:xfrm>
          <a:prstGeom prst="rect">
            <a:avLst/>
          </a:prstGeom>
        </p:spPr>
        <p:txBody>
          <a:bodyPr wrap="square">
            <a:spAutoFit/>
          </a:bodyPr>
          <a:lstStyle/>
          <a:p>
            <a:r>
              <a:rPr lang="en-PH" b="1" dirty="0"/>
              <a:t>EUROSPEC™ 102 x 76 x3mm Grade 13 Hinge</a:t>
            </a:r>
          </a:p>
          <a:p>
            <a:r>
              <a:rPr lang="en-PH" b="1" dirty="0"/>
              <a:t>                      SATIN STAINLESS STEEL  </a:t>
            </a:r>
            <a:endParaRPr lang="en-PH" dirty="0"/>
          </a:p>
        </p:txBody>
      </p:sp>
      <p:pic>
        <p:nvPicPr>
          <p:cNvPr id="6" name="Picture 5">
            <a:extLst>
              <a:ext uri="{FF2B5EF4-FFF2-40B4-BE49-F238E27FC236}">
                <a16:creationId xmlns:a16="http://schemas.microsoft.com/office/drawing/2014/main" id="{B0737783-9E53-4742-857C-BE5F04776398}"/>
              </a:ext>
            </a:extLst>
          </p:cNvPr>
          <p:cNvPicPr>
            <a:picLocks noChangeAspect="1"/>
          </p:cNvPicPr>
          <p:nvPr/>
        </p:nvPicPr>
        <p:blipFill>
          <a:blip r:embed="rId9"/>
          <a:stretch>
            <a:fillRect/>
          </a:stretch>
        </p:blipFill>
        <p:spPr>
          <a:xfrm>
            <a:off x="1715358" y="2742645"/>
            <a:ext cx="2757022" cy="3756580"/>
          </a:xfrm>
          <a:prstGeom prst="rect">
            <a:avLst/>
          </a:prstGeom>
        </p:spPr>
      </p:pic>
    </p:spTree>
    <p:extLst>
      <p:ext uri="{BB962C8B-B14F-4D97-AF65-F5344CB8AC3E}">
        <p14:creationId xmlns:p14="http://schemas.microsoft.com/office/powerpoint/2010/main" val="403404389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806796A-D97D-4B47-BE0E-3264628325CD}"/>
              </a:ext>
            </a:extLst>
          </p:cNvPr>
          <p:cNvPicPr>
            <a:picLocks noChangeAspect="1"/>
          </p:cNvPicPr>
          <p:nvPr/>
        </p:nvPicPr>
        <p:blipFill>
          <a:blip r:embed="rId2"/>
          <a:stretch>
            <a:fillRect/>
          </a:stretch>
        </p:blipFill>
        <p:spPr>
          <a:xfrm>
            <a:off x="2347289" y="1849355"/>
            <a:ext cx="1921874" cy="2618650"/>
          </a:xfrm>
          <a:prstGeom prst="rect">
            <a:avLst/>
          </a:prstGeom>
        </p:spPr>
      </p:pic>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5"/>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6"/>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7"/>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8"/>
          <a:stretch>
            <a:fillRect/>
          </a:stretch>
        </p:blipFill>
        <p:spPr>
          <a:xfrm>
            <a:off x="419386" y="460312"/>
            <a:ext cx="5842746" cy="854392"/>
          </a:xfrm>
          <a:prstGeom prst="rect">
            <a:avLst/>
          </a:prstGeom>
        </p:spPr>
      </p:pic>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9"/>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extLst>
              <p:ext uri="{D42A27DB-BD31-4B8C-83A1-F6EECF244321}">
                <p14:modId xmlns:p14="http://schemas.microsoft.com/office/powerpoint/2010/main" val="1557793299"/>
              </p:ext>
            </p:extLst>
          </p:nvPr>
        </p:nvGraphicFramePr>
        <p:xfrm>
          <a:off x="1073880" y="4473206"/>
          <a:ext cx="4470992" cy="3191922"/>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US" sz="1000" b="0" baseline="0" dirty="0">
                          <a:solidFill>
                            <a:schemeClr val="tx1"/>
                          </a:solidFill>
                        </a:rPr>
                        <a:t>HIN1433/13SSS</a:t>
                      </a:r>
                      <a:endParaRPr lang="en-PH" sz="1000" b="0" baseline="0" dirty="0">
                        <a:solidFill>
                          <a:schemeClr val="tx1"/>
                        </a:solidFill>
                      </a:endParaRP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US" sz="1000" baseline="0" dirty="0">
                          <a:solidFill>
                            <a:schemeClr val="tx1"/>
                          </a:solidFill>
                        </a:rPr>
                        <a:t>E</a:t>
                      </a:r>
                      <a:r>
                        <a:rPr lang="en-PH" sz="1000" baseline="0" dirty="0">
                          <a:solidFill>
                            <a:schemeClr val="tx1"/>
                          </a:solidFill>
                        </a:rPr>
                        <a:t>UROSPEC</a:t>
                      </a:r>
                    </a:p>
                  </a:txBody>
                  <a:tcPr/>
                </a:tc>
                <a:extLst>
                  <a:ext uri="{0D108BD9-81ED-4DB2-BD59-A6C34878D82A}">
                    <a16:rowId xmlns:a16="http://schemas.microsoft.com/office/drawing/2014/main" val="3698042402"/>
                  </a:ext>
                </a:extLst>
              </a:tr>
              <a:tr h="354658">
                <a:tc>
                  <a:txBody>
                    <a:bodyPr/>
                    <a:lstStyle/>
                    <a:p>
                      <a:r>
                        <a:rPr lang="en-PH" sz="1000" baseline="0" dirty="0">
                          <a:solidFill>
                            <a:schemeClr val="tx1"/>
                          </a:solidFill>
                        </a:rPr>
                        <a:t>AVAILABLE FINISH</a:t>
                      </a:r>
                    </a:p>
                  </a:txBody>
                  <a:tcPr/>
                </a:tc>
                <a:tc>
                  <a:txBody>
                    <a:bodyPr/>
                    <a:lstStyle/>
                    <a:p>
                      <a:r>
                        <a:rPr lang="en-US" sz="1000" baseline="0" dirty="0">
                          <a:solidFill>
                            <a:schemeClr val="tx1"/>
                          </a:solidFill>
                        </a:rPr>
                        <a:t>SATIN STAINLESS STEEL</a:t>
                      </a:r>
                      <a:endParaRPr lang="en-PH" sz="1000" baseline="0" dirty="0">
                        <a:solidFill>
                          <a:schemeClr val="tx1"/>
                        </a:solidFill>
                      </a:endParaRP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US" sz="1000" baseline="0" dirty="0">
                          <a:solidFill>
                            <a:schemeClr val="tx1"/>
                          </a:solidFill>
                        </a:rPr>
                        <a:t>HINGE</a:t>
                      </a:r>
                      <a:endParaRPr lang="en-PH" sz="1000" baseline="0" dirty="0">
                        <a:solidFill>
                          <a:schemeClr val="tx1"/>
                        </a:solidFill>
                      </a:endParaRPr>
                    </a:p>
                  </a:txBody>
                  <a:tcPr/>
                </a:tc>
                <a:extLst>
                  <a:ext uri="{0D108BD9-81ED-4DB2-BD59-A6C34878D82A}">
                    <a16:rowId xmlns:a16="http://schemas.microsoft.com/office/drawing/2014/main" val="2401254085"/>
                  </a:ext>
                </a:extLst>
              </a:tr>
              <a:tr h="354658">
                <a:tc>
                  <a:txBody>
                    <a:bodyPr/>
                    <a:lstStyle/>
                    <a:p>
                      <a:r>
                        <a:rPr lang="en-US" sz="1000" baseline="0" dirty="0">
                          <a:solidFill>
                            <a:schemeClr val="tx1"/>
                          </a:solidFill>
                        </a:rPr>
                        <a:t>LENGTH</a:t>
                      </a:r>
                      <a:endParaRPr lang="en-PH" sz="1000" baseline="0" dirty="0">
                        <a:solidFill>
                          <a:schemeClr val="tx1"/>
                        </a:solidFill>
                      </a:endParaRPr>
                    </a:p>
                  </a:txBody>
                  <a:tcPr/>
                </a:tc>
                <a:tc>
                  <a:txBody>
                    <a:bodyPr/>
                    <a:lstStyle/>
                    <a:p>
                      <a:r>
                        <a:rPr lang="en-US" sz="1000" baseline="0" dirty="0">
                          <a:solidFill>
                            <a:schemeClr val="tx1"/>
                          </a:solidFill>
                        </a:rPr>
                        <a:t>102MM</a:t>
                      </a:r>
                      <a:endParaRPr lang="en-PH" sz="1000" baseline="0" dirty="0">
                        <a:solidFill>
                          <a:schemeClr val="tx1"/>
                        </a:solidFill>
                      </a:endParaRPr>
                    </a:p>
                  </a:txBody>
                  <a:tcPr/>
                </a:tc>
                <a:extLst>
                  <a:ext uri="{0D108BD9-81ED-4DB2-BD59-A6C34878D82A}">
                    <a16:rowId xmlns:a16="http://schemas.microsoft.com/office/drawing/2014/main" val="1126124889"/>
                  </a:ext>
                </a:extLst>
              </a:tr>
              <a:tr h="354658">
                <a:tc>
                  <a:txBody>
                    <a:bodyPr/>
                    <a:lstStyle/>
                    <a:p>
                      <a:r>
                        <a:rPr lang="en-US" sz="1000" baseline="0" dirty="0">
                          <a:solidFill>
                            <a:schemeClr val="tx1"/>
                          </a:solidFill>
                        </a:rPr>
                        <a:t>WIDTH</a:t>
                      </a:r>
                      <a:endParaRPr lang="en-PH" sz="1000" baseline="0" dirty="0">
                        <a:solidFill>
                          <a:schemeClr val="tx1"/>
                        </a:solidFill>
                      </a:endParaRPr>
                    </a:p>
                  </a:txBody>
                  <a:tcPr/>
                </a:tc>
                <a:tc>
                  <a:txBody>
                    <a:bodyPr/>
                    <a:lstStyle/>
                    <a:p>
                      <a:r>
                        <a:rPr lang="en-US" sz="1000" baseline="0" dirty="0">
                          <a:solidFill>
                            <a:schemeClr val="tx1"/>
                          </a:solidFill>
                        </a:rPr>
                        <a:t>76MM</a:t>
                      </a:r>
                      <a:endParaRPr lang="en-PH" sz="1000" baseline="0" dirty="0">
                        <a:solidFill>
                          <a:schemeClr val="tx1"/>
                        </a:solidFill>
                      </a:endParaRPr>
                    </a:p>
                  </a:txBody>
                  <a:tcPr/>
                </a:tc>
                <a:extLst>
                  <a:ext uri="{0D108BD9-81ED-4DB2-BD59-A6C34878D82A}">
                    <a16:rowId xmlns:a16="http://schemas.microsoft.com/office/drawing/2014/main" val="725395169"/>
                  </a:ext>
                </a:extLst>
              </a:tr>
              <a:tr h="354658">
                <a:tc>
                  <a:txBody>
                    <a:bodyPr/>
                    <a:lstStyle/>
                    <a:p>
                      <a:r>
                        <a:rPr lang="en-US" sz="1000" baseline="0" dirty="0">
                          <a:solidFill>
                            <a:schemeClr val="tx1"/>
                          </a:solidFill>
                        </a:rPr>
                        <a:t>THICKNESS</a:t>
                      </a:r>
                      <a:endParaRPr lang="en-PH" sz="1000" baseline="0" dirty="0">
                        <a:solidFill>
                          <a:schemeClr val="tx1"/>
                        </a:solidFill>
                      </a:endParaRPr>
                    </a:p>
                  </a:txBody>
                  <a:tcPr/>
                </a:tc>
                <a:tc>
                  <a:txBody>
                    <a:bodyPr/>
                    <a:lstStyle/>
                    <a:p>
                      <a:r>
                        <a:rPr lang="en-US" sz="1000" baseline="0" dirty="0">
                          <a:solidFill>
                            <a:schemeClr val="tx1"/>
                          </a:solidFill>
                        </a:rPr>
                        <a:t>3MM</a:t>
                      </a:r>
                      <a:endParaRPr lang="en-PH" sz="1000" baseline="0" dirty="0">
                        <a:solidFill>
                          <a:schemeClr val="tx1"/>
                        </a:solidFill>
                      </a:endParaRPr>
                    </a:p>
                  </a:txBody>
                  <a:tcPr/>
                </a:tc>
                <a:extLst>
                  <a:ext uri="{0D108BD9-81ED-4DB2-BD59-A6C34878D82A}">
                    <a16:rowId xmlns:a16="http://schemas.microsoft.com/office/drawing/2014/main" val="3472184349"/>
                  </a:ext>
                </a:extLst>
              </a:tr>
              <a:tr h="354658">
                <a:tc>
                  <a:txBody>
                    <a:bodyPr/>
                    <a:lstStyle/>
                    <a:p>
                      <a:r>
                        <a:rPr lang="en-PH" sz="1000" baseline="0" dirty="0">
                          <a:solidFill>
                            <a:schemeClr val="tx1"/>
                          </a:solidFill>
                        </a:rPr>
                        <a:t>MECHANICAL WARRANTY</a:t>
                      </a:r>
                    </a:p>
                  </a:txBody>
                  <a:tcPr/>
                </a:tc>
                <a:tc>
                  <a:txBody>
                    <a:bodyPr/>
                    <a:lstStyle/>
                    <a:p>
                      <a:r>
                        <a:rPr lang="en-US" sz="1000" baseline="0" dirty="0">
                          <a:solidFill>
                            <a:schemeClr val="tx1"/>
                          </a:solidFill>
                        </a:rPr>
                        <a:t>10 YEARS</a:t>
                      </a:r>
                      <a:endParaRPr lang="en-PH" sz="1000" baseline="0" dirty="0">
                        <a:solidFill>
                          <a:schemeClr val="tx1"/>
                        </a:solidFill>
                      </a:endParaRPr>
                    </a:p>
                  </a:txBody>
                  <a:tcPr/>
                </a:tc>
                <a:extLst>
                  <a:ext uri="{0D108BD9-81ED-4DB2-BD59-A6C34878D82A}">
                    <a16:rowId xmlns:a16="http://schemas.microsoft.com/office/drawing/2014/main" val="1480764841"/>
                  </a:ext>
                </a:extLst>
              </a:tr>
            </a:tbl>
          </a:graphicData>
        </a:graphic>
      </p:graphicFrame>
      <p:pic>
        <p:nvPicPr>
          <p:cNvPr id="6" name="Picture 5">
            <a:extLst>
              <a:ext uri="{FF2B5EF4-FFF2-40B4-BE49-F238E27FC236}">
                <a16:creationId xmlns:a16="http://schemas.microsoft.com/office/drawing/2014/main" id="{3AEBE0D2-ADF4-4661-8739-4A4AC654BA53}"/>
              </a:ext>
            </a:extLst>
          </p:cNvPr>
          <p:cNvPicPr>
            <a:picLocks noChangeAspect="1"/>
          </p:cNvPicPr>
          <p:nvPr/>
        </p:nvPicPr>
        <p:blipFill>
          <a:blip r:embed="rId10"/>
          <a:stretch>
            <a:fillRect/>
          </a:stretch>
        </p:blipFill>
        <p:spPr>
          <a:xfrm>
            <a:off x="4554272" y="2941487"/>
            <a:ext cx="990600" cy="209550"/>
          </a:xfrm>
          <a:prstGeom prst="rect">
            <a:avLst/>
          </a:prstGeom>
        </p:spPr>
      </p:pic>
      <p:pic>
        <p:nvPicPr>
          <p:cNvPr id="21" name="Picture 20">
            <a:extLst>
              <a:ext uri="{FF2B5EF4-FFF2-40B4-BE49-F238E27FC236}">
                <a16:creationId xmlns:a16="http://schemas.microsoft.com/office/drawing/2014/main" id="{27833E90-8F9B-48A8-AD5A-6681B68B1F56}"/>
              </a:ext>
            </a:extLst>
          </p:cNvPr>
          <p:cNvPicPr>
            <a:picLocks noChangeAspect="1"/>
          </p:cNvPicPr>
          <p:nvPr/>
        </p:nvPicPr>
        <p:blipFill>
          <a:blip r:embed="rId11"/>
          <a:stretch>
            <a:fillRect/>
          </a:stretch>
        </p:blipFill>
        <p:spPr>
          <a:xfrm>
            <a:off x="5204091" y="8411388"/>
            <a:ext cx="1395501" cy="517008"/>
          </a:xfrm>
          <a:prstGeom prst="rect">
            <a:avLst/>
          </a:prstGeom>
          <a:noFill/>
          <a:ln w="9525">
            <a:noFill/>
          </a:ln>
        </p:spPr>
      </p:pic>
      <p:pic>
        <p:nvPicPr>
          <p:cNvPr id="15" name="Picture 14">
            <a:extLst>
              <a:ext uri="{FF2B5EF4-FFF2-40B4-BE49-F238E27FC236}">
                <a16:creationId xmlns:a16="http://schemas.microsoft.com/office/drawing/2014/main" id="{4DF3916B-E196-4498-831E-AA998C606411}"/>
              </a:ext>
            </a:extLst>
          </p:cNvPr>
          <p:cNvPicPr>
            <a:picLocks noChangeAspect="1"/>
          </p:cNvPicPr>
          <p:nvPr/>
        </p:nvPicPr>
        <p:blipFill>
          <a:blip r:embed="rId12"/>
          <a:stretch>
            <a:fillRect/>
          </a:stretch>
        </p:blipFill>
        <p:spPr>
          <a:xfrm>
            <a:off x="938817" y="8409266"/>
            <a:ext cx="1791579" cy="362342"/>
          </a:xfrm>
          <a:prstGeom prst="rect">
            <a:avLst/>
          </a:prstGeom>
        </p:spPr>
      </p:pic>
      <p:pic>
        <p:nvPicPr>
          <p:cNvPr id="9" name="Picture 8">
            <a:extLst>
              <a:ext uri="{FF2B5EF4-FFF2-40B4-BE49-F238E27FC236}">
                <a16:creationId xmlns:a16="http://schemas.microsoft.com/office/drawing/2014/main" id="{7E40AC49-8F15-409F-B972-6042340FA938}"/>
              </a:ext>
            </a:extLst>
          </p:cNvPr>
          <p:cNvPicPr>
            <a:picLocks noChangeAspect="1"/>
          </p:cNvPicPr>
          <p:nvPr/>
        </p:nvPicPr>
        <p:blipFill>
          <a:blip r:embed="rId13"/>
          <a:stretch>
            <a:fillRect/>
          </a:stretch>
        </p:blipFill>
        <p:spPr>
          <a:xfrm>
            <a:off x="5834819" y="7718911"/>
            <a:ext cx="714694" cy="600343"/>
          </a:xfrm>
          <a:prstGeom prst="rect">
            <a:avLst/>
          </a:prstGeom>
        </p:spPr>
      </p:pic>
      <p:pic>
        <p:nvPicPr>
          <p:cNvPr id="5" name="Picture 4">
            <a:extLst>
              <a:ext uri="{FF2B5EF4-FFF2-40B4-BE49-F238E27FC236}">
                <a16:creationId xmlns:a16="http://schemas.microsoft.com/office/drawing/2014/main" id="{723A8F50-8F85-4ABB-BF7F-537FAC06D396}"/>
              </a:ext>
            </a:extLst>
          </p:cNvPr>
          <p:cNvPicPr>
            <a:picLocks noChangeAspect="1"/>
          </p:cNvPicPr>
          <p:nvPr/>
        </p:nvPicPr>
        <p:blipFill>
          <a:blip r:embed="rId14"/>
          <a:stretch>
            <a:fillRect/>
          </a:stretch>
        </p:blipFill>
        <p:spPr>
          <a:xfrm>
            <a:off x="4637524" y="7688822"/>
            <a:ext cx="1911989" cy="637330"/>
          </a:xfrm>
          <a:prstGeom prst="rect">
            <a:avLst/>
          </a:prstGeom>
        </p:spPr>
      </p:pic>
      <p:pic>
        <p:nvPicPr>
          <p:cNvPr id="18" name="Picture 17">
            <a:extLst>
              <a:ext uri="{FF2B5EF4-FFF2-40B4-BE49-F238E27FC236}">
                <a16:creationId xmlns:a16="http://schemas.microsoft.com/office/drawing/2014/main" id="{BFD3DEF6-347F-4290-A504-43930E07CAD6}"/>
              </a:ext>
            </a:extLst>
          </p:cNvPr>
          <p:cNvPicPr>
            <a:picLocks noChangeAspect="1"/>
          </p:cNvPicPr>
          <p:nvPr/>
        </p:nvPicPr>
        <p:blipFill>
          <a:blip r:embed="rId13"/>
          <a:stretch>
            <a:fillRect/>
          </a:stretch>
        </p:blipFill>
        <p:spPr>
          <a:xfrm>
            <a:off x="5901841" y="7729258"/>
            <a:ext cx="714694" cy="600343"/>
          </a:xfrm>
          <a:prstGeom prst="rect">
            <a:avLst/>
          </a:prstGeom>
        </p:spPr>
      </p:pic>
    </p:spTree>
    <p:extLst>
      <p:ext uri="{BB962C8B-B14F-4D97-AF65-F5344CB8AC3E}">
        <p14:creationId xmlns:p14="http://schemas.microsoft.com/office/powerpoint/2010/main" val="47053051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6"/>
          <a:stretch>
            <a:fillRect/>
          </a:stretch>
        </p:blipFill>
        <p:spPr>
          <a:xfrm>
            <a:off x="419386" y="460312"/>
            <a:ext cx="5842746" cy="854392"/>
          </a:xfrm>
          <a:prstGeom prst="rect">
            <a:avLst/>
          </a:prstGeom>
        </p:spPr>
      </p:pic>
      <p:sp>
        <p:nvSpPr>
          <p:cNvPr id="26" name="TextBox 25">
            <a:extLst>
              <a:ext uri="{FF2B5EF4-FFF2-40B4-BE49-F238E27FC236}">
                <a16:creationId xmlns:a16="http://schemas.microsoft.com/office/drawing/2014/main" id="{F146E743-8A89-4BF5-86D1-9F42153C1212}"/>
              </a:ext>
            </a:extLst>
          </p:cNvPr>
          <p:cNvSpPr txBox="1"/>
          <p:nvPr/>
        </p:nvSpPr>
        <p:spPr>
          <a:xfrm>
            <a:off x="2468880" y="1499185"/>
            <a:ext cx="1947672" cy="369332"/>
          </a:xfrm>
          <a:prstGeom prst="rect">
            <a:avLst/>
          </a:prstGeom>
          <a:noFill/>
        </p:spPr>
        <p:txBody>
          <a:bodyPr wrap="square" rtlCol="0">
            <a:spAutoFit/>
          </a:bodyPr>
          <a:lstStyle/>
          <a:p>
            <a:r>
              <a:rPr lang="en-PH" b="1" dirty="0">
                <a:solidFill>
                  <a:srgbClr val="FF0000"/>
                </a:solidFill>
              </a:rPr>
              <a:t> </a:t>
            </a:r>
          </a:p>
        </p:txBody>
      </p:sp>
      <p:pic>
        <p:nvPicPr>
          <p:cNvPr id="18" name="Picture 17">
            <a:extLst>
              <a:ext uri="{FF2B5EF4-FFF2-40B4-BE49-F238E27FC236}">
                <a16:creationId xmlns:a16="http://schemas.microsoft.com/office/drawing/2014/main" id="{E2612971-AC02-4FFF-A5BD-1FC0A7D5CD29}"/>
              </a:ext>
            </a:extLst>
          </p:cNvPr>
          <p:cNvPicPr>
            <a:picLocks noChangeAspect="1"/>
          </p:cNvPicPr>
          <p:nvPr/>
        </p:nvPicPr>
        <p:blipFill>
          <a:blip r:embed="rId7"/>
          <a:stretch>
            <a:fillRect/>
          </a:stretch>
        </p:blipFill>
        <p:spPr>
          <a:xfrm>
            <a:off x="5204091" y="8411388"/>
            <a:ext cx="1395501" cy="517008"/>
          </a:xfrm>
          <a:prstGeom prst="rect">
            <a:avLst/>
          </a:prstGeom>
          <a:noFill/>
          <a:ln w="9525">
            <a:noFill/>
          </a:ln>
        </p:spPr>
      </p:pic>
      <p:graphicFrame>
        <p:nvGraphicFramePr>
          <p:cNvPr id="11" name="Table 10">
            <a:extLst>
              <a:ext uri="{FF2B5EF4-FFF2-40B4-BE49-F238E27FC236}">
                <a16:creationId xmlns:a16="http://schemas.microsoft.com/office/drawing/2014/main" id="{0B48B8CD-9E2A-4CC1-998E-F89A2000925A}"/>
              </a:ext>
            </a:extLst>
          </p:cNvPr>
          <p:cNvGraphicFramePr>
            <a:graphicFrameLocks noGrp="1"/>
          </p:cNvGraphicFramePr>
          <p:nvPr>
            <p:extLst>
              <p:ext uri="{D42A27DB-BD31-4B8C-83A1-F6EECF244321}">
                <p14:modId xmlns:p14="http://schemas.microsoft.com/office/powerpoint/2010/main" val="2359066330"/>
              </p:ext>
            </p:extLst>
          </p:nvPr>
        </p:nvGraphicFramePr>
        <p:xfrm>
          <a:off x="419386" y="6526106"/>
          <a:ext cx="5842746" cy="914400"/>
        </p:xfrm>
        <a:graphic>
          <a:graphicData uri="http://schemas.openxmlformats.org/drawingml/2006/table">
            <a:tbl>
              <a:tblPr>
                <a:tableStyleId>{5C22544A-7EE6-4342-B048-85BDC9FD1C3A}</a:tableStyleId>
              </a:tblPr>
              <a:tblGrid>
                <a:gridCol w="5842746">
                  <a:extLst>
                    <a:ext uri="{9D8B030D-6E8A-4147-A177-3AD203B41FA5}">
                      <a16:colId xmlns:a16="http://schemas.microsoft.com/office/drawing/2014/main" val="3206479949"/>
                    </a:ext>
                  </a:extLst>
                </a:gridCol>
              </a:tblGrid>
              <a:tr h="573708">
                <a:tc>
                  <a:txBody>
                    <a:bodyPr/>
                    <a:lstStyle/>
                    <a:p>
                      <a:pPr algn="l" fontAlgn="t"/>
                      <a:r>
                        <a:rPr lang="en-US" sz="1500" u="none" strike="noStrike" dirty="0">
                          <a:effectLst/>
                        </a:rPr>
                        <a:t>Grade 13 Ball Bearing Hinge, Square Corner, in Satin Stainless Steel  Finish.  With Max Load  of 120kg.They have a CE mark and are </a:t>
                      </a:r>
                      <a:r>
                        <a:rPr lang="en-US" sz="1500" u="none" strike="noStrike" dirty="0" err="1">
                          <a:effectLst/>
                        </a:rPr>
                        <a:t>Certifire</a:t>
                      </a:r>
                      <a:r>
                        <a:rPr lang="en-US" sz="1500" u="none" strike="noStrike" dirty="0">
                          <a:effectLst/>
                        </a:rPr>
                        <a:t> tested. Suitable for commercial and domestic use. Comes with a 10 year mechanical guarantee and are fire door rated.</a:t>
                      </a:r>
                      <a:endParaRPr lang="en-US" sz="1500" b="0" i="0" u="none" strike="noStrike" dirty="0">
                        <a:solidFill>
                          <a:srgbClr val="333333"/>
                        </a:solidFill>
                        <a:effectLst/>
                        <a:latin typeface="Calibri" panose="020F0502020204030204" pitchFamily="34" charset="0"/>
                      </a:endParaRPr>
                    </a:p>
                  </a:txBody>
                  <a:tcPr marL="0" marR="0" marT="0" marB="0">
                    <a:noFill/>
                  </a:tcPr>
                </a:tc>
                <a:extLst>
                  <a:ext uri="{0D108BD9-81ED-4DB2-BD59-A6C34878D82A}">
                    <a16:rowId xmlns:a16="http://schemas.microsoft.com/office/drawing/2014/main" val="1336498778"/>
                  </a:ext>
                </a:extLst>
              </a:tr>
            </a:tbl>
          </a:graphicData>
        </a:graphic>
      </p:graphicFrame>
      <p:sp>
        <p:nvSpPr>
          <p:cNvPr id="2" name="TextBox 1">
            <a:extLst>
              <a:ext uri="{FF2B5EF4-FFF2-40B4-BE49-F238E27FC236}">
                <a16:creationId xmlns:a16="http://schemas.microsoft.com/office/drawing/2014/main" id="{9D23CC19-5EEF-401F-8953-4144C7213AD0}"/>
              </a:ext>
            </a:extLst>
          </p:cNvPr>
          <p:cNvSpPr txBox="1"/>
          <p:nvPr/>
        </p:nvSpPr>
        <p:spPr>
          <a:xfrm>
            <a:off x="2515617" y="1775637"/>
            <a:ext cx="1699504" cy="369332"/>
          </a:xfrm>
          <a:prstGeom prst="rect">
            <a:avLst/>
          </a:prstGeom>
          <a:noFill/>
        </p:spPr>
        <p:txBody>
          <a:bodyPr wrap="none" rtlCol="0">
            <a:spAutoFit/>
          </a:bodyPr>
          <a:lstStyle/>
          <a:p>
            <a:r>
              <a:rPr lang="en-US" b="1" dirty="0">
                <a:solidFill>
                  <a:srgbClr val="FF0000"/>
                </a:solidFill>
              </a:rPr>
              <a:t>CEN1443/13SSS</a:t>
            </a:r>
            <a:endParaRPr lang="en-PH" b="1" dirty="0">
              <a:solidFill>
                <a:srgbClr val="FF0000"/>
              </a:solidFill>
            </a:endParaRPr>
          </a:p>
        </p:txBody>
      </p:sp>
      <p:sp>
        <p:nvSpPr>
          <p:cNvPr id="3" name="Rectangle 2">
            <a:extLst>
              <a:ext uri="{FF2B5EF4-FFF2-40B4-BE49-F238E27FC236}">
                <a16:creationId xmlns:a16="http://schemas.microsoft.com/office/drawing/2014/main" id="{3262AE55-0B7E-44D1-811A-7D268CA74F55}"/>
              </a:ext>
            </a:extLst>
          </p:cNvPr>
          <p:cNvSpPr/>
          <p:nvPr/>
        </p:nvSpPr>
        <p:spPr>
          <a:xfrm>
            <a:off x="786807" y="2069434"/>
            <a:ext cx="5295015" cy="369332"/>
          </a:xfrm>
          <a:prstGeom prst="rect">
            <a:avLst/>
          </a:prstGeom>
        </p:spPr>
        <p:txBody>
          <a:bodyPr wrap="square">
            <a:spAutoFit/>
          </a:bodyPr>
          <a:lstStyle/>
          <a:p>
            <a:r>
              <a:rPr lang="en-PH" b="1" dirty="0"/>
              <a:t>  EUROSPEC™ 102 x 102 x3mm Grade 13 Hinge                       </a:t>
            </a:r>
            <a:endParaRPr lang="en-PH" dirty="0"/>
          </a:p>
        </p:txBody>
      </p:sp>
      <p:sp>
        <p:nvSpPr>
          <p:cNvPr id="4" name="TextBox 3">
            <a:extLst>
              <a:ext uri="{FF2B5EF4-FFF2-40B4-BE49-F238E27FC236}">
                <a16:creationId xmlns:a16="http://schemas.microsoft.com/office/drawing/2014/main" id="{D33A06C0-1EB5-4657-AFF9-1FAA25FCF00A}"/>
              </a:ext>
            </a:extLst>
          </p:cNvPr>
          <p:cNvSpPr txBox="1"/>
          <p:nvPr/>
        </p:nvSpPr>
        <p:spPr>
          <a:xfrm>
            <a:off x="1470804" y="2349789"/>
            <a:ext cx="3500445" cy="369332"/>
          </a:xfrm>
          <a:prstGeom prst="rect">
            <a:avLst/>
          </a:prstGeom>
          <a:noFill/>
        </p:spPr>
        <p:txBody>
          <a:bodyPr wrap="none" rtlCol="0">
            <a:spAutoFit/>
          </a:bodyPr>
          <a:lstStyle/>
          <a:p>
            <a:r>
              <a:rPr lang="en-US" b="1" dirty="0"/>
              <a:t>GRADE 316 SATIN STAINLESS STEEL</a:t>
            </a:r>
            <a:endParaRPr lang="en-PH" b="1" dirty="0"/>
          </a:p>
        </p:txBody>
      </p:sp>
      <p:pic>
        <p:nvPicPr>
          <p:cNvPr id="5" name="Picture 4">
            <a:extLst>
              <a:ext uri="{FF2B5EF4-FFF2-40B4-BE49-F238E27FC236}">
                <a16:creationId xmlns:a16="http://schemas.microsoft.com/office/drawing/2014/main" id="{4E593BCD-C696-4ED7-B918-E2BD270799F8}"/>
              </a:ext>
            </a:extLst>
          </p:cNvPr>
          <p:cNvPicPr>
            <a:picLocks noChangeAspect="1"/>
          </p:cNvPicPr>
          <p:nvPr/>
        </p:nvPicPr>
        <p:blipFill>
          <a:blip r:embed="rId8"/>
          <a:stretch>
            <a:fillRect/>
          </a:stretch>
        </p:blipFill>
        <p:spPr>
          <a:xfrm>
            <a:off x="1199916" y="2726965"/>
            <a:ext cx="4171018" cy="3631342"/>
          </a:xfrm>
          <a:prstGeom prst="rect">
            <a:avLst/>
          </a:prstGeom>
        </p:spPr>
      </p:pic>
    </p:spTree>
    <p:extLst>
      <p:ext uri="{BB962C8B-B14F-4D97-AF65-F5344CB8AC3E}">
        <p14:creationId xmlns:p14="http://schemas.microsoft.com/office/powerpoint/2010/main" val="330012987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F6240E9-4C15-42D7-BDE7-99747EFC5BB0}"/>
              </a:ext>
            </a:extLst>
          </p:cNvPr>
          <p:cNvPicPr>
            <a:picLocks noChangeAspect="1"/>
          </p:cNvPicPr>
          <p:nvPr/>
        </p:nvPicPr>
        <p:blipFill>
          <a:blip r:embed="rId2"/>
          <a:stretch>
            <a:fillRect/>
          </a:stretch>
        </p:blipFill>
        <p:spPr>
          <a:xfrm>
            <a:off x="2334074" y="1911115"/>
            <a:ext cx="2120968" cy="2668950"/>
          </a:xfrm>
          <a:prstGeom prst="rect">
            <a:avLst/>
          </a:prstGeom>
        </p:spPr>
      </p:pic>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5"/>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6"/>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7"/>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8"/>
          <a:stretch>
            <a:fillRect/>
          </a:stretch>
        </p:blipFill>
        <p:spPr>
          <a:xfrm>
            <a:off x="419386" y="460312"/>
            <a:ext cx="5842746" cy="854392"/>
          </a:xfrm>
          <a:prstGeom prst="rect">
            <a:avLst/>
          </a:prstGeom>
        </p:spPr>
      </p:pic>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9"/>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extLst>
              <p:ext uri="{D42A27DB-BD31-4B8C-83A1-F6EECF244321}">
                <p14:modId xmlns:p14="http://schemas.microsoft.com/office/powerpoint/2010/main" val="2806919055"/>
              </p:ext>
            </p:extLst>
          </p:nvPr>
        </p:nvGraphicFramePr>
        <p:xfrm>
          <a:off x="1073880" y="4473206"/>
          <a:ext cx="4470992" cy="3191922"/>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US" sz="1000" b="0" baseline="0" dirty="0">
                          <a:solidFill>
                            <a:schemeClr val="tx1"/>
                          </a:solidFill>
                        </a:rPr>
                        <a:t>CEN1443/13SSS</a:t>
                      </a:r>
                      <a:endParaRPr lang="en-PH" sz="1000" b="0" baseline="0" dirty="0">
                        <a:solidFill>
                          <a:schemeClr val="tx1"/>
                        </a:solidFill>
                      </a:endParaRP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US" sz="1000" baseline="0" dirty="0">
                          <a:solidFill>
                            <a:schemeClr val="tx1"/>
                          </a:solidFill>
                        </a:rPr>
                        <a:t>E</a:t>
                      </a:r>
                      <a:r>
                        <a:rPr lang="en-PH" sz="1000" baseline="0" dirty="0">
                          <a:solidFill>
                            <a:schemeClr val="tx1"/>
                          </a:solidFill>
                        </a:rPr>
                        <a:t>UROSPEC</a:t>
                      </a:r>
                    </a:p>
                  </a:txBody>
                  <a:tcPr/>
                </a:tc>
                <a:extLst>
                  <a:ext uri="{0D108BD9-81ED-4DB2-BD59-A6C34878D82A}">
                    <a16:rowId xmlns:a16="http://schemas.microsoft.com/office/drawing/2014/main" val="3698042402"/>
                  </a:ext>
                </a:extLst>
              </a:tr>
              <a:tr h="354658">
                <a:tc>
                  <a:txBody>
                    <a:bodyPr/>
                    <a:lstStyle/>
                    <a:p>
                      <a:r>
                        <a:rPr lang="en-PH" sz="1000" baseline="0" dirty="0">
                          <a:solidFill>
                            <a:schemeClr val="tx1"/>
                          </a:solidFill>
                        </a:rPr>
                        <a:t>AVAILABLE FINISH</a:t>
                      </a:r>
                    </a:p>
                  </a:txBody>
                  <a:tcPr/>
                </a:tc>
                <a:tc>
                  <a:txBody>
                    <a:bodyPr/>
                    <a:lstStyle/>
                    <a:p>
                      <a:r>
                        <a:rPr lang="en-US" sz="1000" baseline="0" dirty="0">
                          <a:solidFill>
                            <a:schemeClr val="tx1"/>
                          </a:solidFill>
                        </a:rPr>
                        <a:t>SATIN STAINLESS STEEL – GRADE 316</a:t>
                      </a:r>
                      <a:endParaRPr lang="en-PH" sz="1000" baseline="0" dirty="0">
                        <a:solidFill>
                          <a:schemeClr val="tx1"/>
                        </a:solidFill>
                      </a:endParaRP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US" sz="1000" baseline="0" dirty="0">
                          <a:solidFill>
                            <a:schemeClr val="tx1"/>
                          </a:solidFill>
                        </a:rPr>
                        <a:t>HINGE</a:t>
                      </a:r>
                      <a:endParaRPr lang="en-PH" sz="1000" baseline="0" dirty="0">
                        <a:solidFill>
                          <a:schemeClr val="tx1"/>
                        </a:solidFill>
                      </a:endParaRPr>
                    </a:p>
                  </a:txBody>
                  <a:tcPr/>
                </a:tc>
                <a:extLst>
                  <a:ext uri="{0D108BD9-81ED-4DB2-BD59-A6C34878D82A}">
                    <a16:rowId xmlns:a16="http://schemas.microsoft.com/office/drawing/2014/main" val="2401254085"/>
                  </a:ext>
                </a:extLst>
              </a:tr>
              <a:tr h="354658">
                <a:tc>
                  <a:txBody>
                    <a:bodyPr/>
                    <a:lstStyle/>
                    <a:p>
                      <a:r>
                        <a:rPr lang="en-US" sz="1000" baseline="0" dirty="0">
                          <a:solidFill>
                            <a:schemeClr val="tx1"/>
                          </a:solidFill>
                        </a:rPr>
                        <a:t>LENGTH</a:t>
                      </a:r>
                      <a:endParaRPr lang="en-PH" sz="1000" baseline="0" dirty="0">
                        <a:solidFill>
                          <a:schemeClr val="tx1"/>
                        </a:solidFill>
                      </a:endParaRPr>
                    </a:p>
                  </a:txBody>
                  <a:tcPr/>
                </a:tc>
                <a:tc>
                  <a:txBody>
                    <a:bodyPr/>
                    <a:lstStyle/>
                    <a:p>
                      <a:r>
                        <a:rPr lang="en-US" sz="1000" baseline="0" dirty="0">
                          <a:solidFill>
                            <a:schemeClr val="tx1"/>
                          </a:solidFill>
                        </a:rPr>
                        <a:t>102MM</a:t>
                      </a:r>
                      <a:endParaRPr lang="en-PH" sz="1000" baseline="0" dirty="0">
                        <a:solidFill>
                          <a:schemeClr val="tx1"/>
                        </a:solidFill>
                      </a:endParaRPr>
                    </a:p>
                  </a:txBody>
                  <a:tcPr/>
                </a:tc>
                <a:extLst>
                  <a:ext uri="{0D108BD9-81ED-4DB2-BD59-A6C34878D82A}">
                    <a16:rowId xmlns:a16="http://schemas.microsoft.com/office/drawing/2014/main" val="1126124889"/>
                  </a:ext>
                </a:extLst>
              </a:tr>
              <a:tr h="354658">
                <a:tc>
                  <a:txBody>
                    <a:bodyPr/>
                    <a:lstStyle/>
                    <a:p>
                      <a:r>
                        <a:rPr lang="en-US" sz="1000" baseline="0" dirty="0">
                          <a:solidFill>
                            <a:schemeClr val="tx1"/>
                          </a:solidFill>
                        </a:rPr>
                        <a:t>WIDTH</a:t>
                      </a:r>
                      <a:endParaRPr lang="en-PH" sz="1000" baseline="0" dirty="0">
                        <a:solidFill>
                          <a:schemeClr val="tx1"/>
                        </a:solidFill>
                      </a:endParaRPr>
                    </a:p>
                  </a:txBody>
                  <a:tcPr/>
                </a:tc>
                <a:tc>
                  <a:txBody>
                    <a:bodyPr/>
                    <a:lstStyle/>
                    <a:p>
                      <a:r>
                        <a:rPr lang="en-US" sz="1000" baseline="0" dirty="0">
                          <a:solidFill>
                            <a:schemeClr val="tx1"/>
                          </a:solidFill>
                        </a:rPr>
                        <a:t>102MM</a:t>
                      </a:r>
                      <a:endParaRPr lang="en-PH" sz="1000" baseline="0" dirty="0">
                        <a:solidFill>
                          <a:schemeClr val="tx1"/>
                        </a:solidFill>
                      </a:endParaRPr>
                    </a:p>
                  </a:txBody>
                  <a:tcPr/>
                </a:tc>
                <a:extLst>
                  <a:ext uri="{0D108BD9-81ED-4DB2-BD59-A6C34878D82A}">
                    <a16:rowId xmlns:a16="http://schemas.microsoft.com/office/drawing/2014/main" val="725395169"/>
                  </a:ext>
                </a:extLst>
              </a:tr>
              <a:tr h="354658">
                <a:tc>
                  <a:txBody>
                    <a:bodyPr/>
                    <a:lstStyle/>
                    <a:p>
                      <a:r>
                        <a:rPr lang="en-US" sz="1000" baseline="0" dirty="0">
                          <a:solidFill>
                            <a:schemeClr val="tx1"/>
                          </a:solidFill>
                        </a:rPr>
                        <a:t>THICKNESS</a:t>
                      </a:r>
                      <a:endParaRPr lang="en-PH" sz="1000" baseline="0" dirty="0">
                        <a:solidFill>
                          <a:schemeClr val="tx1"/>
                        </a:solidFill>
                      </a:endParaRPr>
                    </a:p>
                  </a:txBody>
                  <a:tcPr/>
                </a:tc>
                <a:tc>
                  <a:txBody>
                    <a:bodyPr/>
                    <a:lstStyle/>
                    <a:p>
                      <a:r>
                        <a:rPr lang="en-US" sz="1000" baseline="0" dirty="0">
                          <a:solidFill>
                            <a:schemeClr val="tx1"/>
                          </a:solidFill>
                        </a:rPr>
                        <a:t>3MM</a:t>
                      </a:r>
                      <a:endParaRPr lang="en-PH" sz="1000" baseline="0" dirty="0">
                        <a:solidFill>
                          <a:schemeClr val="tx1"/>
                        </a:solidFill>
                      </a:endParaRPr>
                    </a:p>
                  </a:txBody>
                  <a:tcPr/>
                </a:tc>
                <a:extLst>
                  <a:ext uri="{0D108BD9-81ED-4DB2-BD59-A6C34878D82A}">
                    <a16:rowId xmlns:a16="http://schemas.microsoft.com/office/drawing/2014/main" val="3472184349"/>
                  </a:ext>
                </a:extLst>
              </a:tr>
              <a:tr h="354658">
                <a:tc>
                  <a:txBody>
                    <a:bodyPr/>
                    <a:lstStyle/>
                    <a:p>
                      <a:r>
                        <a:rPr lang="en-PH" sz="1000" baseline="0" dirty="0">
                          <a:solidFill>
                            <a:schemeClr val="tx1"/>
                          </a:solidFill>
                        </a:rPr>
                        <a:t>MECHANICAL WARRANTY</a:t>
                      </a:r>
                    </a:p>
                  </a:txBody>
                  <a:tcPr/>
                </a:tc>
                <a:tc>
                  <a:txBody>
                    <a:bodyPr/>
                    <a:lstStyle/>
                    <a:p>
                      <a:r>
                        <a:rPr lang="en-US" sz="1000" baseline="0" dirty="0">
                          <a:solidFill>
                            <a:schemeClr val="tx1"/>
                          </a:solidFill>
                        </a:rPr>
                        <a:t>25 YEARS</a:t>
                      </a:r>
                      <a:endParaRPr lang="en-PH" sz="1000" baseline="0" dirty="0">
                        <a:solidFill>
                          <a:schemeClr val="tx1"/>
                        </a:solidFill>
                      </a:endParaRPr>
                    </a:p>
                  </a:txBody>
                  <a:tcPr/>
                </a:tc>
                <a:extLst>
                  <a:ext uri="{0D108BD9-81ED-4DB2-BD59-A6C34878D82A}">
                    <a16:rowId xmlns:a16="http://schemas.microsoft.com/office/drawing/2014/main" val="1480764841"/>
                  </a:ext>
                </a:extLst>
              </a:tr>
            </a:tbl>
          </a:graphicData>
        </a:graphic>
      </p:graphicFrame>
      <p:pic>
        <p:nvPicPr>
          <p:cNvPr id="6" name="Picture 5">
            <a:extLst>
              <a:ext uri="{FF2B5EF4-FFF2-40B4-BE49-F238E27FC236}">
                <a16:creationId xmlns:a16="http://schemas.microsoft.com/office/drawing/2014/main" id="{3AEBE0D2-ADF4-4661-8739-4A4AC654BA53}"/>
              </a:ext>
            </a:extLst>
          </p:cNvPr>
          <p:cNvPicPr>
            <a:picLocks noChangeAspect="1"/>
          </p:cNvPicPr>
          <p:nvPr/>
        </p:nvPicPr>
        <p:blipFill>
          <a:blip r:embed="rId10"/>
          <a:stretch>
            <a:fillRect/>
          </a:stretch>
        </p:blipFill>
        <p:spPr>
          <a:xfrm>
            <a:off x="4554272" y="2941487"/>
            <a:ext cx="990600" cy="209550"/>
          </a:xfrm>
          <a:prstGeom prst="rect">
            <a:avLst/>
          </a:prstGeom>
        </p:spPr>
      </p:pic>
      <p:pic>
        <p:nvPicPr>
          <p:cNvPr id="21" name="Picture 20">
            <a:extLst>
              <a:ext uri="{FF2B5EF4-FFF2-40B4-BE49-F238E27FC236}">
                <a16:creationId xmlns:a16="http://schemas.microsoft.com/office/drawing/2014/main" id="{27833E90-8F9B-48A8-AD5A-6681B68B1F56}"/>
              </a:ext>
            </a:extLst>
          </p:cNvPr>
          <p:cNvPicPr>
            <a:picLocks noChangeAspect="1"/>
          </p:cNvPicPr>
          <p:nvPr/>
        </p:nvPicPr>
        <p:blipFill>
          <a:blip r:embed="rId11"/>
          <a:stretch>
            <a:fillRect/>
          </a:stretch>
        </p:blipFill>
        <p:spPr>
          <a:xfrm>
            <a:off x="5204091" y="8411388"/>
            <a:ext cx="1395501" cy="517008"/>
          </a:xfrm>
          <a:prstGeom prst="rect">
            <a:avLst/>
          </a:prstGeom>
          <a:noFill/>
          <a:ln w="9525">
            <a:noFill/>
          </a:ln>
        </p:spPr>
      </p:pic>
      <p:pic>
        <p:nvPicPr>
          <p:cNvPr id="15" name="Picture 14">
            <a:extLst>
              <a:ext uri="{FF2B5EF4-FFF2-40B4-BE49-F238E27FC236}">
                <a16:creationId xmlns:a16="http://schemas.microsoft.com/office/drawing/2014/main" id="{4DF3916B-E196-4498-831E-AA998C606411}"/>
              </a:ext>
            </a:extLst>
          </p:cNvPr>
          <p:cNvPicPr>
            <a:picLocks noChangeAspect="1"/>
          </p:cNvPicPr>
          <p:nvPr/>
        </p:nvPicPr>
        <p:blipFill>
          <a:blip r:embed="rId12"/>
          <a:stretch>
            <a:fillRect/>
          </a:stretch>
        </p:blipFill>
        <p:spPr>
          <a:xfrm>
            <a:off x="938817" y="8409266"/>
            <a:ext cx="1791579" cy="362342"/>
          </a:xfrm>
          <a:prstGeom prst="rect">
            <a:avLst/>
          </a:prstGeom>
        </p:spPr>
      </p:pic>
      <p:pic>
        <p:nvPicPr>
          <p:cNvPr id="9" name="Picture 8">
            <a:extLst>
              <a:ext uri="{FF2B5EF4-FFF2-40B4-BE49-F238E27FC236}">
                <a16:creationId xmlns:a16="http://schemas.microsoft.com/office/drawing/2014/main" id="{7E40AC49-8F15-409F-B972-6042340FA938}"/>
              </a:ext>
            </a:extLst>
          </p:cNvPr>
          <p:cNvPicPr>
            <a:picLocks noChangeAspect="1"/>
          </p:cNvPicPr>
          <p:nvPr/>
        </p:nvPicPr>
        <p:blipFill>
          <a:blip r:embed="rId13"/>
          <a:stretch>
            <a:fillRect/>
          </a:stretch>
        </p:blipFill>
        <p:spPr>
          <a:xfrm>
            <a:off x="5834819" y="7718911"/>
            <a:ext cx="714694" cy="600343"/>
          </a:xfrm>
          <a:prstGeom prst="rect">
            <a:avLst/>
          </a:prstGeom>
        </p:spPr>
      </p:pic>
      <p:pic>
        <p:nvPicPr>
          <p:cNvPr id="18" name="Picture 17">
            <a:extLst>
              <a:ext uri="{FF2B5EF4-FFF2-40B4-BE49-F238E27FC236}">
                <a16:creationId xmlns:a16="http://schemas.microsoft.com/office/drawing/2014/main" id="{BFD3DEF6-347F-4290-A504-43930E07CAD6}"/>
              </a:ext>
            </a:extLst>
          </p:cNvPr>
          <p:cNvPicPr>
            <a:picLocks noChangeAspect="1"/>
          </p:cNvPicPr>
          <p:nvPr/>
        </p:nvPicPr>
        <p:blipFill>
          <a:blip r:embed="rId13"/>
          <a:stretch>
            <a:fillRect/>
          </a:stretch>
        </p:blipFill>
        <p:spPr>
          <a:xfrm>
            <a:off x="5901841" y="7729258"/>
            <a:ext cx="714694" cy="600343"/>
          </a:xfrm>
          <a:prstGeom prst="rect">
            <a:avLst/>
          </a:prstGeom>
        </p:spPr>
      </p:pic>
      <p:pic>
        <p:nvPicPr>
          <p:cNvPr id="3" name="Picture 2">
            <a:extLst>
              <a:ext uri="{FF2B5EF4-FFF2-40B4-BE49-F238E27FC236}">
                <a16:creationId xmlns:a16="http://schemas.microsoft.com/office/drawing/2014/main" id="{C1B9F60A-28E5-461C-97DE-DA45FD4E86E2}"/>
              </a:ext>
            </a:extLst>
          </p:cNvPr>
          <p:cNvPicPr>
            <a:picLocks noChangeAspect="1"/>
          </p:cNvPicPr>
          <p:nvPr/>
        </p:nvPicPr>
        <p:blipFill>
          <a:blip r:embed="rId14"/>
          <a:stretch>
            <a:fillRect/>
          </a:stretch>
        </p:blipFill>
        <p:spPr>
          <a:xfrm>
            <a:off x="2456318" y="7816984"/>
            <a:ext cx="1471806" cy="488553"/>
          </a:xfrm>
          <a:prstGeom prst="rect">
            <a:avLst/>
          </a:prstGeom>
        </p:spPr>
      </p:pic>
      <p:pic>
        <p:nvPicPr>
          <p:cNvPr id="7" name="Picture 6">
            <a:extLst>
              <a:ext uri="{FF2B5EF4-FFF2-40B4-BE49-F238E27FC236}">
                <a16:creationId xmlns:a16="http://schemas.microsoft.com/office/drawing/2014/main" id="{FEECEEA0-7639-4DD2-9234-78F12FCCDF16}"/>
              </a:ext>
            </a:extLst>
          </p:cNvPr>
          <p:cNvPicPr>
            <a:picLocks noChangeAspect="1"/>
          </p:cNvPicPr>
          <p:nvPr/>
        </p:nvPicPr>
        <p:blipFill>
          <a:blip r:embed="rId15"/>
          <a:stretch>
            <a:fillRect/>
          </a:stretch>
        </p:blipFill>
        <p:spPr>
          <a:xfrm>
            <a:off x="3928124" y="7798291"/>
            <a:ext cx="1558262" cy="488553"/>
          </a:xfrm>
          <a:prstGeom prst="rect">
            <a:avLst/>
          </a:prstGeom>
        </p:spPr>
      </p:pic>
      <p:pic>
        <p:nvPicPr>
          <p:cNvPr id="8" name="Picture 7">
            <a:extLst>
              <a:ext uri="{FF2B5EF4-FFF2-40B4-BE49-F238E27FC236}">
                <a16:creationId xmlns:a16="http://schemas.microsoft.com/office/drawing/2014/main" id="{30EB1D54-1637-4025-A573-81CD2AF60141}"/>
              </a:ext>
            </a:extLst>
          </p:cNvPr>
          <p:cNvPicPr>
            <a:picLocks noChangeAspect="1"/>
          </p:cNvPicPr>
          <p:nvPr/>
        </p:nvPicPr>
        <p:blipFill>
          <a:blip r:embed="rId16"/>
          <a:stretch>
            <a:fillRect/>
          </a:stretch>
        </p:blipFill>
        <p:spPr>
          <a:xfrm>
            <a:off x="5486386" y="7823219"/>
            <a:ext cx="1039608" cy="516729"/>
          </a:xfrm>
          <a:prstGeom prst="rect">
            <a:avLst/>
          </a:prstGeom>
        </p:spPr>
      </p:pic>
    </p:spTree>
    <p:extLst>
      <p:ext uri="{BB962C8B-B14F-4D97-AF65-F5344CB8AC3E}">
        <p14:creationId xmlns:p14="http://schemas.microsoft.com/office/powerpoint/2010/main" val="41964172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6"/>
          <a:stretch>
            <a:fillRect/>
          </a:stretch>
        </p:blipFill>
        <p:spPr>
          <a:xfrm>
            <a:off x="419386" y="460312"/>
            <a:ext cx="5842746" cy="854392"/>
          </a:xfrm>
          <a:prstGeom prst="rect">
            <a:avLst/>
          </a:prstGeom>
        </p:spPr>
      </p:pic>
      <p:sp>
        <p:nvSpPr>
          <p:cNvPr id="26" name="TextBox 25">
            <a:extLst>
              <a:ext uri="{FF2B5EF4-FFF2-40B4-BE49-F238E27FC236}">
                <a16:creationId xmlns:a16="http://schemas.microsoft.com/office/drawing/2014/main" id="{F146E743-8A89-4BF5-86D1-9F42153C1212}"/>
              </a:ext>
            </a:extLst>
          </p:cNvPr>
          <p:cNvSpPr txBox="1"/>
          <p:nvPr/>
        </p:nvSpPr>
        <p:spPr>
          <a:xfrm>
            <a:off x="2468880" y="1499185"/>
            <a:ext cx="1947672" cy="369332"/>
          </a:xfrm>
          <a:prstGeom prst="rect">
            <a:avLst/>
          </a:prstGeom>
          <a:noFill/>
        </p:spPr>
        <p:txBody>
          <a:bodyPr wrap="square" rtlCol="0">
            <a:spAutoFit/>
          </a:bodyPr>
          <a:lstStyle/>
          <a:p>
            <a:r>
              <a:rPr lang="en-PH" b="1" dirty="0">
                <a:solidFill>
                  <a:srgbClr val="FF0000"/>
                </a:solidFill>
              </a:rPr>
              <a:t> </a:t>
            </a:r>
          </a:p>
        </p:txBody>
      </p:sp>
      <p:pic>
        <p:nvPicPr>
          <p:cNvPr id="18" name="Picture 17">
            <a:extLst>
              <a:ext uri="{FF2B5EF4-FFF2-40B4-BE49-F238E27FC236}">
                <a16:creationId xmlns:a16="http://schemas.microsoft.com/office/drawing/2014/main" id="{E2612971-AC02-4FFF-A5BD-1FC0A7D5CD29}"/>
              </a:ext>
            </a:extLst>
          </p:cNvPr>
          <p:cNvPicPr>
            <a:picLocks noChangeAspect="1"/>
          </p:cNvPicPr>
          <p:nvPr/>
        </p:nvPicPr>
        <p:blipFill>
          <a:blip r:embed="rId7"/>
          <a:stretch>
            <a:fillRect/>
          </a:stretch>
        </p:blipFill>
        <p:spPr>
          <a:xfrm>
            <a:off x="5204091" y="8411388"/>
            <a:ext cx="1395501" cy="517008"/>
          </a:xfrm>
          <a:prstGeom prst="rect">
            <a:avLst/>
          </a:prstGeom>
          <a:noFill/>
          <a:ln w="9525">
            <a:noFill/>
          </a:ln>
        </p:spPr>
      </p:pic>
      <p:pic>
        <p:nvPicPr>
          <p:cNvPr id="2" name="Picture 1">
            <a:extLst>
              <a:ext uri="{FF2B5EF4-FFF2-40B4-BE49-F238E27FC236}">
                <a16:creationId xmlns:a16="http://schemas.microsoft.com/office/drawing/2014/main" id="{DFAFDA22-3ED9-4B8F-B84F-F2F8D8E0FEB0}"/>
              </a:ext>
            </a:extLst>
          </p:cNvPr>
          <p:cNvPicPr>
            <a:picLocks noChangeAspect="1"/>
          </p:cNvPicPr>
          <p:nvPr/>
        </p:nvPicPr>
        <p:blipFill>
          <a:blip r:embed="rId8"/>
          <a:stretch>
            <a:fillRect/>
          </a:stretch>
        </p:blipFill>
        <p:spPr>
          <a:xfrm>
            <a:off x="2337814" y="2566130"/>
            <a:ext cx="1512109" cy="2371836"/>
          </a:xfrm>
          <a:prstGeom prst="rect">
            <a:avLst/>
          </a:prstGeom>
        </p:spPr>
      </p:pic>
      <p:sp>
        <p:nvSpPr>
          <p:cNvPr id="3" name="TextBox 2">
            <a:extLst>
              <a:ext uri="{FF2B5EF4-FFF2-40B4-BE49-F238E27FC236}">
                <a16:creationId xmlns:a16="http://schemas.microsoft.com/office/drawing/2014/main" id="{84D0904F-F892-431F-BC29-1FE4139A10F2}"/>
              </a:ext>
            </a:extLst>
          </p:cNvPr>
          <p:cNvSpPr txBox="1"/>
          <p:nvPr/>
        </p:nvSpPr>
        <p:spPr>
          <a:xfrm>
            <a:off x="2468880" y="1584248"/>
            <a:ext cx="1233030" cy="369332"/>
          </a:xfrm>
          <a:prstGeom prst="rect">
            <a:avLst/>
          </a:prstGeom>
          <a:noFill/>
        </p:spPr>
        <p:txBody>
          <a:bodyPr wrap="none" rtlCol="0">
            <a:spAutoFit/>
          </a:bodyPr>
          <a:lstStyle/>
          <a:p>
            <a:r>
              <a:rPr lang="en-US" b="1" dirty="0">
                <a:solidFill>
                  <a:srgbClr val="FF0000"/>
                </a:solidFill>
              </a:rPr>
              <a:t>FTD702MB</a:t>
            </a:r>
            <a:endParaRPr lang="en-PH" b="1" dirty="0">
              <a:solidFill>
                <a:srgbClr val="FF0000"/>
              </a:solidFill>
            </a:endParaRPr>
          </a:p>
        </p:txBody>
      </p:sp>
      <p:sp>
        <p:nvSpPr>
          <p:cNvPr id="4" name="TextBox 3">
            <a:extLst>
              <a:ext uri="{FF2B5EF4-FFF2-40B4-BE49-F238E27FC236}">
                <a16:creationId xmlns:a16="http://schemas.microsoft.com/office/drawing/2014/main" id="{12E4E5C5-6617-417A-91FD-F1A1EAC077FF}"/>
              </a:ext>
            </a:extLst>
          </p:cNvPr>
          <p:cNvSpPr txBox="1"/>
          <p:nvPr/>
        </p:nvSpPr>
        <p:spPr>
          <a:xfrm>
            <a:off x="2222205" y="1991056"/>
            <a:ext cx="1717137" cy="369332"/>
          </a:xfrm>
          <a:prstGeom prst="rect">
            <a:avLst/>
          </a:prstGeom>
          <a:noFill/>
        </p:spPr>
        <p:txBody>
          <a:bodyPr wrap="none" rtlCol="0">
            <a:spAutoFit/>
          </a:bodyPr>
          <a:lstStyle/>
          <a:p>
            <a:r>
              <a:rPr lang="en-US" b="1" dirty="0"/>
              <a:t>KNURLED KNOB</a:t>
            </a:r>
            <a:endParaRPr lang="en-PH" b="1" dirty="0"/>
          </a:p>
        </p:txBody>
      </p:sp>
      <p:sp>
        <p:nvSpPr>
          <p:cNvPr id="5" name="Rectangle 4">
            <a:extLst>
              <a:ext uri="{FF2B5EF4-FFF2-40B4-BE49-F238E27FC236}">
                <a16:creationId xmlns:a16="http://schemas.microsoft.com/office/drawing/2014/main" id="{BD2B7E7A-A6EF-4E11-B858-F9DF36872DE6}"/>
              </a:ext>
            </a:extLst>
          </p:cNvPr>
          <p:cNvSpPr/>
          <p:nvPr/>
        </p:nvSpPr>
        <p:spPr>
          <a:xfrm>
            <a:off x="653747" y="5085222"/>
            <a:ext cx="5842746" cy="2585323"/>
          </a:xfrm>
          <a:prstGeom prst="rect">
            <a:avLst/>
          </a:prstGeom>
        </p:spPr>
        <p:txBody>
          <a:bodyPr wrap="square">
            <a:spAutoFit/>
          </a:bodyPr>
          <a:lstStyle/>
          <a:p>
            <a:r>
              <a:rPr lang="en-US" dirty="0">
                <a:solidFill>
                  <a:srgbClr val="333333"/>
                </a:solidFill>
                <a:latin typeface="Din2014-Light"/>
              </a:rPr>
              <a:t>Part of Carlisle Brass knurled cabinet collection,  overall depth of 30mm and 18mm diameter, these knurled knobs are available in 5 big trend finishes, manufactured from solid brass, each piece is precision engineered to add texture to an iconic industrial design.  Works perfectly with various interior design styles including industrial, modern, transitional, and contemporary.  Matching cupboard pull handle and T Bar cupboard knob available.</a:t>
            </a:r>
          </a:p>
          <a:p>
            <a:r>
              <a:rPr lang="en-US" dirty="0">
                <a:solidFill>
                  <a:srgbClr val="333333"/>
                </a:solidFill>
                <a:latin typeface="Din2014-Light"/>
              </a:rPr>
              <a:t>Available in Matt Black Finish</a:t>
            </a:r>
            <a:endParaRPr lang="en-PH" dirty="0"/>
          </a:p>
        </p:txBody>
      </p:sp>
    </p:spTree>
    <p:extLst>
      <p:ext uri="{BB962C8B-B14F-4D97-AF65-F5344CB8AC3E}">
        <p14:creationId xmlns:p14="http://schemas.microsoft.com/office/powerpoint/2010/main" val="1735154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8" name="Picture 27">
            <a:extLst>
              <a:ext uri="{FF2B5EF4-FFF2-40B4-BE49-F238E27FC236}">
                <a16:creationId xmlns:a16="http://schemas.microsoft.com/office/drawing/2014/main" id="{00000000-0008-0000-0400-000009000000}"/>
              </a:ext>
            </a:extLst>
          </p:cNvPr>
          <p:cNvPicPr>
            <a:picLocks noChangeAspect="1"/>
          </p:cNvPicPr>
          <p:nvPr/>
        </p:nvPicPr>
        <p:blipFill>
          <a:blip r:embed="rId6"/>
          <a:stretch>
            <a:fillRect/>
          </a:stretch>
        </p:blipFill>
        <p:spPr>
          <a:xfrm>
            <a:off x="5204091" y="8411388"/>
            <a:ext cx="1395501" cy="517008"/>
          </a:xfrm>
          <a:prstGeom prst="rect">
            <a:avLst/>
          </a:prstGeom>
          <a:noFill/>
          <a:ln w="9525">
            <a:noFill/>
          </a:ln>
        </p:spPr>
      </p:pic>
      <p:pic>
        <p:nvPicPr>
          <p:cNvPr id="18" name="Picture 17">
            <a:extLst>
              <a:ext uri="{FF2B5EF4-FFF2-40B4-BE49-F238E27FC236}">
                <a16:creationId xmlns:a16="http://schemas.microsoft.com/office/drawing/2014/main" id="{83F05EA8-5796-4FC9-9BD0-BE91D95117B7}"/>
              </a:ext>
            </a:extLst>
          </p:cNvPr>
          <p:cNvPicPr>
            <a:picLocks noChangeAspect="1"/>
          </p:cNvPicPr>
          <p:nvPr/>
        </p:nvPicPr>
        <p:blipFill>
          <a:blip r:embed="rId7"/>
          <a:stretch>
            <a:fillRect/>
          </a:stretch>
        </p:blipFill>
        <p:spPr>
          <a:xfrm>
            <a:off x="2730396" y="6662382"/>
            <a:ext cx="794733" cy="370361"/>
          </a:xfrm>
          <a:prstGeom prst="rect">
            <a:avLst/>
          </a:prstGeom>
        </p:spPr>
      </p:pic>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7"/>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8"/>
          <a:stretch>
            <a:fillRect/>
          </a:stretch>
        </p:blipFill>
        <p:spPr>
          <a:xfrm>
            <a:off x="419386" y="460312"/>
            <a:ext cx="5842746" cy="854392"/>
          </a:xfrm>
          <a:prstGeom prst="rect">
            <a:avLst/>
          </a:prstGeom>
        </p:spPr>
      </p:pic>
      <p:sp>
        <p:nvSpPr>
          <p:cNvPr id="37" name="TextBox 36">
            <a:extLst>
              <a:ext uri="{FF2B5EF4-FFF2-40B4-BE49-F238E27FC236}">
                <a16:creationId xmlns:a16="http://schemas.microsoft.com/office/drawing/2014/main" id="{52DC8923-61C9-4470-916A-9276F6A63A4E}"/>
              </a:ext>
            </a:extLst>
          </p:cNvPr>
          <p:cNvSpPr txBox="1"/>
          <p:nvPr/>
        </p:nvSpPr>
        <p:spPr>
          <a:xfrm>
            <a:off x="2806760" y="2449598"/>
            <a:ext cx="1018309" cy="369332"/>
          </a:xfrm>
          <a:prstGeom prst="rect">
            <a:avLst/>
          </a:prstGeom>
          <a:noFill/>
        </p:spPr>
        <p:txBody>
          <a:bodyPr wrap="square" rtlCol="0">
            <a:spAutoFit/>
          </a:bodyPr>
          <a:lstStyle/>
          <a:p>
            <a:r>
              <a:rPr lang="en-PH" b="1" dirty="0">
                <a:solidFill>
                  <a:srgbClr val="FF0000"/>
                </a:solidFill>
              </a:rPr>
              <a:t>  </a:t>
            </a:r>
          </a:p>
        </p:txBody>
      </p:sp>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9"/>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extLst>
              <p:ext uri="{D42A27DB-BD31-4B8C-83A1-F6EECF244321}">
                <p14:modId xmlns:p14="http://schemas.microsoft.com/office/powerpoint/2010/main" val="2586765383"/>
              </p:ext>
            </p:extLst>
          </p:nvPr>
        </p:nvGraphicFramePr>
        <p:xfrm>
          <a:off x="1073880" y="4388152"/>
          <a:ext cx="4470992" cy="3237442"/>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US" sz="1000" b="0" baseline="0" dirty="0">
                          <a:solidFill>
                            <a:schemeClr val="tx1"/>
                          </a:solidFill>
                        </a:rPr>
                        <a:t>SZR020PN</a:t>
                      </a:r>
                      <a:endParaRPr lang="en-PH" sz="1000" b="0" baseline="0" dirty="0">
                        <a:solidFill>
                          <a:schemeClr val="tx1"/>
                        </a:solidFill>
                      </a:endParaRP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US" sz="1000" baseline="0" dirty="0">
                          <a:solidFill>
                            <a:schemeClr val="tx1"/>
                          </a:solidFill>
                        </a:rPr>
                        <a:t>Z</a:t>
                      </a:r>
                      <a:r>
                        <a:rPr lang="en-PH" sz="1000" baseline="0" dirty="0">
                          <a:solidFill>
                            <a:schemeClr val="tx1"/>
                          </a:solidFill>
                        </a:rPr>
                        <a:t>EROZZETTA</a:t>
                      </a:r>
                    </a:p>
                  </a:txBody>
                  <a:tcPr/>
                </a:tc>
                <a:extLst>
                  <a:ext uri="{0D108BD9-81ED-4DB2-BD59-A6C34878D82A}">
                    <a16:rowId xmlns:a16="http://schemas.microsoft.com/office/drawing/2014/main" val="2011046391"/>
                  </a:ext>
                </a:extLst>
              </a:tr>
              <a:tr h="354658">
                <a:tc>
                  <a:txBody>
                    <a:bodyPr/>
                    <a:lstStyle/>
                    <a:p>
                      <a:r>
                        <a:rPr lang="en-PH" sz="1000" baseline="0" dirty="0">
                          <a:solidFill>
                            <a:schemeClr val="tx1"/>
                          </a:solidFill>
                        </a:rPr>
                        <a:t>AVAILABLE FINISH</a:t>
                      </a:r>
                    </a:p>
                  </a:txBody>
                  <a:tcPr/>
                </a:tc>
                <a:tc>
                  <a:txBody>
                    <a:bodyPr/>
                    <a:lstStyle/>
                    <a:p>
                      <a:r>
                        <a:rPr lang="en-US" sz="1000" baseline="0" dirty="0">
                          <a:solidFill>
                            <a:schemeClr val="tx1"/>
                          </a:solidFill>
                        </a:rPr>
                        <a:t>POLISHED NICKEL</a:t>
                      </a:r>
                      <a:endParaRPr lang="en-PH" sz="1000" baseline="0" dirty="0">
                        <a:solidFill>
                          <a:schemeClr val="tx1"/>
                        </a:solidFill>
                      </a:endParaRP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US" sz="1000" baseline="0" dirty="0">
                          <a:solidFill>
                            <a:schemeClr val="tx1"/>
                          </a:solidFill>
                        </a:rPr>
                        <a:t>L</a:t>
                      </a:r>
                      <a:r>
                        <a:rPr lang="en-PH" sz="1000" baseline="0" dirty="0">
                          <a:solidFill>
                            <a:schemeClr val="tx1"/>
                          </a:solidFill>
                        </a:rPr>
                        <a:t>EVER HANDLE</a:t>
                      </a:r>
                    </a:p>
                  </a:txBody>
                  <a:tcPr/>
                </a:tc>
                <a:extLst>
                  <a:ext uri="{0D108BD9-81ED-4DB2-BD59-A6C34878D82A}">
                    <a16:rowId xmlns:a16="http://schemas.microsoft.com/office/drawing/2014/main" val="2401254085"/>
                  </a:ext>
                </a:extLst>
              </a:tr>
              <a:tr h="400178">
                <a:tc>
                  <a:txBody>
                    <a:bodyPr/>
                    <a:lstStyle/>
                    <a:p>
                      <a:r>
                        <a:rPr lang="en-PH" sz="1000" baseline="0" dirty="0">
                          <a:solidFill>
                            <a:schemeClr val="tx1"/>
                          </a:solidFill>
                        </a:rPr>
                        <a:t>LENGTH</a:t>
                      </a:r>
                    </a:p>
                  </a:txBody>
                  <a:tcPr/>
                </a:tc>
                <a:tc>
                  <a:txBody>
                    <a:bodyPr/>
                    <a:lstStyle/>
                    <a:p>
                      <a:r>
                        <a:rPr lang="en-PH" sz="1000" baseline="0" dirty="0">
                          <a:solidFill>
                            <a:schemeClr val="tx1"/>
                          </a:solidFill>
                        </a:rPr>
                        <a:t>121MM</a:t>
                      </a:r>
                    </a:p>
                    <a:p>
                      <a:endParaRPr lang="en-PH" sz="1000" baseline="0" dirty="0">
                        <a:solidFill>
                          <a:schemeClr val="tx1"/>
                        </a:solidFill>
                      </a:endParaRPr>
                    </a:p>
                  </a:txBody>
                  <a:tcPr/>
                </a:tc>
                <a:extLst>
                  <a:ext uri="{0D108BD9-81ED-4DB2-BD59-A6C34878D82A}">
                    <a16:rowId xmlns:a16="http://schemas.microsoft.com/office/drawing/2014/main" val="1646437629"/>
                  </a:ext>
                </a:extLst>
              </a:tr>
              <a:tr h="354658">
                <a:tc>
                  <a:txBody>
                    <a:bodyPr/>
                    <a:lstStyle/>
                    <a:p>
                      <a:r>
                        <a:rPr lang="en-PH" sz="1000" baseline="0" dirty="0">
                          <a:solidFill>
                            <a:schemeClr val="tx1"/>
                          </a:solidFill>
                        </a:rPr>
                        <a:t>PROJECTION</a:t>
                      </a:r>
                    </a:p>
                  </a:txBody>
                  <a:tcPr/>
                </a:tc>
                <a:tc>
                  <a:txBody>
                    <a:bodyPr/>
                    <a:lstStyle/>
                    <a:p>
                      <a:r>
                        <a:rPr lang="en-US" sz="1000" baseline="0" dirty="0">
                          <a:solidFill>
                            <a:schemeClr val="tx1"/>
                          </a:solidFill>
                        </a:rPr>
                        <a:t>6</a:t>
                      </a:r>
                      <a:r>
                        <a:rPr lang="en-PH" sz="1000" baseline="0" dirty="0">
                          <a:solidFill>
                            <a:schemeClr val="tx1"/>
                          </a:solidFill>
                        </a:rPr>
                        <a:t>6MM</a:t>
                      </a:r>
                    </a:p>
                  </a:txBody>
                  <a:tcPr/>
                </a:tc>
                <a:extLst>
                  <a:ext uri="{0D108BD9-81ED-4DB2-BD59-A6C34878D82A}">
                    <a16:rowId xmlns:a16="http://schemas.microsoft.com/office/drawing/2014/main" val="3659633695"/>
                  </a:ext>
                </a:extLst>
              </a:tr>
              <a:tr h="354658">
                <a:tc>
                  <a:txBody>
                    <a:bodyPr/>
                    <a:lstStyle/>
                    <a:p>
                      <a:r>
                        <a:rPr lang="en-US" sz="1000" baseline="0" dirty="0">
                          <a:solidFill>
                            <a:schemeClr val="tx1"/>
                          </a:solidFill>
                        </a:rPr>
                        <a:t> </a:t>
                      </a:r>
                      <a:r>
                        <a:rPr lang="en-PH" sz="1000" baseline="0" dirty="0">
                          <a:solidFill>
                            <a:schemeClr val="tx1"/>
                          </a:solidFill>
                        </a:rPr>
                        <a:t>ROSSETTE DIAMETER</a:t>
                      </a:r>
                    </a:p>
                  </a:txBody>
                  <a:tcPr/>
                </a:tc>
                <a:tc>
                  <a:txBody>
                    <a:bodyPr/>
                    <a:lstStyle/>
                    <a:p>
                      <a:r>
                        <a:rPr lang="en-PH" sz="1000" baseline="0" dirty="0">
                          <a:solidFill>
                            <a:schemeClr val="tx1"/>
                          </a:solidFill>
                        </a:rPr>
                        <a:t>51MM</a:t>
                      </a:r>
                    </a:p>
                  </a:txBody>
                  <a:tcPr/>
                </a:tc>
                <a:extLst>
                  <a:ext uri="{0D108BD9-81ED-4DB2-BD59-A6C34878D82A}">
                    <a16:rowId xmlns:a16="http://schemas.microsoft.com/office/drawing/2014/main" val="34474145"/>
                  </a:ext>
                </a:extLst>
              </a:tr>
              <a:tr h="354658">
                <a:tc>
                  <a:txBody>
                    <a:bodyPr/>
                    <a:lstStyle/>
                    <a:p>
                      <a:r>
                        <a:rPr lang="en-PH" sz="1000" baseline="0" dirty="0">
                          <a:solidFill>
                            <a:schemeClr val="tx1"/>
                          </a:solidFill>
                        </a:rPr>
                        <a:t>MECHANICAL WARRANTY</a:t>
                      </a:r>
                    </a:p>
                  </a:txBody>
                  <a:tcPr/>
                </a:tc>
                <a:tc>
                  <a:txBody>
                    <a:bodyPr/>
                    <a:lstStyle/>
                    <a:p>
                      <a:r>
                        <a:rPr lang="en-PH" sz="1000" baseline="0" dirty="0">
                          <a:solidFill>
                            <a:schemeClr val="tx1"/>
                          </a:solidFill>
                        </a:rPr>
                        <a:t>10 YEARS</a:t>
                      </a:r>
                    </a:p>
                  </a:txBody>
                  <a:tcPr/>
                </a:tc>
                <a:extLst>
                  <a:ext uri="{0D108BD9-81ED-4DB2-BD59-A6C34878D82A}">
                    <a16:rowId xmlns:a16="http://schemas.microsoft.com/office/drawing/2014/main" val="1480764841"/>
                  </a:ext>
                </a:extLst>
              </a:tr>
            </a:tbl>
          </a:graphicData>
        </a:graphic>
      </p:graphicFrame>
      <p:pic>
        <p:nvPicPr>
          <p:cNvPr id="23" name="Picture 22">
            <a:extLst>
              <a:ext uri="{FF2B5EF4-FFF2-40B4-BE49-F238E27FC236}">
                <a16:creationId xmlns:a16="http://schemas.microsoft.com/office/drawing/2014/main" id="{4C98A956-0997-4C8F-A2FD-2E9B01E9C40E}"/>
              </a:ext>
            </a:extLst>
          </p:cNvPr>
          <p:cNvPicPr>
            <a:picLocks noChangeAspect="1"/>
          </p:cNvPicPr>
          <p:nvPr/>
        </p:nvPicPr>
        <p:blipFill>
          <a:blip r:embed="rId10"/>
          <a:stretch>
            <a:fillRect/>
          </a:stretch>
        </p:blipFill>
        <p:spPr>
          <a:xfrm>
            <a:off x="5069656" y="7679631"/>
            <a:ext cx="1288438" cy="709314"/>
          </a:xfrm>
          <a:prstGeom prst="rect">
            <a:avLst/>
          </a:prstGeom>
        </p:spPr>
      </p:pic>
      <p:pic>
        <p:nvPicPr>
          <p:cNvPr id="3" name="Picture 2">
            <a:extLst>
              <a:ext uri="{FF2B5EF4-FFF2-40B4-BE49-F238E27FC236}">
                <a16:creationId xmlns:a16="http://schemas.microsoft.com/office/drawing/2014/main" id="{15821FEF-C80F-4DC7-B879-7CF2DEF6A50A}"/>
              </a:ext>
            </a:extLst>
          </p:cNvPr>
          <p:cNvPicPr>
            <a:picLocks noChangeAspect="1"/>
          </p:cNvPicPr>
          <p:nvPr/>
        </p:nvPicPr>
        <p:blipFill>
          <a:blip r:embed="rId11"/>
          <a:stretch>
            <a:fillRect/>
          </a:stretch>
        </p:blipFill>
        <p:spPr>
          <a:xfrm>
            <a:off x="798515" y="8306544"/>
            <a:ext cx="2077004" cy="528425"/>
          </a:xfrm>
          <a:prstGeom prst="rect">
            <a:avLst/>
          </a:prstGeom>
        </p:spPr>
      </p:pic>
      <p:pic>
        <p:nvPicPr>
          <p:cNvPr id="5" name="Picture 4">
            <a:extLst>
              <a:ext uri="{FF2B5EF4-FFF2-40B4-BE49-F238E27FC236}">
                <a16:creationId xmlns:a16="http://schemas.microsoft.com/office/drawing/2014/main" id="{11935EC4-0FFA-4AB6-B87E-60A2C80DD7E4}"/>
              </a:ext>
            </a:extLst>
          </p:cNvPr>
          <p:cNvPicPr>
            <a:picLocks noChangeAspect="1"/>
          </p:cNvPicPr>
          <p:nvPr/>
        </p:nvPicPr>
        <p:blipFill>
          <a:blip r:embed="rId12"/>
          <a:stretch>
            <a:fillRect/>
          </a:stretch>
        </p:blipFill>
        <p:spPr>
          <a:xfrm>
            <a:off x="1713367" y="1915510"/>
            <a:ext cx="2761004" cy="2360028"/>
          </a:xfrm>
          <a:prstGeom prst="rect">
            <a:avLst/>
          </a:prstGeom>
        </p:spPr>
      </p:pic>
    </p:spTree>
    <p:extLst>
      <p:ext uri="{BB962C8B-B14F-4D97-AF65-F5344CB8AC3E}">
        <p14:creationId xmlns:p14="http://schemas.microsoft.com/office/powerpoint/2010/main" val="289117906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6"/>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7"/>
          <a:stretch>
            <a:fillRect/>
          </a:stretch>
        </p:blipFill>
        <p:spPr>
          <a:xfrm>
            <a:off x="419386" y="460312"/>
            <a:ext cx="5842746" cy="854392"/>
          </a:xfrm>
          <a:prstGeom prst="rect">
            <a:avLst/>
          </a:prstGeom>
        </p:spPr>
      </p:pic>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8"/>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extLst>
              <p:ext uri="{D42A27DB-BD31-4B8C-83A1-F6EECF244321}">
                <p14:modId xmlns:p14="http://schemas.microsoft.com/office/powerpoint/2010/main" val="1975263090"/>
              </p:ext>
            </p:extLst>
          </p:nvPr>
        </p:nvGraphicFramePr>
        <p:xfrm>
          <a:off x="1073880" y="4473206"/>
          <a:ext cx="4470992" cy="2837264"/>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US" sz="1000" b="0" baseline="0" dirty="0">
                          <a:solidFill>
                            <a:schemeClr val="tx1"/>
                          </a:solidFill>
                        </a:rPr>
                        <a:t>FTD702MB</a:t>
                      </a:r>
                      <a:endParaRPr lang="en-PH" sz="1000" b="0" baseline="0" dirty="0">
                        <a:solidFill>
                          <a:schemeClr val="tx1"/>
                        </a:solidFill>
                      </a:endParaRP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US" sz="1000" baseline="0" dirty="0">
                          <a:solidFill>
                            <a:schemeClr val="tx1"/>
                          </a:solidFill>
                        </a:rPr>
                        <a:t>CARLISLE BRASS</a:t>
                      </a:r>
                      <a:endParaRPr lang="en-PH" sz="1000" baseline="0" dirty="0">
                        <a:solidFill>
                          <a:schemeClr val="tx1"/>
                        </a:solidFill>
                      </a:endParaRPr>
                    </a:p>
                  </a:txBody>
                  <a:tcPr/>
                </a:tc>
                <a:extLst>
                  <a:ext uri="{0D108BD9-81ED-4DB2-BD59-A6C34878D82A}">
                    <a16:rowId xmlns:a16="http://schemas.microsoft.com/office/drawing/2014/main" val="3698042402"/>
                  </a:ext>
                </a:extLst>
              </a:tr>
              <a:tr h="354658">
                <a:tc>
                  <a:txBody>
                    <a:bodyPr/>
                    <a:lstStyle/>
                    <a:p>
                      <a:r>
                        <a:rPr lang="en-PH" sz="1000" baseline="0" dirty="0">
                          <a:solidFill>
                            <a:schemeClr val="tx1"/>
                          </a:solidFill>
                        </a:rPr>
                        <a:t>AVAILABLE FINISH</a:t>
                      </a:r>
                    </a:p>
                  </a:txBody>
                  <a:tcPr/>
                </a:tc>
                <a:tc>
                  <a:txBody>
                    <a:bodyPr/>
                    <a:lstStyle/>
                    <a:p>
                      <a:r>
                        <a:rPr lang="en-US" sz="1000" baseline="0" dirty="0">
                          <a:solidFill>
                            <a:schemeClr val="tx1"/>
                          </a:solidFill>
                        </a:rPr>
                        <a:t>MATT BLACK</a:t>
                      </a:r>
                      <a:endParaRPr lang="en-PH" sz="1000" baseline="0" dirty="0">
                        <a:solidFill>
                          <a:schemeClr val="tx1"/>
                        </a:solidFill>
                      </a:endParaRP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US" sz="1000" baseline="0" dirty="0">
                          <a:solidFill>
                            <a:schemeClr val="tx1"/>
                          </a:solidFill>
                        </a:rPr>
                        <a:t>CABINET HANDLE</a:t>
                      </a:r>
                      <a:endParaRPr lang="en-PH" sz="1000" baseline="0" dirty="0">
                        <a:solidFill>
                          <a:schemeClr val="tx1"/>
                        </a:solidFill>
                      </a:endParaRPr>
                    </a:p>
                  </a:txBody>
                  <a:tcPr/>
                </a:tc>
                <a:extLst>
                  <a:ext uri="{0D108BD9-81ED-4DB2-BD59-A6C34878D82A}">
                    <a16:rowId xmlns:a16="http://schemas.microsoft.com/office/drawing/2014/main" val="2401254085"/>
                  </a:ext>
                </a:extLst>
              </a:tr>
              <a:tr h="354658">
                <a:tc>
                  <a:txBody>
                    <a:bodyPr/>
                    <a:lstStyle/>
                    <a:p>
                      <a:r>
                        <a:rPr lang="en-US" sz="1000" baseline="0" dirty="0">
                          <a:solidFill>
                            <a:schemeClr val="tx1"/>
                          </a:solidFill>
                        </a:rPr>
                        <a:t>DEPTH</a:t>
                      </a:r>
                      <a:endParaRPr lang="en-PH" sz="1000" baseline="0" dirty="0">
                        <a:solidFill>
                          <a:schemeClr val="tx1"/>
                        </a:solidFill>
                      </a:endParaRPr>
                    </a:p>
                  </a:txBody>
                  <a:tcPr/>
                </a:tc>
                <a:tc>
                  <a:txBody>
                    <a:bodyPr/>
                    <a:lstStyle/>
                    <a:p>
                      <a:r>
                        <a:rPr lang="en-US" sz="1000" baseline="0" dirty="0">
                          <a:solidFill>
                            <a:schemeClr val="tx1"/>
                          </a:solidFill>
                        </a:rPr>
                        <a:t>30MM</a:t>
                      </a:r>
                      <a:endParaRPr lang="en-PH" sz="1000" baseline="0" dirty="0">
                        <a:solidFill>
                          <a:schemeClr val="tx1"/>
                        </a:solidFill>
                      </a:endParaRPr>
                    </a:p>
                  </a:txBody>
                  <a:tcPr/>
                </a:tc>
                <a:extLst>
                  <a:ext uri="{0D108BD9-81ED-4DB2-BD59-A6C34878D82A}">
                    <a16:rowId xmlns:a16="http://schemas.microsoft.com/office/drawing/2014/main" val="1126124889"/>
                  </a:ext>
                </a:extLst>
              </a:tr>
              <a:tr h="354658">
                <a:tc>
                  <a:txBody>
                    <a:bodyPr/>
                    <a:lstStyle/>
                    <a:p>
                      <a:r>
                        <a:rPr lang="en-US" sz="1000" baseline="0" dirty="0">
                          <a:solidFill>
                            <a:schemeClr val="tx1"/>
                          </a:solidFill>
                        </a:rPr>
                        <a:t>DIAMETER</a:t>
                      </a:r>
                      <a:endParaRPr lang="en-PH" sz="1000" baseline="0" dirty="0">
                        <a:solidFill>
                          <a:schemeClr val="tx1"/>
                        </a:solidFill>
                      </a:endParaRPr>
                    </a:p>
                  </a:txBody>
                  <a:tcPr/>
                </a:tc>
                <a:tc>
                  <a:txBody>
                    <a:bodyPr/>
                    <a:lstStyle/>
                    <a:p>
                      <a:r>
                        <a:rPr lang="en-US" sz="1000" baseline="0" dirty="0">
                          <a:solidFill>
                            <a:schemeClr val="tx1"/>
                          </a:solidFill>
                        </a:rPr>
                        <a:t>18MM</a:t>
                      </a:r>
                      <a:endParaRPr lang="en-PH" sz="1000" baseline="0" dirty="0">
                        <a:solidFill>
                          <a:schemeClr val="tx1"/>
                        </a:solidFill>
                      </a:endParaRPr>
                    </a:p>
                  </a:txBody>
                  <a:tcPr/>
                </a:tc>
                <a:extLst>
                  <a:ext uri="{0D108BD9-81ED-4DB2-BD59-A6C34878D82A}">
                    <a16:rowId xmlns:a16="http://schemas.microsoft.com/office/drawing/2014/main" val="725395169"/>
                  </a:ext>
                </a:extLst>
              </a:tr>
              <a:tr h="354658">
                <a:tc>
                  <a:txBody>
                    <a:bodyPr/>
                    <a:lstStyle/>
                    <a:p>
                      <a:r>
                        <a:rPr lang="en-PH" sz="1000" baseline="0" dirty="0">
                          <a:solidFill>
                            <a:schemeClr val="tx1"/>
                          </a:solidFill>
                        </a:rPr>
                        <a:t>MECHANICAL WARRANTY</a:t>
                      </a:r>
                    </a:p>
                  </a:txBody>
                  <a:tcPr/>
                </a:tc>
                <a:tc>
                  <a:txBody>
                    <a:bodyPr/>
                    <a:lstStyle/>
                    <a:p>
                      <a:r>
                        <a:rPr lang="en-US" sz="1000" baseline="0" dirty="0">
                          <a:solidFill>
                            <a:schemeClr val="tx1"/>
                          </a:solidFill>
                        </a:rPr>
                        <a:t>10 YEARS</a:t>
                      </a:r>
                      <a:endParaRPr lang="en-PH" sz="1000" baseline="0" dirty="0">
                        <a:solidFill>
                          <a:schemeClr val="tx1"/>
                        </a:solidFill>
                      </a:endParaRPr>
                    </a:p>
                  </a:txBody>
                  <a:tcPr/>
                </a:tc>
                <a:extLst>
                  <a:ext uri="{0D108BD9-81ED-4DB2-BD59-A6C34878D82A}">
                    <a16:rowId xmlns:a16="http://schemas.microsoft.com/office/drawing/2014/main" val="1480764841"/>
                  </a:ext>
                </a:extLst>
              </a:tr>
            </a:tbl>
          </a:graphicData>
        </a:graphic>
      </p:graphicFrame>
      <p:pic>
        <p:nvPicPr>
          <p:cNvPr id="6" name="Picture 5">
            <a:extLst>
              <a:ext uri="{FF2B5EF4-FFF2-40B4-BE49-F238E27FC236}">
                <a16:creationId xmlns:a16="http://schemas.microsoft.com/office/drawing/2014/main" id="{3AEBE0D2-ADF4-4661-8739-4A4AC654BA53}"/>
              </a:ext>
            </a:extLst>
          </p:cNvPr>
          <p:cNvPicPr>
            <a:picLocks noChangeAspect="1"/>
          </p:cNvPicPr>
          <p:nvPr/>
        </p:nvPicPr>
        <p:blipFill>
          <a:blip r:embed="rId9"/>
          <a:stretch>
            <a:fillRect/>
          </a:stretch>
        </p:blipFill>
        <p:spPr>
          <a:xfrm>
            <a:off x="4554272" y="2941487"/>
            <a:ext cx="990600" cy="209550"/>
          </a:xfrm>
          <a:prstGeom prst="rect">
            <a:avLst/>
          </a:prstGeom>
        </p:spPr>
      </p:pic>
      <p:pic>
        <p:nvPicPr>
          <p:cNvPr id="21" name="Picture 20">
            <a:extLst>
              <a:ext uri="{FF2B5EF4-FFF2-40B4-BE49-F238E27FC236}">
                <a16:creationId xmlns:a16="http://schemas.microsoft.com/office/drawing/2014/main" id="{27833E90-8F9B-48A8-AD5A-6681B68B1F56}"/>
              </a:ext>
            </a:extLst>
          </p:cNvPr>
          <p:cNvPicPr>
            <a:picLocks noChangeAspect="1"/>
          </p:cNvPicPr>
          <p:nvPr/>
        </p:nvPicPr>
        <p:blipFill>
          <a:blip r:embed="rId10"/>
          <a:stretch>
            <a:fillRect/>
          </a:stretch>
        </p:blipFill>
        <p:spPr>
          <a:xfrm>
            <a:off x="5204091" y="8411388"/>
            <a:ext cx="1395501" cy="517008"/>
          </a:xfrm>
          <a:prstGeom prst="rect">
            <a:avLst/>
          </a:prstGeom>
          <a:noFill/>
          <a:ln w="9525">
            <a:noFill/>
          </a:ln>
        </p:spPr>
      </p:pic>
      <p:pic>
        <p:nvPicPr>
          <p:cNvPr id="9" name="Picture 8">
            <a:extLst>
              <a:ext uri="{FF2B5EF4-FFF2-40B4-BE49-F238E27FC236}">
                <a16:creationId xmlns:a16="http://schemas.microsoft.com/office/drawing/2014/main" id="{7E40AC49-8F15-409F-B972-6042340FA938}"/>
              </a:ext>
            </a:extLst>
          </p:cNvPr>
          <p:cNvPicPr>
            <a:picLocks noChangeAspect="1"/>
          </p:cNvPicPr>
          <p:nvPr/>
        </p:nvPicPr>
        <p:blipFill>
          <a:blip r:embed="rId11"/>
          <a:stretch>
            <a:fillRect/>
          </a:stretch>
        </p:blipFill>
        <p:spPr>
          <a:xfrm>
            <a:off x="5834819" y="7718911"/>
            <a:ext cx="714694" cy="600343"/>
          </a:xfrm>
          <a:prstGeom prst="rect">
            <a:avLst/>
          </a:prstGeom>
        </p:spPr>
      </p:pic>
      <p:pic>
        <p:nvPicPr>
          <p:cNvPr id="8" name="Picture 7">
            <a:extLst>
              <a:ext uri="{FF2B5EF4-FFF2-40B4-BE49-F238E27FC236}">
                <a16:creationId xmlns:a16="http://schemas.microsoft.com/office/drawing/2014/main" id="{793105F7-0DE1-444E-8D29-9D99A6411CD6}"/>
              </a:ext>
            </a:extLst>
          </p:cNvPr>
          <p:cNvPicPr>
            <a:picLocks noChangeAspect="1"/>
          </p:cNvPicPr>
          <p:nvPr/>
        </p:nvPicPr>
        <p:blipFill>
          <a:blip r:embed="rId12"/>
          <a:stretch>
            <a:fillRect/>
          </a:stretch>
        </p:blipFill>
        <p:spPr>
          <a:xfrm>
            <a:off x="1621606" y="2426756"/>
            <a:ext cx="3275382" cy="1427096"/>
          </a:xfrm>
          <a:prstGeom prst="rect">
            <a:avLst/>
          </a:prstGeom>
        </p:spPr>
      </p:pic>
      <p:pic>
        <p:nvPicPr>
          <p:cNvPr id="10" name="Picture 9">
            <a:extLst>
              <a:ext uri="{FF2B5EF4-FFF2-40B4-BE49-F238E27FC236}">
                <a16:creationId xmlns:a16="http://schemas.microsoft.com/office/drawing/2014/main" id="{2394B878-23DF-4B86-9D7D-65969C8B6D8F}"/>
              </a:ext>
            </a:extLst>
          </p:cNvPr>
          <p:cNvPicPr>
            <a:picLocks noChangeAspect="1"/>
          </p:cNvPicPr>
          <p:nvPr/>
        </p:nvPicPr>
        <p:blipFill>
          <a:blip r:embed="rId13"/>
          <a:stretch>
            <a:fillRect/>
          </a:stretch>
        </p:blipFill>
        <p:spPr>
          <a:xfrm>
            <a:off x="3338457" y="2469074"/>
            <a:ext cx="2206415" cy="1116694"/>
          </a:xfrm>
          <a:prstGeom prst="rect">
            <a:avLst/>
          </a:prstGeom>
        </p:spPr>
      </p:pic>
      <p:pic>
        <p:nvPicPr>
          <p:cNvPr id="23" name="Picture 22">
            <a:extLst>
              <a:ext uri="{FF2B5EF4-FFF2-40B4-BE49-F238E27FC236}">
                <a16:creationId xmlns:a16="http://schemas.microsoft.com/office/drawing/2014/main" id="{1C70B4BB-F810-42CA-B0F6-3DC07EEEBE32}"/>
              </a:ext>
            </a:extLst>
          </p:cNvPr>
          <p:cNvPicPr>
            <a:picLocks noChangeAspect="1"/>
          </p:cNvPicPr>
          <p:nvPr/>
        </p:nvPicPr>
        <p:blipFill>
          <a:blip r:embed="rId14"/>
          <a:stretch>
            <a:fillRect/>
          </a:stretch>
        </p:blipFill>
        <p:spPr>
          <a:xfrm>
            <a:off x="5376155" y="7736443"/>
            <a:ext cx="610428" cy="589379"/>
          </a:xfrm>
          <a:prstGeom prst="rect">
            <a:avLst/>
          </a:prstGeom>
        </p:spPr>
      </p:pic>
    </p:spTree>
    <p:extLst>
      <p:ext uri="{BB962C8B-B14F-4D97-AF65-F5344CB8AC3E}">
        <p14:creationId xmlns:p14="http://schemas.microsoft.com/office/powerpoint/2010/main" val="13275850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6"/>
          <a:stretch>
            <a:fillRect/>
          </a:stretch>
        </p:blipFill>
        <p:spPr>
          <a:xfrm>
            <a:off x="419386" y="460312"/>
            <a:ext cx="5842746" cy="854392"/>
          </a:xfrm>
          <a:prstGeom prst="rect">
            <a:avLst/>
          </a:prstGeom>
        </p:spPr>
      </p:pic>
      <p:sp>
        <p:nvSpPr>
          <p:cNvPr id="26" name="TextBox 25">
            <a:extLst>
              <a:ext uri="{FF2B5EF4-FFF2-40B4-BE49-F238E27FC236}">
                <a16:creationId xmlns:a16="http://schemas.microsoft.com/office/drawing/2014/main" id="{F146E743-8A89-4BF5-86D1-9F42153C1212}"/>
              </a:ext>
            </a:extLst>
          </p:cNvPr>
          <p:cNvSpPr txBox="1"/>
          <p:nvPr/>
        </p:nvSpPr>
        <p:spPr>
          <a:xfrm>
            <a:off x="2468880" y="1499185"/>
            <a:ext cx="1947672" cy="369332"/>
          </a:xfrm>
          <a:prstGeom prst="rect">
            <a:avLst/>
          </a:prstGeom>
          <a:noFill/>
        </p:spPr>
        <p:txBody>
          <a:bodyPr wrap="square" rtlCol="0">
            <a:spAutoFit/>
          </a:bodyPr>
          <a:lstStyle/>
          <a:p>
            <a:r>
              <a:rPr lang="en-PH" b="1" dirty="0">
                <a:solidFill>
                  <a:srgbClr val="FF0000"/>
                </a:solidFill>
              </a:rPr>
              <a:t> FTD701SB</a:t>
            </a:r>
          </a:p>
        </p:txBody>
      </p:sp>
      <p:pic>
        <p:nvPicPr>
          <p:cNvPr id="18" name="Picture 17">
            <a:extLst>
              <a:ext uri="{FF2B5EF4-FFF2-40B4-BE49-F238E27FC236}">
                <a16:creationId xmlns:a16="http://schemas.microsoft.com/office/drawing/2014/main" id="{E2612971-AC02-4FFF-A5BD-1FC0A7D5CD29}"/>
              </a:ext>
            </a:extLst>
          </p:cNvPr>
          <p:cNvPicPr>
            <a:picLocks noChangeAspect="1"/>
          </p:cNvPicPr>
          <p:nvPr/>
        </p:nvPicPr>
        <p:blipFill>
          <a:blip r:embed="rId7"/>
          <a:stretch>
            <a:fillRect/>
          </a:stretch>
        </p:blipFill>
        <p:spPr>
          <a:xfrm>
            <a:off x="5204091" y="8411388"/>
            <a:ext cx="1395501" cy="517008"/>
          </a:xfrm>
          <a:prstGeom prst="rect">
            <a:avLst/>
          </a:prstGeom>
          <a:noFill/>
          <a:ln w="9525">
            <a:noFill/>
          </a:ln>
        </p:spPr>
      </p:pic>
      <p:pic>
        <p:nvPicPr>
          <p:cNvPr id="2" name="Picture 1">
            <a:extLst>
              <a:ext uri="{FF2B5EF4-FFF2-40B4-BE49-F238E27FC236}">
                <a16:creationId xmlns:a16="http://schemas.microsoft.com/office/drawing/2014/main" id="{9CC27DF0-0FE3-47A1-956F-F0AD808C6CA9}"/>
              </a:ext>
            </a:extLst>
          </p:cNvPr>
          <p:cNvPicPr>
            <a:picLocks noChangeAspect="1"/>
          </p:cNvPicPr>
          <p:nvPr/>
        </p:nvPicPr>
        <p:blipFill>
          <a:blip r:embed="rId8"/>
          <a:stretch>
            <a:fillRect/>
          </a:stretch>
        </p:blipFill>
        <p:spPr>
          <a:xfrm>
            <a:off x="2142411" y="2434849"/>
            <a:ext cx="2573177" cy="2303499"/>
          </a:xfrm>
          <a:prstGeom prst="rect">
            <a:avLst/>
          </a:prstGeom>
        </p:spPr>
      </p:pic>
      <p:sp>
        <p:nvSpPr>
          <p:cNvPr id="3" name="TextBox 2">
            <a:extLst>
              <a:ext uri="{FF2B5EF4-FFF2-40B4-BE49-F238E27FC236}">
                <a16:creationId xmlns:a16="http://schemas.microsoft.com/office/drawing/2014/main" id="{08134B63-218B-4C82-94F9-BF91377CC8D1}"/>
              </a:ext>
            </a:extLst>
          </p:cNvPr>
          <p:cNvSpPr txBox="1"/>
          <p:nvPr/>
        </p:nvSpPr>
        <p:spPr>
          <a:xfrm>
            <a:off x="1360965" y="1967017"/>
            <a:ext cx="4109779" cy="369332"/>
          </a:xfrm>
          <a:prstGeom prst="rect">
            <a:avLst/>
          </a:prstGeom>
          <a:noFill/>
        </p:spPr>
        <p:txBody>
          <a:bodyPr wrap="none" rtlCol="0">
            <a:spAutoFit/>
          </a:bodyPr>
          <a:lstStyle/>
          <a:p>
            <a:r>
              <a:rPr lang="en-PH" b="1" cap="all" dirty="0"/>
              <a:t>CARLISLE BRASS™ KNURLED T-BAR KNOB</a:t>
            </a:r>
          </a:p>
        </p:txBody>
      </p:sp>
      <p:sp>
        <p:nvSpPr>
          <p:cNvPr id="4" name="Rectangle 3">
            <a:extLst>
              <a:ext uri="{FF2B5EF4-FFF2-40B4-BE49-F238E27FC236}">
                <a16:creationId xmlns:a16="http://schemas.microsoft.com/office/drawing/2014/main" id="{EE88996E-FEA1-4293-9A85-C8B703A4155F}"/>
              </a:ext>
            </a:extLst>
          </p:cNvPr>
          <p:cNvSpPr/>
          <p:nvPr/>
        </p:nvSpPr>
        <p:spPr>
          <a:xfrm>
            <a:off x="461917" y="4957630"/>
            <a:ext cx="5530931" cy="2862322"/>
          </a:xfrm>
          <a:prstGeom prst="rect">
            <a:avLst/>
          </a:prstGeom>
        </p:spPr>
        <p:txBody>
          <a:bodyPr wrap="square">
            <a:spAutoFit/>
          </a:bodyPr>
          <a:lstStyle/>
          <a:p>
            <a:r>
              <a:rPr lang="en-US" dirty="0">
                <a:solidFill>
                  <a:srgbClr val="333333"/>
                </a:solidFill>
                <a:latin typeface="Din2014-Light"/>
              </a:rPr>
              <a:t>Part of Carlisle Brass knurled cabinet collection,  overall length of 50mm, 40mm projection and 18mm diameter, these knurled T Pull knobs are available in 5 big trend finishes, manufactured from solid brass, each piece is precision engineered to add texture to an iconic industrial design.  Works perfectly with various interior design styles including industrial, modern, transitional, and contemporary.  Matching cupboard pull handle and knob available.</a:t>
            </a:r>
          </a:p>
          <a:p>
            <a:r>
              <a:rPr lang="en-US" dirty="0">
                <a:solidFill>
                  <a:srgbClr val="333333"/>
                </a:solidFill>
                <a:latin typeface="Din2014-Light"/>
              </a:rPr>
              <a:t>Available in Satin Brass Finish</a:t>
            </a:r>
            <a:endParaRPr lang="en-PH" dirty="0"/>
          </a:p>
        </p:txBody>
      </p:sp>
    </p:spTree>
    <p:extLst>
      <p:ext uri="{BB962C8B-B14F-4D97-AF65-F5344CB8AC3E}">
        <p14:creationId xmlns:p14="http://schemas.microsoft.com/office/powerpoint/2010/main" val="35721209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6"/>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7"/>
          <a:stretch>
            <a:fillRect/>
          </a:stretch>
        </p:blipFill>
        <p:spPr>
          <a:xfrm>
            <a:off x="419386" y="460312"/>
            <a:ext cx="5842746" cy="854392"/>
          </a:xfrm>
          <a:prstGeom prst="rect">
            <a:avLst/>
          </a:prstGeom>
        </p:spPr>
      </p:pic>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8"/>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extLst>
              <p:ext uri="{D42A27DB-BD31-4B8C-83A1-F6EECF244321}">
                <p14:modId xmlns:p14="http://schemas.microsoft.com/office/powerpoint/2010/main" val="337740529"/>
              </p:ext>
            </p:extLst>
          </p:nvPr>
        </p:nvGraphicFramePr>
        <p:xfrm>
          <a:off x="1073880" y="4473206"/>
          <a:ext cx="4470992" cy="3191922"/>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US" sz="1000" b="0" baseline="0" dirty="0">
                          <a:solidFill>
                            <a:schemeClr val="tx1"/>
                          </a:solidFill>
                        </a:rPr>
                        <a:t>FTD701SB</a:t>
                      </a:r>
                      <a:endParaRPr lang="en-PH" sz="1000" b="0" baseline="0" dirty="0">
                        <a:solidFill>
                          <a:schemeClr val="tx1"/>
                        </a:solidFill>
                      </a:endParaRP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US" sz="1000" baseline="0" dirty="0">
                          <a:solidFill>
                            <a:schemeClr val="tx1"/>
                          </a:solidFill>
                        </a:rPr>
                        <a:t>CARLISLE BRASS</a:t>
                      </a:r>
                      <a:endParaRPr lang="en-PH" sz="1000" baseline="0" dirty="0">
                        <a:solidFill>
                          <a:schemeClr val="tx1"/>
                        </a:solidFill>
                      </a:endParaRPr>
                    </a:p>
                  </a:txBody>
                  <a:tcPr/>
                </a:tc>
                <a:extLst>
                  <a:ext uri="{0D108BD9-81ED-4DB2-BD59-A6C34878D82A}">
                    <a16:rowId xmlns:a16="http://schemas.microsoft.com/office/drawing/2014/main" val="3698042402"/>
                  </a:ext>
                </a:extLst>
              </a:tr>
              <a:tr h="354658">
                <a:tc>
                  <a:txBody>
                    <a:bodyPr/>
                    <a:lstStyle/>
                    <a:p>
                      <a:r>
                        <a:rPr lang="en-PH" sz="1000" baseline="0" dirty="0">
                          <a:solidFill>
                            <a:schemeClr val="tx1"/>
                          </a:solidFill>
                        </a:rPr>
                        <a:t>AVAILABLE FINISH</a:t>
                      </a:r>
                    </a:p>
                  </a:txBody>
                  <a:tcPr/>
                </a:tc>
                <a:tc>
                  <a:txBody>
                    <a:bodyPr/>
                    <a:lstStyle/>
                    <a:p>
                      <a:r>
                        <a:rPr lang="en-US" sz="1000" baseline="0" dirty="0">
                          <a:solidFill>
                            <a:schemeClr val="tx1"/>
                          </a:solidFill>
                        </a:rPr>
                        <a:t>SATIN BRASS</a:t>
                      </a:r>
                      <a:endParaRPr lang="en-PH" sz="1000" baseline="0" dirty="0">
                        <a:solidFill>
                          <a:schemeClr val="tx1"/>
                        </a:solidFill>
                      </a:endParaRP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US" sz="1000" baseline="0" dirty="0">
                          <a:solidFill>
                            <a:schemeClr val="tx1"/>
                          </a:solidFill>
                        </a:rPr>
                        <a:t>CABINET HANDLE</a:t>
                      </a:r>
                      <a:endParaRPr lang="en-PH" sz="1000" baseline="0" dirty="0">
                        <a:solidFill>
                          <a:schemeClr val="tx1"/>
                        </a:solidFill>
                      </a:endParaRPr>
                    </a:p>
                  </a:txBody>
                  <a:tcPr/>
                </a:tc>
                <a:extLst>
                  <a:ext uri="{0D108BD9-81ED-4DB2-BD59-A6C34878D82A}">
                    <a16:rowId xmlns:a16="http://schemas.microsoft.com/office/drawing/2014/main" val="2401254085"/>
                  </a:ext>
                </a:extLst>
              </a:tr>
              <a:tr h="354658">
                <a:tc>
                  <a:txBody>
                    <a:bodyPr/>
                    <a:lstStyle/>
                    <a:p>
                      <a:r>
                        <a:rPr lang="en-US" sz="1000" baseline="0" dirty="0">
                          <a:solidFill>
                            <a:schemeClr val="tx1"/>
                          </a:solidFill>
                        </a:rPr>
                        <a:t>OVERALL LENGTH</a:t>
                      </a:r>
                      <a:endParaRPr lang="en-PH" sz="1000" baseline="0" dirty="0">
                        <a:solidFill>
                          <a:schemeClr val="tx1"/>
                        </a:solidFill>
                      </a:endParaRPr>
                    </a:p>
                  </a:txBody>
                  <a:tcPr/>
                </a:tc>
                <a:tc>
                  <a:txBody>
                    <a:bodyPr/>
                    <a:lstStyle/>
                    <a:p>
                      <a:r>
                        <a:rPr lang="en-US" sz="1000" baseline="0" dirty="0">
                          <a:solidFill>
                            <a:schemeClr val="tx1"/>
                          </a:solidFill>
                        </a:rPr>
                        <a:t>40MM</a:t>
                      </a:r>
                      <a:endParaRPr lang="en-PH" sz="1000" baseline="0" dirty="0">
                        <a:solidFill>
                          <a:schemeClr val="tx1"/>
                        </a:solidFill>
                      </a:endParaRPr>
                    </a:p>
                  </a:txBody>
                  <a:tcPr/>
                </a:tc>
                <a:extLst>
                  <a:ext uri="{0D108BD9-81ED-4DB2-BD59-A6C34878D82A}">
                    <a16:rowId xmlns:a16="http://schemas.microsoft.com/office/drawing/2014/main" val="1126124889"/>
                  </a:ext>
                </a:extLst>
              </a:tr>
              <a:tr h="354658">
                <a:tc>
                  <a:txBody>
                    <a:bodyPr/>
                    <a:lstStyle/>
                    <a:p>
                      <a:r>
                        <a:rPr lang="en-US" sz="1000" baseline="0" dirty="0">
                          <a:solidFill>
                            <a:schemeClr val="tx1"/>
                          </a:solidFill>
                        </a:rPr>
                        <a:t>DIAMETER</a:t>
                      </a:r>
                      <a:endParaRPr lang="en-PH" sz="1000" baseline="0" dirty="0">
                        <a:solidFill>
                          <a:schemeClr val="tx1"/>
                        </a:solidFill>
                      </a:endParaRPr>
                    </a:p>
                  </a:txBody>
                  <a:tcPr/>
                </a:tc>
                <a:tc>
                  <a:txBody>
                    <a:bodyPr/>
                    <a:lstStyle/>
                    <a:p>
                      <a:r>
                        <a:rPr lang="en-US" sz="1000" baseline="0" dirty="0">
                          <a:solidFill>
                            <a:schemeClr val="tx1"/>
                          </a:solidFill>
                        </a:rPr>
                        <a:t>13MM</a:t>
                      </a:r>
                      <a:endParaRPr lang="en-PH" sz="1000" baseline="0" dirty="0">
                        <a:solidFill>
                          <a:schemeClr val="tx1"/>
                        </a:solidFill>
                      </a:endParaRPr>
                    </a:p>
                  </a:txBody>
                  <a:tcPr/>
                </a:tc>
                <a:extLst>
                  <a:ext uri="{0D108BD9-81ED-4DB2-BD59-A6C34878D82A}">
                    <a16:rowId xmlns:a16="http://schemas.microsoft.com/office/drawing/2014/main" val="725395169"/>
                  </a:ext>
                </a:extLst>
              </a:tr>
              <a:tr h="354658">
                <a:tc>
                  <a:txBody>
                    <a:bodyPr/>
                    <a:lstStyle/>
                    <a:p>
                      <a:r>
                        <a:rPr lang="en-US" sz="1000" baseline="0" dirty="0">
                          <a:solidFill>
                            <a:schemeClr val="tx1"/>
                          </a:solidFill>
                        </a:rPr>
                        <a:t>PROJECTION</a:t>
                      </a:r>
                      <a:endParaRPr lang="en-PH" sz="1000" baseline="0" dirty="0">
                        <a:solidFill>
                          <a:schemeClr val="tx1"/>
                        </a:solidFill>
                      </a:endParaRPr>
                    </a:p>
                  </a:txBody>
                  <a:tcPr/>
                </a:tc>
                <a:tc>
                  <a:txBody>
                    <a:bodyPr/>
                    <a:lstStyle/>
                    <a:p>
                      <a:r>
                        <a:rPr lang="en-US" sz="1000" baseline="0" dirty="0">
                          <a:solidFill>
                            <a:schemeClr val="tx1"/>
                          </a:solidFill>
                        </a:rPr>
                        <a:t>40MM</a:t>
                      </a:r>
                      <a:endParaRPr lang="en-PH" sz="1000" baseline="0" dirty="0">
                        <a:solidFill>
                          <a:schemeClr val="tx1"/>
                        </a:solidFill>
                      </a:endParaRPr>
                    </a:p>
                  </a:txBody>
                  <a:tcPr/>
                </a:tc>
                <a:extLst>
                  <a:ext uri="{0D108BD9-81ED-4DB2-BD59-A6C34878D82A}">
                    <a16:rowId xmlns:a16="http://schemas.microsoft.com/office/drawing/2014/main" val="3472184349"/>
                  </a:ext>
                </a:extLst>
              </a:tr>
              <a:tr h="354658">
                <a:tc>
                  <a:txBody>
                    <a:bodyPr/>
                    <a:lstStyle/>
                    <a:p>
                      <a:r>
                        <a:rPr lang="en-PH" sz="1000" baseline="0" dirty="0">
                          <a:solidFill>
                            <a:schemeClr val="tx1"/>
                          </a:solidFill>
                        </a:rPr>
                        <a:t>MECHANICAL WARRANTY</a:t>
                      </a:r>
                    </a:p>
                  </a:txBody>
                  <a:tcPr/>
                </a:tc>
                <a:tc>
                  <a:txBody>
                    <a:bodyPr/>
                    <a:lstStyle/>
                    <a:p>
                      <a:r>
                        <a:rPr lang="en-US" sz="1000" baseline="0" dirty="0">
                          <a:solidFill>
                            <a:schemeClr val="tx1"/>
                          </a:solidFill>
                        </a:rPr>
                        <a:t>10 YEARS</a:t>
                      </a:r>
                      <a:endParaRPr lang="en-PH" sz="1000" baseline="0" dirty="0">
                        <a:solidFill>
                          <a:schemeClr val="tx1"/>
                        </a:solidFill>
                      </a:endParaRPr>
                    </a:p>
                  </a:txBody>
                  <a:tcPr/>
                </a:tc>
                <a:extLst>
                  <a:ext uri="{0D108BD9-81ED-4DB2-BD59-A6C34878D82A}">
                    <a16:rowId xmlns:a16="http://schemas.microsoft.com/office/drawing/2014/main" val="1480764841"/>
                  </a:ext>
                </a:extLst>
              </a:tr>
            </a:tbl>
          </a:graphicData>
        </a:graphic>
      </p:graphicFrame>
      <p:pic>
        <p:nvPicPr>
          <p:cNvPr id="6" name="Picture 5">
            <a:extLst>
              <a:ext uri="{FF2B5EF4-FFF2-40B4-BE49-F238E27FC236}">
                <a16:creationId xmlns:a16="http://schemas.microsoft.com/office/drawing/2014/main" id="{3AEBE0D2-ADF4-4661-8739-4A4AC654BA53}"/>
              </a:ext>
            </a:extLst>
          </p:cNvPr>
          <p:cNvPicPr>
            <a:picLocks noChangeAspect="1"/>
          </p:cNvPicPr>
          <p:nvPr/>
        </p:nvPicPr>
        <p:blipFill>
          <a:blip r:embed="rId9"/>
          <a:stretch>
            <a:fillRect/>
          </a:stretch>
        </p:blipFill>
        <p:spPr>
          <a:xfrm>
            <a:off x="4554272" y="2941487"/>
            <a:ext cx="990600" cy="209550"/>
          </a:xfrm>
          <a:prstGeom prst="rect">
            <a:avLst/>
          </a:prstGeom>
        </p:spPr>
      </p:pic>
      <p:pic>
        <p:nvPicPr>
          <p:cNvPr id="21" name="Picture 20">
            <a:extLst>
              <a:ext uri="{FF2B5EF4-FFF2-40B4-BE49-F238E27FC236}">
                <a16:creationId xmlns:a16="http://schemas.microsoft.com/office/drawing/2014/main" id="{27833E90-8F9B-48A8-AD5A-6681B68B1F56}"/>
              </a:ext>
            </a:extLst>
          </p:cNvPr>
          <p:cNvPicPr>
            <a:picLocks noChangeAspect="1"/>
          </p:cNvPicPr>
          <p:nvPr/>
        </p:nvPicPr>
        <p:blipFill>
          <a:blip r:embed="rId10"/>
          <a:stretch>
            <a:fillRect/>
          </a:stretch>
        </p:blipFill>
        <p:spPr>
          <a:xfrm>
            <a:off x="5204091" y="8411388"/>
            <a:ext cx="1395501" cy="517008"/>
          </a:xfrm>
          <a:prstGeom prst="rect">
            <a:avLst/>
          </a:prstGeom>
          <a:noFill/>
          <a:ln w="9525">
            <a:noFill/>
          </a:ln>
        </p:spPr>
      </p:pic>
      <p:pic>
        <p:nvPicPr>
          <p:cNvPr id="9" name="Picture 8">
            <a:extLst>
              <a:ext uri="{FF2B5EF4-FFF2-40B4-BE49-F238E27FC236}">
                <a16:creationId xmlns:a16="http://schemas.microsoft.com/office/drawing/2014/main" id="{7E40AC49-8F15-409F-B972-6042340FA938}"/>
              </a:ext>
            </a:extLst>
          </p:cNvPr>
          <p:cNvPicPr>
            <a:picLocks noChangeAspect="1"/>
          </p:cNvPicPr>
          <p:nvPr/>
        </p:nvPicPr>
        <p:blipFill>
          <a:blip r:embed="rId11"/>
          <a:stretch>
            <a:fillRect/>
          </a:stretch>
        </p:blipFill>
        <p:spPr>
          <a:xfrm>
            <a:off x="5834819" y="7718911"/>
            <a:ext cx="714694" cy="600343"/>
          </a:xfrm>
          <a:prstGeom prst="rect">
            <a:avLst/>
          </a:prstGeom>
        </p:spPr>
      </p:pic>
      <p:pic>
        <p:nvPicPr>
          <p:cNvPr id="18" name="Picture 17">
            <a:extLst>
              <a:ext uri="{FF2B5EF4-FFF2-40B4-BE49-F238E27FC236}">
                <a16:creationId xmlns:a16="http://schemas.microsoft.com/office/drawing/2014/main" id="{BFD3DEF6-347F-4290-A504-43930E07CAD6}"/>
              </a:ext>
            </a:extLst>
          </p:cNvPr>
          <p:cNvPicPr>
            <a:picLocks noChangeAspect="1"/>
          </p:cNvPicPr>
          <p:nvPr/>
        </p:nvPicPr>
        <p:blipFill>
          <a:blip r:embed="rId11"/>
          <a:stretch>
            <a:fillRect/>
          </a:stretch>
        </p:blipFill>
        <p:spPr>
          <a:xfrm>
            <a:off x="5779345" y="7707316"/>
            <a:ext cx="714694" cy="600343"/>
          </a:xfrm>
          <a:prstGeom prst="rect">
            <a:avLst/>
          </a:prstGeom>
        </p:spPr>
      </p:pic>
      <p:pic>
        <p:nvPicPr>
          <p:cNvPr id="2" name="Picture 1">
            <a:extLst>
              <a:ext uri="{FF2B5EF4-FFF2-40B4-BE49-F238E27FC236}">
                <a16:creationId xmlns:a16="http://schemas.microsoft.com/office/drawing/2014/main" id="{3EA925DA-8DFD-411D-B4FC-B565A8EDD980}"/>
              </a:ext>
            </a:extLst>
          </p:cNvPr>
          <p:cNvPicPr>
            <a:picLocks noChangeAspect="1"/>
          </p:cNvPicPr>
          <p:nvPr/>
        </p:nvPicPr>
        <p:blipFill>
          <a:blip r:embed="rId12"/>
          <a:stretch>
            <a:fillRect/>
          </a:stretch>
        </p:blipFill>
        <p:spPr>
          <a:xfrm>
            <a:off x="2212734" y="1920398"/>
            <a:ext cx="2221043" cy="2463232"/>
          </a:xfrm>
          <a:prstGeom prst="rect">
            <a:avLst/>
          </a:prstGeom>
        </p:spPr>
      </p:pic>
      <p:pic>
        <p:nvPicPr>
          <p:cNvPr id="20" name="Picture 19">
            <a:extLst>
              <a:ext uri="{FF2B5EF4-FFF2-40B4-BE49-F238E27FC236}">
                <a16:creationId xmlns:a16="http://schemas.microsoft.com/office/drawing/2014/main" id="{B3E49316-2575-461C-B93C-11BEA95F3384}"/>
              </a:ext>
            </a:extLst>
          </p:cNvPr>
          <p:cNvPicPr>
            <a:picLocks noChangeAspect="1"/>
          </p:cNvPicPr>
          <p:nvPr/>
        </p:nvPicPr>
        <p:blipFill>
          <a:blip r:embed="rId13"/>
          <a:stretch>
            <a:fillRect/>
          </a:stretch>
        </p:blipFill>
        <p:spPr>
          <a:xfrm>
            <a:off x="5376155" y="7736443"/>
            <a:ext cx="610428" cy="589379"/>
          </a:xfrm>
          <a:prstGeom prst="rect">
            <a:avLst/>
          </a:prstGeom>
        </p:spPr>
      </p:pic>
    </p:spTree>
    <p:extLst>
      <p:ext uri="{BB962C8B-B14F-4D97-AF65-F5344CB8AC3E}">
        <p14:creationId xmlns:p14="http://schemas.microsoft.com/office/powerpoint/2010/main" val="189683220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6"/>
          <a:stretch>
            <a:fillRect/>
          </a:stretch>
        </p:blipFill>
        <p:spPr>
          <a:xfrm>
            <a:off x="419386" y="460312"/>
            <a:ext cx="5842746" cy="854392"/>
          </a:xfrm>
          <a:prstGeom prst="rect">
            <a:avLst/>
          </a:prstGeom>
        </p:spPr>
      </p:pic>
      <p:sp>
        <p:nvSpPr>
          <p:cNvPr id="26" name="TextBox 25">
            <a:extLst>
              <a:ext uri="{FF2B5EF4-FFF2-40B4-BE49-F238E27FC236}">
                <a16:creationId xmlns:a16="http://schemas.microsoft.com/office/drawing/2014/main" id="{F146E743-8A89-4BF5-86D1-9F42153C1212}"/>
              </a:ext>
            </a:extLst>
          </p:cNvPr>
          <p:cNvSpPr txBox="1"/>
          <p:nvPr/>
        </p:nvSpPr>
        <p:spPr>
          <a:xfrm>
            <a:off x="2468880" y="1499185"/>
            <a:ext cx="1947672" cy="369332"/>
          </a:xfrm>
          <a:prstGeom prst="rect">
            <a:avLst/>
          </a:prstGeom>
          <a:noFill/>
        </p:spPr>
        <p:txBody>
          <a:bodyPr wrap="square" rtlCol="0">
            <a:spAutoFit/>
          </a:bodyPr>
          <a:lstStyle/>
          <a:p>
            <a:r>
              <a:rPr lang="en-PH" b="1" dirty="0">
                <a:solidFill>
                  <a:srgbClr val="FF0000"/>
                </a:solidFill>
              </a:rPr>
              <a:t> </a:t>
            </a:r>
          </a:p>
        </p:txBody>
      </p:sp>
      <p:pic>
        <p:nvPicPr>
          <p:cNvPr id="18" name="Picture 17">
            <a:extLst>
              <a:ext uri="{FF2B5EF4-FFF2-40B4-BE49-F238E27FC236}">
                <a16:creationId xmlns:a16="http://schemas.microsoft.com/office/drawing/2014/main" id="{E2612971-AC02-4FFF-A5BD-1FC0A7D5CD29}"/>
              </a:ext>
            </a:extLst>
          </p:cNvPr>
          <p:cNvPicPr>
            <a:picLocks noChangeAspect="1"/>
          </p:cNvPicPr>
          <p:nvPr/>
        </p:nvPicPr>
        <p:blipFill>
          <a:blip r:embed="rId7"/>
          <a:stretch>
            <a:fillRect/>
          </a:stretch>
        </p:blipFill>
        <p:spPr>
          <a:xfrm>
            <a:off x="5204091" y="8411388"/>
            <a:ext cx="1395501" cy="517008"/>
          </a:xfrm>
          <a:prstGeom prst="rect">
            <a:avLst/>
          </a:prstGeom>
          <a:noFill/>
          <a:ln w="9525">
            <a:noFill/>
          </a:ln>
        </p:spPr>
      </p:pic>
      <p:pic>
        <p:nvPicPr>
          <p:cNvPr id="2" name="Picture 1">
            <a:extLst>
              <a:ext uri="{FF2B5EF4-FFF2-40B4-BE49-F238E27FC236}">
                <a16:creationId xmlns:a16="http://schemas.microsoft.com/office/drawing/2014/main" id="{06C742C7-6657-4451-8323-679D6E9C6719}"/>
              </a:ext>
            </a:extLst>
          </p:cNvPr>
          <p:cNvPicPr>
            <a:picLocks noChangeAspect="1"/>
          </p:cNvPicPr>
          <p:nvPr/>
        </p:nvPicPr>
        <p:blipFill>
          <a:blip r:embed="rId8"/>
          <a:stretch>
            <a:fillRect/>
          </a:stretch>
        </p:blipFill>
        <p:spPr>
          <a:xfrm>
            <a:off x="1431871" y="3133076"/>
            <a:ext cx="3707108" cy="1199511"/>
          </a:xfrm>
          <a:prstGeom prst="rect">
            <a:avLst/>
          </a:prstGeom>
        </p:spPr>
      </p:pic>
      <p:sp>
        <p:nvSpPr>
          <p:cNvPr id="3" name="TextBox 2">
            <a:extLst>
              <a:ext uri="{FF2B5EF4-FFF2-40B4-BE49-F238E27FC236}">
                <a16:creationId xmlns:a16="http://schemas.microsoft.com/office/drawing/2014/main" id="{91C7E2D8-9AFF-47DD-9B69-16B23D8A0013}"/>
              </a:ext>
            </a:extLst>
          </p:cNvPr>
          <p:cNvSpPr txBox="1"/>
          <p:nvPr/>
        </p:nvSpPr>
        <p:spPr>
          <a:xfrm>
            <a:off x="2562449" y="1775634"/>
            <a:ext cx="1151277" cy="369332"/>
          </a:xfrm>
          <a:prstGeom prst="rect">
            <a:avLst/>
          </a:prstGeom>
          <a:noFill/>
        </p:spPr>
        <p:txBody>
          <a:bodyPr wrap="none" rtlCol="0">
            <a:spAutoFit/>
          </a:bodyPr>
          <a:lstStyle/>
          <a:p>
            <a:r>
              <a:rPr lang="en-US" b="1" dirty="0">
                <a:solidFill>
                  <a:srgbClr val="FF0000"/>
                </a:solidFill>
              </a:rPr>
              <a:t>FTD559SN</a:t>
            </a:r>
            <a:endParaRPr lang="en-PH" b="1" dirty="0">
              <a:solidFill>
                <a:srgbClr val="FF0000"/>
              </a:solidFill>
            </a:endParaRPr>
          </a:p>
        </p:txBody>
      </p:sp>
      <p:sp>
        <p:nvSpPr>
          <p:cNvPr id="4" name="Rectangle 3">
            <a:extLst>
              <a:ext uri="{FF2B5EF4-FFF2-40B4-BE49-F238E27FC236}">
                <a16:creationId xmlns:a16="http://schemas.microsoft.com/office/drawing/2014/main" id="{157171E4-905B-40E4-A6FA-D15A91D393C1}"/>
              </a:ext>
            </a:extLst>
          </p:cNvPr>
          <p:cNvSpPr/>
          <p:nvPr/>
        </p:nvSpPr>
        <p:spPr>
          <a:xfrm>
            <a:off x="885158" y="4885409"/>
            <a:ext cx="5047807" cy="1477328"/>
          </a:xfrm>
          <a:prstGeom prst="rect">
            <a:avLst/>
          </a:prstGeom>
        </p:spPr>
        <p:txBody>
          <a:bodyPr wrap="square">
            <a:spAutoFit/>
          </a:bodyPr>
          <a:lstStyle/>
          <a:p>
            <a:r>
              <a:rPr lang="en-US" dirty="0">
                <a:solidFill>
                  <a:srgbClr val="333333"/>
                </a:solidFill>
                <a:latin typeface="Din2014-Light"/>
              </a:rPr>
              <a:t>A traditional style but given a modern uplift with its sleek surface and the subtle step accentuating the outline of the cup this will look good in any modern environment. Part of the Fingertip Cup Pull Range.</a:t>
            </a:r>
          </a:p>
          <a:p>
            <a:r>
              <a:rPr lang="en-US" dirty="0">
                <a:solidFill>
                  <a:srgbClr val="333333"/>
                </a:solidFill>
                <a:latin typeface="Din2014-Light"/>
              </a:rPr>
              <a:t>Available in Satin Nickel Finish</a:t>
            </a:r>
            <a:endParaRPr lang="en-PH" dirty="0"/>
          </a:p>
        </p:txBody>
      </p:sp>
      <p:sp>
        <p:nvSpPr>
          <p:cNvPr id="5" name="TextBox 4">
            <a:extLst>
              <a:ext uri="{FF2B5EF4-FFF2-40B4-BE49-F238E27FC236}">
                <a16:creationId xmlns:a16="http://schemas.microsoft.com/office/drawing/2014/main" id="{AE2BFFE9-A112-41FF-84E0-3E2F8F9CB70F}"/>
              </a:ext>
            </a:extLst>
          </p:cNvPr>
          <p:cNvSpPr txBox="1"/>
          <p:nvPr/>
        </p:nvSpPr>
        <p:spPr>
          <a:xfrm>
            <a:off x="850601" y="2190304"/>
            <a:ext cx="4464043" cy="646331"/>
          </a:xfrm>
          <a:prstGeom prst="rect">
            <a:avLst/>
          </a:prstGeom>
          <a:noFill/>
        </p:spPr>
        <p:txBody>
          <a:bodyPr wrap="none" rtlCol="0">
            <a:spAutoFit/>
          </a:bodyPr>
          <a:lstStyle/>
          <a:p>
            <a:r>
              <a:rPr lang="en-US" b="1" dirty="0"/>
              <a:t>       FINGERTIP™ MODERN SHAKER CUP PULL</a:t>
            </a:r>
          </a:p>
          <a:p>
            <a:r>
              <a:rPr lang="en-US" b="1" dirty="0"/>
              <a:t>                            </a:t>
            </a:r>
            <a:endParaRPr lang="en-PH" b="1" dirty="0"/>
          </a:p>
        </p:txBody>
      </p:sp>
    </p:spTree>
    <p:extLst>
      <p:ext uri="{BB962C8B-B14F-4D97-AF65-F5344CB8AC3E}">
        <p14:creationId xmlns:p14="http://schemas.microsoft.com/office/powerpoint/2010/main" val="198065669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6"/>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7"/>
          <a:stretch>
            <a:fillRect/>
          </a:stretch>
        </p:blipFill>
        <p:spPr>
          <a:xfrm>
            <a:off x="419386" y="460312"/>
            <a:ext cx="5842746" cy="854392"/>
          </a:xfrm>
          <a:prstGeom prst="rect">
            <a:avLst/>
          </a:prstGeom>
        </p:spPr>
      </p:pic>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8"/>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extLst>
              <p:ext uri="{D42A27DB-BD31-4B8C-83A1-F6EECF244321}">
                <p14:modId xmlns:p14="http://schemas.microsoft.com/office/powerpoint/2010/main" val="2978966045"/>
              </p:ext>
            </p:extLst>
          </p:nvPr>
        </p:nvGraphicFramePr>
        <p:xfrm>
          <a:off x="1073880" y="4473206"/>
          <a:ext cx="4470992" cy="2837264"/>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US" sz="1000" b="0" baseline="0" dirty="0">
                          <a:solidFill>
                            <a:schemeClr val="tx1"/>
                          </a:solidFill>
                        </a:rPr>
                        <a:t>FTD559SN</a:t>
                      </a:r>
                      <a:endParaRPr lang="en-PH" sz="1000" b="0" baseline="0" dirty="0">
                        <a:solidFill>
                          <a:schemeClr val="tx1"/>
                        </a:solidFill>
                      </a:endParaRP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US" sz="1000" baseline="0" dirty="0">
                          <a:solidFill>
                            <a:schemeClr val="tx1"/>
                          </a:solidFill>
                        </a:rPr>
                        <a:t>FINGERTIP</a:t>
                      </a:r>
                      <a:endParaRPr lang="en-PH" sz="1000" baseline="0" dirty="0">
                        <a:solidFill>
                          <a:schemeClr val="tx1"/>
                        </a:solidFill>
                      </a:endParaRPr>
                    </a:p>
                  </a:txBody>
                  <a:tcPr/>
                </a:tc>
                <a:extLst>
                  <a:ext uri="{0D108BD9-81ED-4DB2-BD59-A6C34878D82A}">
                    <a16:rowId xmlns:a16="http://schemas.microsoft.com/office/drawing/2014/main" val="3698042402"/>
                  </a:ext>
                </a:extLst>
              </a:tr>
              <a:tr h="354658">
                <a:tc>
                  <a:txBody>
                    <a:bodyPr/>
                    <a:lstStyle/>
                    <a:p>
                      <a:r>
                        <a:rPr lang="en-PH" sz="1000" baseline="0" dirty="0">
                          <a:solidFill>
                            <a:schemeClr val="tx1"/>
                          </a:solidFill>
                        </a:rPr>
                        <a:t>AVAILABLE FINISH</a:t>
                      </a:r>
                    </a:p>
                  </a:txBody>
                  <a:tcPr/>
                </a:tc>
                <a:tc>
                  <a:txBody>
                    <a:bodyPr/>
                    <a:lstStyle/>
                    <a:p>
                      <a:r>
                        <a:rPr lang="en-US" sz="1000" baseline="0" dirty="0">
                          <a:solidFill>
                            <a:schemeClr val="tx1"/>
                          </a:solidFill>
                        </a:rPr>
                        <a:t>SATIN NICKEL</a:t>
                      </a:r>
                      <a:endParaRPr lang="en-PH" sz="1000" baseline="0" dirty="0">
                        <a:solidFill>
                          <a:schemeClr val="tx1"/>
                        </a:solidFill>
                      </a:endParaRP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US" sz="1000" baseline="0" dirty="0">
                          <a:solidFill>
                            <a:schemeClr val="tx1"/>
                          </a:solidFill>
                        </a:rPr>
                        <a:t>CABINET HANDLE</a:t>
                      </a:r>
                      <a:endParaRPr lang="en-PH" sz="1000" baseline="0" dirty="0">
                        <a:solidFill>
                          <a:schemeClr val="tx1"/>
                        </a:solidFill>
                      </a:endParaRPr>
                    </a:p>
                  </a:txBody>
                  <a:tcPr/>
                </a:tc>
                <a:extLst>
                  <a:ext uri="{0D108BD9-81ED-4DB2-BD59-A6C34878D82A}">
                    <a16:rowId xmlns:a16="http://schemas.microsoft.com/office/drawing/2014/main" val="2401254085"/>
                  </a:ext>
                </a:extLst>
              </a:tr>
              <a:tr h="354658">
                <a:tc>
                  <a:txBody>
                    <a:bodyPr/>
                    <a:lstStyle/>
                    <a:p>
                      <a:r>
                        <a:rPr lang="en-US" sz="1000" baseline="0" dirty="0">
                          <a:solidFill>
                            <a:schemeClr val="tx1"/>
                          </a:solidFill>
                        </a:rPr>
                        <a:t>OVERALL LENGTH</a:t>
                      </a:r>
                      <a:endParaRPr lang="en-PH" sz="1000" baseline="0" dirty="0">
                        <a:solidFill>
                          <a:schemeClr val="tx1"/>
                        </a:solidFill>
                      </a:endParaRPr>
                    </a:p>
                  </a:txBody>
                  <a:tcPr/>
                </a:tc>
                <a:tc>
                  <a:txBody>
                    <a:bodyPr/>
                    <a:lstStyle/>
                    <a:p>
                      <a:r>
                        <a:rPr lang="en-US" sz="1000" baseline="0" dirty="0">
                          <a:solidFill>
                            <a:schemeClr val="tx1"/>
                          </a:solidFill>
                        </a:rPr>
                        <a:t>124MM</a:t>
                      </a:r>
                      <a:endParaRPr lang="en-PH" sz="1000" baseline="0" dirty="0">
                        <a:solidFill>
                          <a:schemeClr val="tx1"/>
                        </a:solidFill>
                      </a:endParaRPr>
                    </a:p>
                  </a:txBody>
                  <a:tcPr/>
                </a:tc>
                <a:extLst>
                  <a:ext uri="{0D108BD9-81ED-4DB2-BD59-A6C34878D82A}">
                    <a16:rowId xmlns:a16="http://schemas.microsoft.com/office/drawing/2014/main" val="1126124889"/>
                  </a:ext>
                </a:extLst>
              </a:tr>
              <a:tr h="354658">
                <a:tc>
                  <a:txBody>
                    <a:bodyPr/>
                    <a:lstStyle/>
                    <a:p>
                      <a:r>
                        <a:rPr lang="en-US" sz="1000" baseline="0" dirty="0">
                          <a:solidFill>
                            <a:schemeClr val="tx1"/>
                          </a:solidFill>
                        </a:rPr>
                        <a:t>PROJECTION</a:t>
                      </a:r>
                      <a:endParaRPr lang="en-PH" sz="1000" baseline="0" dirty="0">
                        <a:solidFill>
                          <a:schemeClr val="tx1"/>
                        </a:solidFill>
                      </a:endParaRPr>
                    </a:p>
                  </a:txBody>
                  <a:tcPr/>
                </a:tc>
                <a:tc>
                  <a:txBody>
                    <a:bodyPr/>
                    <a:lstStyle/>
                    <a:p>
                      <a:r>
                        <a:rPr lang="en-US" sz="1000" baseline="0" dirty="0">
                          <a:solidFill>
                            <a:schemeClr val="tx1"/>
                          </a:solidFill>
                        </a:rPr>
                        <a:t>22MM</a:t>
                      </a:r>
                      <a:endParaRPr lang="en-PH" sz="1000" baseline="0" dirty="0">
                        <a:solidFill>
                          <a:schemeClr val="tx1"/>
                        </a:solidFill>
                      </a:endParaRPr>
                    </a:p>
                  </a:txBody>
                  <a:tcPr/>
                </a:tc>
                <a:extLst>
                  <a:ext uri="{0D108BD9-81ED-4DB2-BD59-A6C34878D82A}">
                    <a16:rowId xmlns:a16="http://schemas.microsoft.com/office/drawing/2014/main" val="3472184349"/>
                  </a:ext>
                </a:extLst>
              </a:tr>
              <a:tr h="354658">
                <a:tc>
                  <a:txBody>
                    <a:bodyPr/>
                    <a:lstStyle/>
                    <a:p>
                      <a:r>
                        <a:rPr lang="en-PH" sz="1000" baseline="0" dirty="0">
                          <a:solidFill>
                            <a:schemeClr val="tx1"/>
                          </a:solidFill>
                        </a:rPr>
                        <a:t>MECHANICAL WARRANTY</a:t>
                      </a:r>
                    </a:p>
                  </a:txBody>
                  <a:tcPr/>
                </a:tc>
                <a:tc>
                  <a:txBody>
                    <a:bodyPr/>
                    <a:lstStyle/>
                    <a:p>
                      <a:r>
                        <a:rPr lang="en-US" sz="1000" baseline="0" dirty="0">
                          <a:solidFill>
                            <a:schemeClr val="tx1"/>
                          </a:solidFill>
                        </a:rPr>
                        <a:t>10 YEARS</a:t>
                      </a:r>
                      <a:endParaRPr lang="en-PH" sz="1000" baseline="0" dirty="0">
                        <a:solidFill>
                          <a:schemeClr val="tx1"/>
                        </a:solidFill>
                      </a:endParaRPr>
                    </a:p>
                  </a:txBody>
                  <a:tcPr/>
                </a:tc>
                <a:extLst>
                  <a:ext uri="{0D108BD9-81ED-4DB2-BD59-A6C34878D82A}">
                    <a16:rowId xmlns:a16="http://schemas.microsoft.com/office/drawing/2014/main" val="1480764841"/>
                  </a:ext>
                </a:extLst>
              </a:tr>
            </a:tbl>
          </a:graphicData>
        </a:graphic>
      </p:graphicFrame>
      <p:pic>
        <p:nvPicPr>
          <p:cNvPr id="6" name="Picture 5">
            <a:extLst>
              <a:ext uri="{FF2B5EF4-FFF2-40B4-BE49-F238E27FC236}">
                <a16:creationId xmlns:a16="http://schemas.microsoft.com/office/drawing/2014/main" id="{3AEBE0D2-ADF4-4661-8739-4A4AC654BA53}"/>
              </a:ext>
            </a:extLst>
          </p:cNvPr>
          <p:cNvPicPr>
            <a:picLocks noChangeAspect="1"/>
          </p:cNvPicPr>
          <p:nvPr/>
        </p:nvPicPr>
        <p:blipFill>
          <a:blip r:embed="rId9"/>
          <a:stretch>
            <a:fillRect/>
          </a:stretch>
        </p:blipFill>
        <p:spPr>
          <a:xfrm>
            <a:off x="4554272" y="2941487"/>
            <a:ext cx="990600" cy="209550"/>
          </a:xfrm>
          <a:prstGeom prst="rect">
            <a:avLst/>
          </a:prstGeom>
        </p:spPr>
      </p:pic>
      <p:pic>
        <p:nvPicPr>
          <p:cNvPr id="21" name="Picture 20">
            <a:extLst>
              <a:ext uri="{FF2B5EF4-FFF2-40B4-BE49-F238E27FC236}">
                <a16:creationId xmlns:a16="http://schemas.microsoft.com/office/drawing/2014/main" id="{27833E90-8F9B-48A8-AD5A-6681B68B1F56}"/>
              </a:ext>
            </a:extLst>
          </p:cNvPr>
          <p:cNvPicPr>
            <a:picLocks noChangeAspect="1"/>
          </p:cNvPicPr>
          <p:nvPr/>
        </p:nvPicPr>
        <p:blipFill>
          <a:blip r:embed="rId10"/>
          <a:stretch>
            <a:fillRect/>
          </a:stretch>
        </p:blipFill>
        <p:spPr>
          <a:xfrm>
            <a:off x="5204091" y="8411388"/>
            <a:ext cx="1395501" cy="517008"/>
          </a:xfrm>
          <a:prstGeom prst="rect">
            <a:avLst/>
          </a:prstGeom>
          <a:noFill/>
          <a:ln w="9525">
            <a:noFill/>
          </a:ln>
        </p:spPr>
      </p:pic>
      <p:pic>
        <p:nvPicPr>
          <p:cNvPr id="9" name="Picture 8">
            <a:extLst>
              <a:ext uri="{FF2B5EF4-FFF2-40B4-BE49-F238E27FC236}">
                <a16:creationId xmlns:a16="http://schemas.microsoft.com/office/drawing/2014/main" id="{7E40AC49-8F15-409F-B972-6042340FA938}"/>
              </a:ext>
            </a:extLst>
          </p:cNvPr>
          <p:cNvPicPr>
            <a:picLocks noChangeAspect="1"/>
          </p:cNvPicPr>
          <p:nvPr/>
        </p:nvPicPr>
        <p:blipFill>
          <a:blip r:embed="rId11"/>
          <a:stretch>
            <a:fillRect/>
          </a:stretch>
        </p:blipFill>
        <p:spPr>
          <a:xfrm>
            <a:off x="5834819" y="7718911"/>
            <a:ext cx="714694" cy="600343"/>
          </a:xfrm>
          <a:prstGeom prst="rect">
            <a:avLst/>
          </a:prstGeom>
        </p:spPr>
      </p:pic>
      <p:pic>
        <p:nvPicPr>
          <p:cNvPr id="18" name="Picture 17">
            <a:extLst>
              <a:ext uri="{FF2B5EF4-FFF2-40B4-BE49-F238E27FC236}">
                <a16:creationId xmlns:a16="http://schemas.microsoft.com/office/drawing/2014/main" id="{BFD3DEF6-347F-4290-A504-43930E07CAD6}"/>
              </a:ext>
            </a:extLst>
          </p:cNvPr>
          <p:cNvPicPr>
            <a:picLocks noChangeAspect="1"/>
          </p:cNvPicPr>
          <p:nvPr/>
        </p:nvPicPr>
        <p:blipFill>
          <a:blip r:embed="rId11"/>
          <a:stretch>
            <a:fillRect/>
          </a:stretch>
        </p:blipFill>
        <p:spPr>
          <a:xfrm>
            <a:off x="5779345" y="7707316"/>
            <a:ext cx="714694" cy="600343"/>
          </a:xfrm>
          <a:prstGeom prst="rect">
            <a:avLst/>
          </a:prstGeom>
        </p:spPr>
      </p:pic>
      <p:pic>
        <p:nvPicPr>
          <p:cNvPr id="2" name="Picture 1">
            <a:extLst>
              <a:ext uri="{FF2B5EF4-FFF2-40B4-BE49-F238E27FC236}">
                <a16:creationId xmlns:a16="http://schemas.microsoft.com/office/drawing/2014/main" id="{DD7FA8EF-B210-4A58-8AAD-54B7587AC3F7}"/>
              </a:ext>
            </a:extLst>
          </p:cNvPr>
          <p:cNvPicPr>
            <a:picLocks noChangeAspect="1"/>
          </p:cNvPicPr>
          <p:nvPr/>
        </p:nvPicPr>
        <p:blipFill>
          <a:blip r:embed="rId12"/>
          <a:stretch>
            <a:fillRect/>
          </a:stretch>
        </p:blipFill>
        <p:spPr>
          <a:xfrm>
            <a:off x="1068556" y="2089033"/>
            <a:ext cx="2360444" cy="1939234"/>
          </a:xfrm>
          <a:prstGeom prst="rect">
            <a:avLst/>
          </a:prstGeom>
        </p:spPr>
      </p:pic>
      <p:pic>
        <p:nvPicPr>
          <p:cNvPr id="3" name="Picture 2">
            <a:extLst>
              <a:ext uri="{FF2B5EF4-FFF2-40B4-BE49-F238E27FC236}">
                <a16:creationId xmlns:a16="http://schemas.microsoft.com/office/drawing/2014/main" id="{4828C70A-B1D7-4329-A6EE-15C17C0E5CF8}"/>
              </a:ext>
            </a:extLst>
          </p:cNvPr>
          <p:cNvPicPr>
            <a:picLocks noChangeAspect="1"/>
          </p:cNvPicPr>
          <p:nvPr/>
        </p:nvPicPr>
        <p:blipFill>
          <a:blip r:embed="rId13"/>
          <a:stretch>
            <a:fillRect/>
          </a:stretch>
        </p:blipFill>
        <p:spPr>
          <a:xfrm>
            <a:off x="3953203" y="2060964"/>
            <a:ext cx="1438559" cy="1939234"/>
          </a:xfrm>
          <a:prstGeom prst="rect">
            <a:avLst/>
          </a:prstGeom>
        </p:spPr>
      </p:pic>
      <p:pic>
        <p:nvPicPr>
          <p:cNvPr id="7" name="Picture 6">
            <a:extLst>
              <a:ext uri="{FF2B5EF4-FFF2-40B4-BE49-F238E27FC236}">
                <a16:creationId xmlns:a16="http://schemas.microsoft.com/office/drawing/2014/main" id="{F6B4E696-F09B-43D1-9BE2-7BA1405DE0F2}"/>
              </a:ext>
            </a:extLst>
          </p:cNvPr>
          <p:cNvPicPr>
            <a:picLocks noChangeAspect="1"/>
          </p:cNvPicPr>
          <p:nvPr/>
        </p:nvPicPr>
        <p:blipFill>
          <a:blip r:embed="rId14"/>
          <a:stretch>
            <a:fillRect/>
          </a:stretch>
        </p:blipFill>
        <p:spPr>
          <a:xfrm>
            <a:off x="1017274" y="8339370"/>
            <a:ext cx="1820207" cy="647927"/>
          </a:xfrm>
          <a:prstGeom prst="rect">
            <a:avLst/>
          </a:prstGeom>
        </p:spPr>
      </p:pic>
      <p:pic>
        <p:nvPicPr>
          <p:cNvPr id="23" name="Picture 22">
            <a:extLst>
              <a:ext uri="{FF2B5EF4-FFF2-40B4-BE49-F238E27FC236}">
                <a16:creationId xmlns:a16="http://schemas.microsoft.com/office/drawing/2014/main" id="{D79C9A11-D8F8-4F58-AFF0-A0FFEB6B8363}"/>
              </a:ext>
            </a:extLst>
          </p:cNvPr>
          <p:cNvPicPr>
            <a:picLocks noChangeAspect="1"/>
          </p:cNvPicPr>
          <p:nvPr/>
        </p:nvPicPr>
        <p:blipFill>
          <a:blip r:embed="rId15"/>
          <a:stretch>
            <a:fillRect/>
          </a:stretch>
        </p:blipFill>
        <p:spPr>
          <a:xfrm>
            <a:off x="5376155" y="7736443"/>
            <a:ext cx="610428" cy="589379"/>
          </a:xfrm>
          <a:prstGeom prst="rect">
            <a:avLst/>
          </a:prstGeom>
        </p:spPr>
      </p:pic>
    </p:spTree>
    <p:extLst>
      <p:ext uri="{BB962C8B-B14F-4D97-AF65-F5344CB8AC3E}">
        <p14:creationId xmlns:p14="http://schemas.microsoft.com/office/powerpoint/2010/main" val="330331179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6"/>
          <a:stretch>
            <a:fillRect/>
          </a:stretch>
        </p:blipFill>
        <p:spPr>
          <a:xfrm>
            <a:off x="419386" y="460312"/>
            <a:ext cx="5842746" cy="854392"/>
          </a:xfrm>
          <a:prstGeom prst="rect">
            <a:avLst/>
          </a:prstGeom>
        </p:spPr>
      </p:pic>
      <p:sp>
        <p:nvSpPr>
          <p:cNvPr id="26" name="TextBox 25">
            <a:extLst>
              <a:ext uri="{FF2B5EF4-FFF2-40B4-BE49-F238E27FC236}">
                <a16:creationId xmlns:a16="http://schemas.microsoft.com/office/drawing/2014/main" id="{F146E743-8A89-4BF5-86D1-9F42153C1212}"/>
              </a:ext>
            </a:extLst>
          </p:cNvPr>
          <p:cNvSpPr txBox="1"/>
          <p:nvPr/>
        </p:nvSpPr>
        <p:spPr>
          <a:xfrm>
            <a:off x="2468880" y="1499185"/>
            <a:ext cx="1947672" cy="369332"/>
          </a:xfrm>
          <a:prstGeom prst="rect">
            <a:avLst/>
          </a:prstGeom>
          <a:noFill/>
        </p:spPr>
        <p:txBody>
          <a:bodyPr wrap="square" rtlCol="0">
            <a:spAutoFit/>
          </a:bodyPr>
          <a:lstStyle/>
          <a:p>
            <a:r>
              <a:rPr lang="en-PH" b="1" dirty="0">
                <a:solidFill>
                  <a:srgbClr val="FF0000"/>
                </a:solidFill>
              </a:rPr>
              <a:t> </a:t>
            </a:r>
          </a:p>
        </p:txBody>
      </p:sp>
      <p:pic>
        <p:nvPicPr>
          <p:cNvPr id="18" name="Picture 17">
            <a:extLst>
              <a:ext uri="{FF2B5EF4-FFF2-40B4-BE49-F238E27FC236}">
                <a16:creationId xmlns:a16="http://schemas.microsoft.com/office/drawing/2014/main" id="{E2612971-AC02-4FFF-A5BD-1FC0A7D5CD29}"/>
              </a:ext>
            </a:extLst>
          </p:cNvPr>
          <p:cNvPicPr>
            <a:picLocks noChangeAspect="1"/>
          </p:cNvPicPr>
          <p:nvPr/>
        </p:nvPicPr>
        <p:blipFill>
          <a:blip r:embed="rId7"/>
          <a:stretch>
            <a:fillRect/>
          </a:stretch>
        </p:blipFill>
        <p:spPr>
          <a:xfrm>
            <a:off x="5204091" y="8411388"/>
            <a:ext cx="1395501" cy="517008"/>
          </a:xfrm>
          <a:prstGeom prst="rect">
            <a:avLst/>
          </a:prstGeom>
          <a:noFill/>
          <a:ln w="9525">
            <a:noFill/>
          </a:ln>
        </p:spPr>
      </p:pic>
      <p:sp>
        <p:nvSpPr>
          <p:cNvPr id="3" name="TextBox 2">
            <a:extLst>
              <a:ext uri="{FF2B5EF4-FFF2-40B4-BE49-F238E27FC236}">
                <a16:creationId xmlns:a16="http://schemas.microsoft.com/office/drawing/2014/main" id="{91C7E2D8-9AFF-47DD-9B69-16B23D8A0013}"/>
              </a:ext>
            </a:extLst>
          </p:cNvPr>
          <p:cNvSpPr txBox="1"/>
          <p:nvPr/>
        </p:nvSpPr>
        <p:spPr>
          <a:xfrm>
            <a:off x="2562449" y="1775634"/>
            <a:ext cx="1335558" cy="369332"/>
          </a:xfrm>
          <a:prstGeom prst="rect">
            <a:avLst/>
          </a:prstGeom>
          <a:noFill/>
        </p:spPr>
        <p:txBody>
          <a:bodyPr wrap="none" rtlCol="0">
            <a:spAutoFit/>
          </a:bodyPr>
          <a:lstStyle/>
          <a:p>
            <a:r>
              <a:rPr lang="en-US" b="1" dirty="0">
                <a:solidFill>
                  <a:srgbClr val="FF0000"/>
                </a:solidFill>
              </a:rPr>
              <a:t>   FTD558CO</a:t>
            </a:r>
            <a:endParaRPr lang="en-PH" b="1" dirty="0">
              <a:solidFill>
                <a:srgbClr val="FF0000"/>
              </a:solidFill>
            </a:endParaRPr>
          </a:p>
        </p:txBody>
      </p:sp>
      <p:sp>
        <p:nvSpPr>
          <p:cNvPr id="5" name="TextBox 4">
            <a:extLst>
              <a:ext uri="{FF2B5EF4-FFF2-40B4-BE49-F238E27FC236}">
                <a16:creationId xmlns:a16="http://schemas.microsoft.com/office/drawing/2014/main" id="{AE2BFFE9-A112-41FF-84E0-3E2F8F9CB70F}"/>
              </a:ext>
            </a:extLst>
          </p:cNvPr>
          <p:cNvSpPr txBox="1"/>
          <p:nvPr/>
        </p:nvSpPr>
        <p:spPr>
          <a:xfrm>
            <a:off x="885157" y="2052998"/>
            <a:ext cx="4318933" cy="923330"/>
          </a:xfrm>
          <a:prstGeom prst="rect">
            <a:avLst/>
          </a:prstGeom>
          <a:noFill/>
        </p:spPr>
        <p:txBody>
          <a:bodyPr wrap="square" rtlCol="0">
            <a:spAutoFit/>
          </a:bodyPr>
          <a:lstStyle/>
          <a:p>
            <a:r>
              <a:rPr lang="en-US" b="1" dirty="0"/>
              <a:t>              FINGERTIP™  </a:t>
            </a:r>
            <a:r>
              <a:rPr lang="en-PH" b="1" cap="all" dirty="0"/>
              <a:t>OXFORD CUP PULL</a:t>
            </a:r>
          </a:p>
          <a:p>
            <a:endParaRPr lang="en-US" b="1" dirty="0"/>
          </a:p>
          <a:p>
            <a:r>
              <a:rPr lang="en-US" b="1" dirty="0"/>
              <a:t>                            </a:t>
            </a:r>
            <a:endParaRPr lang="en-PH" b="1" dirty="0"/>
          </a:p>
        </p:txBody>
      </p:sp>
      <p:pic>
        <p:nvPicPr>
          <p:cNvPr id="6" name="Picture 5">
            <a:extLst>
              <a:ext uri="{FF2B5EF4-FFF2-40B4-BE49-F238E27FC236}">
                <a16:creationId xmlns:a16="http://schemas.microsoft.com/office/drawing/2014/main" id="{6CD9BC17-EE81-4D72-B681-DF054B20F578}"/>
              </a:ext>
            </a:extLst>
          </p:cNvPr>
          <p:cNvPicPr>
            <a:picLocks noChangeAspect="1"/>
          </p:cNvPicPr>
          <p:nvPr/>
        </p:nvPicPr>
        <p:blipFill>
          <a:blip r:embed="rId8"/>
          <a:stretch>
            <a:fillRect/>
          </a:stretch>
        </p:blipFill>
        <p:spPr>
          <a:xfrm>
            <a:off x="1066705" y="2732686"/>
            <a:ext cx="3978936" cy="1920269"/>
          </a:xfrm>
          <a:prstGeom prst="rect">
            <a:avLst/>
          </a:prstGeom>
        </p:spPr>
      </p:pic>
      <p:sp>
        <p:nvSpPr>
          <p:cNvPr id="7" name="Rectangle 6">
            <a:extLst>
              <a:ext uri="{FF2B5EF4-FFF2-40B4-BE49-F238E27FC236}">
                <a16:creationId xmlns:a16="http://schemas.microsoft.com/office/drawing/2014/main" id="{10CFE32C-D373-41E2-B90F-F6ABB10CBCA2}"/>
              </a:ext>
            </a:extLst>
          </p:cNvPr>
          <p:cNvSpPr/>
          <p:nvPr/>
        </p:nvSpPr>
        <p:spPr>
          <a:xfrm>
            <a:off x="1066705" y="5108692"/>
            <a:ext cx="4966727" cy="1754326"/>
          </a:xfrm>
          <a:prstGeom prst="rect">
            <a:avLst/>
          </a:prstGeom>
        </p:spPr>
        <p:txBody>
          <a:bodyPr wrap="square">
            <a:spAutoFit/>
          </a:bodyPr>
          <a:lstStyle/>
          <a:p>
            <a:r>
              <a:rPr lang="en-US" dirty="0">
                <a:solidFill>
                  <a:srgbClr val="333333"/>
                </a:solidFill>
                <a:latin typeface="Din2014-Light"/>
              </a:rPr>
              <a:t>A traditional style but given a modern uplift with its sleek surface and the stepped border accentuating the outline of the cup this will look good in any modern environment. Part of the Fingertip Cup Pull Range.</a:t>
            </a:r>
            <a:endParaRPr lang="en-PH" dirty="0">
              <a:solidFill>
                <a:srgbClr val="333333"/>
              </a:solidFill>
              <a:latin typeface="Din2014-Light"/>
            </a:endParaRPr>
          </a:p>
          <a:p>
            <a:r>
              <a:rPr lang="en-PH" dirty="0">
                <a:solidFill>
                  <a:srgbClr val="333333"/>
                </a:solidFill>
                <a:latin typeface="Din2014-Light"/>
              </a:rPr>
              <a:t>Available in Copper Finish</a:t>
            </a:r>
            <a:endParaRPr lang="en-US" dirty="0">
              <a:solidFill>
                <a:srgbClr val="333333"/>
              </a:solidFill>
              <a:latin typeface="Din2014-Light"/>
            </a:endParaRPr>
          </a:p>
        </p:txBody>
      </p:sp>
    </p:spTree>
    <p:extLst>
      <p:ext uri="{BB962C8B-B14F-4D97-AF65-F5344CB8AC3E}">
        <p14:creationId xmlns:p14="http://schemas.microsoft.com/office/powerpoint/2010/main" val="390845985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6"/>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7"/>
          <a:stretch>
            <a:fillRect/>
          </a:stretch>
        </p:blipFill>
        <p:spPr>
          <a:xfrm>
            <a:off x="419386" y="460312"/>
            <a:ext cx="5842746" cy="854392"/>
          </a:xfrm>
          <a:prstGeom prst="rect">
            <a:avLst/>
          </a:prstGeom>
        </p:spPr>
      </p:pic>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8"/>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extLst>
              <p:ext uri="{D42A27DB-BD31-4B8C-83A1-F6EECF244321}">
                <p14:modId xmlns:p14="http://schemas.microsoft.com/office/powerpoint/2010/main" val="1704609619"/>
              </p:ext>
            </p:extLst>
          </p:nvPr>
        </p:nvGraphicFramePr>
        <p:xfrm>
          <a:off x="1073880" y="4473206"/>
          <a:ext cx="4470992" cy="2837264"/>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US" sz="1000" b="0" baseline="0" dirty="0">
                          <a:solidFill>
                            <a:schemeClr val="tx1"/>
                          </a:solidFill>
                        </a:rPr>
                        <a:t>FTD558CO</a:t>
                      </a:r>
                      <a:endParaRPr lang="en-PH" sz="1000" b="0" baseline="0" dirty="0">
                        <a:solidFill>
                          <a:schemeClr val="tx1"/>
                        </a:solidFill>
                      </a:endParaRP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US" sz="1000" baseline="0" dirty="0">
                          <a:solidFill>
                            <a:schemeClr val="tx1"/>
                          </a:solidFill>
                        </a:rPr>
                        <a:t>FINGERTIP</a:t>
                      </a:r>
                      <a:endParaRPr lang="en-PH" sz="1000" baseline="0" dirty="0">
                        <a:solidFill>
                          <a:schemeClr val="tx1"/>
                        </a:solidFill>
                      </a:endParaRPr>
                    </a:p>
                  </a:txBody>
                  <a:tcPr/>
                </a:tc>
                <a:extLst>
                  <a:ext uri="{0D108BD9-81ED-4DB2-BD59-A6C34878D82A}">
                    <a16:rowId xmlns:a16="http://schemas.microsoft.com/office/drawing/2014/main" val="3698042402"/>
                  </a:ext>
                </a:extLst>
              </a:tr>
              <a:tr h="354658">
                <a:tc>
                  <a:txBody>
                    <a:bodyPr/>
                    <a:lstStyle/>
                    <a:p>
                      <a:r>
                        <a:rPr lang="en-PH" sz="1000" baseline="0" dirty="0">
                          <a:solidFill>
                            <a:schemeClr val="tx1"/>
                          </a:solidFill>
                        </a:rPr>
                        <a:t>AVAILABLE FINISH</a:t>
                      </a:r>
                    </a:p>
                  </a:txBody>
                  <a:tcPr/>
                </a:tc>
                <a:tc>
                  <a:txBody>
                    <a:bodyPr/>
                    <a:lstStyle/>
                    <a:p>
                      <a:r>
                        <a:rPr lang="en-US" sz="1000" baseline="0" dirty="0">
                          <a:solidFill>
                            <a:schemeClr val="tx1"/>
                          </a:solidFill>
                        </a:rPr>
                        <a:t>COPPER FINISH</a:t>
                      </a:r>
                      <a:endParaRPr lang="en-PH" sz="1000" baseline="0" dirty="0">
                        <a:solidFill>
                          <a:schemeClr val="tx1"/>
                        </a:solidFill>
                      </a:endParaRP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US" sz="1000" baseline="0" dirty="0">
                          <a:solidFill>
                            <a:schemeClr val="tx1"/>
                          </a:solidFill>
                        </a:rPr>
                        <a:t>CABINET HANDLE</a:t>
                      </a:r>
                      <a:endParaRPr lang="en-PH" sz="1000" baseline="0" dirty="0">
                        <a:solidFill>
                          <a:schemeClr val="tx1"/>
                        </a:solidFill>
                      </a:endParaRPr>
                    </a:p>
                  </a:txBody>
                  <a:tcPr/>
                </a:tc>
                <a:extLst>
                  <a:ext uri="{0D108BD9-81ED-4DB2-BD59-A6C34878D82A}">
                    <a16:rowId xmlns:a16="http://schemas.microsoft.com/office/drawing/2014/main" val="2401254085"/>
                  </a:ext>
                </a:extLst>
              </a:tr>
              <a:tr h="354658">
                <a:tc>
                  <a:txBody>
                    <a:bodyPr/>
                    <a:lstStyle/>
                    <a:p>
                      <a:r>
                        <a:rPr lang="en-US" sz="1000" baseline="0" dirty="0">
                          <a:solidFill>
                            <a:schemeClr val="tx1"/>
                          </a:solidFill>
                        </a:rPr>
                        <a:t>OVERALL LENGTH</a:t>
                      </a:r>
                      <a:endParaRPr lang="en-PH" sz="1000" baseline="0" dirty="0">
                        <a:solidFill>
                          <a:schemeClr val="tx1"/>
                        </a:solidFill>
                      </a:endParaRPr>
                    </a:p>
                  </a:txBody>
                  <a:tcPr/>
                </a:tc>
                <a:tc>
                  <a:txBody>
                    <a:bodyPr/>
                    <a:lstStyle/>
                    <a:p>
                      <a:r>
                        <a:rPr lang="en-US" sz="1000" baseline="0" dirty="0">
                          <a:solidFill>
                            <a:schemeClr val="tx1"/>
                          </a:solidFill>
                        </a:rPr>
                        <a:t>124MM</a:t>
                      </a:r>
                      <a:endParaRPr lang="en-PH" sz="1000" baseline="0" dirty="0">
                        <a:solidFill>
                          <a:schemeClr val="tx1"/>
                        </a:solidFill>
                      </a:endParaRPr>
                    </a:p>
                  </a:txBody>
                  <a:tcPr/>
                </a:tc>
                <a:extLst>
                  <a:ext uri="{0D108BD9-81ED-4DB2-BD59-A6C34878D82A}">
                    <a16:rowId xmlns:a16="http://schemas.microsoft.com/office/drawing/2014/main" val="1126124889"/>
                  </a:ext>
                </a:extLst>
              </a:tr>
              <a:tr h="354658">
                <a:tc>
                  <a:txBody>
                    <a:bodyPr/>
                    <a:lstStyle/>
                    <a:p>
                      <a:r>
                        <a:rPr lang="en-US" sz="1000" baseline="0" dirty="0">
                          <a:solidFill>
                            <a:schemeClr val="tx1"/>
                          </a:solidFill>
                        </a:rPr>
                        <a:t>PROJECTION</a:t>
                      </a:r>
                      <a:endParaRPr lang="en-PH" sz="1000" baseline="0" dirty="0">
                        <a:solidFill>
                          <a:schemeClr val="tx1"/>
                        </a:solidFill>
                      </a:endParaRPr>
                    </a:p>
                  </a:txBody>
                  <a:tcPr/>
                </a:tc>
                <a:tc>
                  <a:txBody>
                    <a:bodyPr/>
                    <a:lstStyle/>
                    <a:p>
                      <a:r>
                        <a:rPr lang="en-US" sz="1000" baseline="0" dirty="0">
                          <a:solidFill>
                            <a:schemeClr val="tx1"/>
                          </a:solidFill>
                        </a:rPr>
                        <a:t>22MM</a:t>
                      </a:r>
                      <a:endParaRPr lang="en-PH" sz="1000" baseline="0" dirty="0">
                        <a:solidFill>
                          <a:schemeClr val="tx1"/>
                        </a:solidFill>
                      </a:endParaRPr>
                    </a:p>
                  </a:txBody>
                  <a:tcPr/>
                </a:tc>
                <a:extLst>
                  <a:ext uri="{0D108BD9-81ED-4DB2-BD59-A6C34878D82A}">
                    <a16:rowId xmlns:a16="http://schemas.microsoft.com/office/drawing/2014/main" val="3472184349"/>
                  </a:ext>
                </a:extLst>
              </a:tr>
              <a:tr h="354658">
                <a:tc>
                  <a:txBody>
                    <a:bodyPr/>
                    <a:lstStyle/>
                    <a:p>
                      <a:r>
                        <a:rPr lang="en-PH" sz="1000" baseline="0" dirty="0">
                          <a:solidFill>
                            <a:schemeClr val="tx1"/>
                          </a:solidFill>
                        </a:rPr>
                        <a:t>MECHANICAL WARRANTY</a:t>
                      </a:r>
                    </a:p>
                  </a:txBody>
                  <a:tcPr/>
                </a:tc>
                <a:tc>
                  <a:txBody>
                    <a:bodyPr/>
                    <a:lstStyle/>
                    <a:p>
                      <a:r>
                        <a:rPr lang="en-US" sz="1000" baseline="0" dirty="0">
                          <a:solidFill>
                            <a:schemeClr val="tx1"/>
                          </a:solidFill>
                        </a:rPr>
                        <a:t>10 YEARS</a:t>
                      </a:r>
                      <a:endParaRPr lang="en-PH" sz="1000" baseline="0" dirty="0">
                        <a:solidFill>
                          <a:schemeClr val="tx1"/>
                        </a:solidFill>
                      </a:endParaRPr>
                    </a:p>
                  </a:txBody>
                  <a:tcPr/>
                </a:tc>
                <a:extLst>
                  <a:ext uri="{0D108BD9-81ED-4DB2-BD59-A6C34878D82A}">
                    <a16:rowId xmlns:a16="http://schemas.microsoft.com/office/drawing/2014/main" val="1480764841"/>
                  </a:ext>
                </a:extLst>
              </a:tr>
            </a:tbl>
          </a:graphicData>
        </a:graphic>
      </p:graphicFrame>
      <p:pic>
        <p:nvPicPr>
          <p:cNvPr id="6" name="Picture 5">
            <a:extLst>
              <a:ext uri="{FF2B5EF4-FFF2-40B4-BE49-F238E27FC236}">
                <a16:creationId xmlns:a16="http://schemas.microsoft.com/office/drawing/2014/main" id="{3AEBE0D2-ADF4-4661-8739-4A4AC654BA53}"/>
              </a:ext>
            </a:extLst>
          </p:cNvPr>
          <p:cNvPicPr>
            <a:picLocks noChangeAspect="1"/>
          </p:cNvPicPr>
          <p:nvPr/>
        </p:nvPicPr>
        <p:blipFill>
          <a:blip r:embed="rId9"/>
          <a:stretch>
            <a:fillRect/>
          </a:stretch>
        </p:blipFill>
        <p:spPr>
          <a:xfrm>
            <a:off x="4554272" y="2941487"/>
            <a:ext cx="990600" cy="209550"/>
          </a:xfrm>
          <a:prstGeom prst="rect">
            <a:avLst/>
          </a:prstGeom>
        </p:spPr>
      </p:pic>
      <p:pic>
        <p:nvPicPr>
          <p:cNvPr id="21" name="Picture 20">
            <a:extLst>
              <a:ext uri="{FF2B5EF4-FFF2-40B4-BE49-F238E27FC236}">
                <a16:creationId xmlns:a16="http://schemas.microsoft.com/office/drawing/2014/main" id="{27833E90-8F9B-48A8-AD5A-6681B68B1F56}"/>
              </a:ext>
            </a:extLst>
          </p:cNvPr>
          <p:cNvPicPr>
            <a:picLocks noChangeAspect="1"/>
          </p:cNvPicPr>
          <p:nvPr/>
        </p:nvPicPr>
        <p:blipFill>
          <a:blip r:embed="rId10"/>
          <a:stretch>
            <a:fillRect/>
          </a:stretch>
        </p:blipFill>
        <p:spPr>
          <a:xfrm>
            <a:off x="5204091" y="8411388"/>
            <a:ext cx="1395501" cy="517008"/>
          </a:xfrm>
          <a:prstGeom prst="rect">
            <a:avLst/>
          </a:prstGeom>
          <a:noFill/>
          <a:ln w="9525">
            <a:noFill/>
          </a:ln>
        </p:spPr>
      </p:pic>
      <p:pic>
        <p:nvPicPr>
          <p:cNvPr id="9" name="Picture 8">
            <a:extLst>
              <a:ext uri="{FF2B5EF4-FFF2-40B4-BE49-F238E27FC236}">
                <a16:creationId xmlns:a16="http://schemas.microsoft.com/office/drawing/2014/main" id="{7E40AC49-8F15-409F-B972-6042340FA938}"/>
              </a:ext>
            </a:extLst>
          </p:cNvPr>
          <p:cNvPicPr>
            <a:picLocks noChangeAspect="1"/>
          </p:cNvPicPr>
          <p:nvPr/>
        </p:nvPicPr>
        <p:blipFill>
          <a:blip r:embed="rId11"/>
          <a:stretch>
            <a:fillRect/>
          </a:stretch>
        </p:blipFill>
        <p:spPr>
          <a:xfrm>
            <a:off x="5834819" y="7718911"/>
            <a:ext cx="714694" cy="600343"/>
          </a:xfrm>
          <a:prstGeom prst="rect">
            <a:avLst/>
          </a:prstGeom>
        </p:spPr>
      </p:pic>
      <p:pic>
        <p:nvPicPr>
          <p:cNvPr id="18" name="Picture 17">
            <a:extLst>
              <a:ext uri="{FF2B5EF4-FFF2-40B4-BE49-F238E27FC236}">
                <a16:creationId xmlns:a16="http://schemas.microsoft.com/office/drawing/2014/main" id="{BFD3DEF6-347F-4290-A504-43930E07CAD6}"/>
              </a:ext>
            </a:extLst>
          </p:cNvPr>
          <p:cNvPicPr>
            <a:picLocks noChangeAspect="1"/>
          </p:cNvPicPr>
          <p:nvPr/>
        </p:nvPicPr>
        <p:blipFill>
          <a:blip r:embed="rId11"/>
          <a:stretch>
            <a:fillRect/>
          </a:stretch>
        </p:blipFill>
        <p:spPr>
          <a:xfrm>
            <a:off x="5779345" y="7707316"/>
            <a:ext cx="714694" cy="600343"/>
          </a:xfrm>
          <a:prstGeom prst="rect">
            <a:avLst/>
          </a:prstGeom>
        </p:spPr>
      </p:pic>
      <p:pic>
        <p:nvPicPr>
          <p:cNvPr id="7" name="Picture 6">
            <a:extLst>
              <a:ext uri="{FF2B5EF4-FFF2-40B4-BE49-F238E27FC236}">
                <a16:creationId xmlns:a16="http://schemas.microsoft.com/office/drawing/2014/main" id="{F6B4E696-F09B-43D1-9BE2-7BA1405DE0F2}"/>
              </a:ext>
            </a:extLst>
          </p:cNvPr>
          <p:cNvPicPr>
            <a:picLocks noChangeAspect="1"/>
          </p:cNvPicPr>
          <p:nvPr/>
        </p:nvPicPr>
        <p:blipFill>
          <a:blip r:embed="rId12"/>
          <a:stretch>
            <a:fillRect/>
          </a:stretch>
        </p:blipFill>
        <p:spPr>
          <a:xfrm>
            <a:off x="1017274" y="8339370"/>
            <a:ext cx="1820207" cy="647927"/>
          </a:xfrm>
          <a:prstGeom prst="rect">
            <a:avLst/>
          </a:prstGeom>
        </p:spPr>
      </p:pic>
      <p:pic>
        <p:nvPicPr>
          <p:cNvPr id="23" name="Picture 22">
            <a:extLst>
              <a:ext uri="{FF2B5EF4-FFF2-40B4-BE49-F238E27FC236}">
                <a16:creationId xmlns:a16="http://schemas.microsoft.com/office/drawing/2014/main" id="{D79C9A11-D8F8-4F58-AFF0-A0FFEB6B8363}"/>
              </a:ext>
            </a:extLst>
          </p:cNvPr>
          <p:cNvPicPr>
            <a:picLocks noChangeAspect="1"/>
          </p:cNvPicPr>
          <p:nvPr/>
        </p:nvPicPr>
        <p:blipFill>
          <a:blip r:embed="rId13"/>
          <a:stretch>
            <a:fillRect/>
          </a:stretch>
        </p:blipFill>
        <p:spPr>
          <a:xfrm>
            <a:off x="5376155" y="7736443"/>
            <a:ext cx="610428" cy="589379"/>
          </a:xfrm>
          <a:prstGeom prst="rect">
            <a:avLst/>
          </a:prstGeom>
        </p:spPr>
      </p:pic>
      <p:pic>
        <p:nvPicPr>
          <p:cNvPr id="5" name="Picture 4">
            <a:extLst>
              <a:ext uri="{FF2B5EF4-FFF2-40B4-BE49-F238E27FC236}">
                <a16:creationId xmlns:a16="http://schemas.microsoft.com/office/drawing/2014/main" id="{E0222681-301D-47F6-A4C4-2CA804A4BD08}"/>
              </a:ext>
            </a:extLst>
          </p:cNvPr>
          <p:cNvPicPr>
            <a:picLocks noChangeAspect="1"/>
          </p:cNvPicPr>
          <p:nvPr/>
        </p:nvPicPr>
        <p:blipFill>
          <a:blip r:embed="rId14"/>
          <a:stretch>
            <a:fillRect/>
          </a:stretch>
        </p:blipFill>
        <p:spPr>
          <a:xfrm>
            <a:off x="1442096" y="1878032"/>
            <a:ext cx="3798663" cy="2491445"/>
          </a:xfrm>
          <a:prstGeom prst="rect">
            <a:avLst/>
          </a:prstGeom>
        </p:spPr>
      </p:pic>
    </p:spTree>
    <p:extLst>
      <p:ext uri="{BB962C8B-B14F-4D97-AF65-F5344CB8AC3E}">
        <p14:creationId xmlns:p14="http://schemas.microsoft.com/office/powerpoint/2010/main" val="424699394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6"/>
          <a:stretch>
            <a:fillRect/>
          </a:stretch>
        </p:blipFill>
        <p:spPr>
          <a:xfrm>
            <a:off x="419386" y="460312"/>
            <a:ext cx="5842746" cy="854392"/>
          </a:xfrm>
          <a:prstGeom prst="rect">
            <a:avLst/>
          </a:prstGeom>
        </p:spPr>
      </p:pic>
      <p:sp>
        <p:nvSpPr>
          <p:cNvPr id="26" name="TextBox 25">
            <a:extLst>
              <a:ext uri="{FF2B5EF4-FFF2-40B4-BE49-F238E27FC236}">
                <a16:creationId xmlns:a16="http://schemas.microsoft.com/office/drawing/2014/main" id="{F146E743-8A89-4BF5-86D1-9F42153C1212}"/>
              </a:ext>
            </a:extLst>
          </p:cNvPr>
          <p:cNvSpPr txBox="1"/>
          <p:nvPr/>
        </p:nvSpPr>
        <p:spPr>
          <a:xfrm>
            <a:off x="2468880" y="1499185"/>
            <a:ext cx="1947672" cy="369332"/>
          </a:xfrm>
          <a:prstGeom prst="rect">
            <a:avLst/>
          </a:prstGeom>
          <a:noFill/>
        </p:spPr>
        <p:txBody>
          <a:bodyPr wrap="square" rtlCol="0">
            <a:spAutoFit/>
          </a:bodyPr>
          <a:lstStyle/>
          <a:p>
            <a:r>
              <a:rPr lang="en-PH" b="1" dirty="0">
                <a:solidFill>
                  <a:srgbClr val="FF0000"/>
                </a:solidFill>
              </a:rPr>
              <a:t> FTD5520PE</a:t>
            </a:r>
          </a:p>
        </p:txBody>
      </p:sp>
      <p:pic>
        <p:nvPicPr>
          <p:cNvPr id="18" name="Picture 17">
            <a:extLst>
              <a:ext uri="{FF2B5EF4-FFF2-40B4-BE49-F238E27FC236}">
                <a16:creationId xmlns:a16="http://schemas.microsoft.com/office/drawing/2014/main" id="{E2612971-AC02-4FFF-A5BD-1FC0A7D5CD29}"/>
              </a:ext>
            </a:extLst>
          </p:cNvPr>
          <p:cNvPicPr>
            <a:picLocks noChangeAspect="1"/>
          </p:cNvPicPr>
          <p:nvPr/>
        </p:nvPicPr>
        <p:blipFill>
          <a:blip r:embed="rId7"/>
          <a:stretch>
            <a:fillRect/>
          </a:stretch>
        </p:blipFill>
        <p:spPr>
          <a:xfrm>
            <a:off x="5204091" y="8411388"/>
            <a:ext cx="1395501" cy="517008"/>
          </a:xfrm>
          <a:prstGeom prst="rect">
            <a:avLst/>
          </a:prstGeom>
          <a:noFill/>
          <a:ln w="9525">
            <a:noFill/>
          </a:ln>
        </p:spPr>
      </p:pic>
      <p:sp>
        <p:nvSpPr>
          <p:cNvPr id="2" name="Rectangle 1">
            <a:extLst>
              <a:ext uri="{FF2B5EF4-FFF2-40B4-BE49-F238E27FC236}">
                <a16:creationId xmlns:a16="http://schemas.microsoft.com/office/drawing/2014/main" id="{04310A15-108D-4F85-B29B-1F7C3AA68F15}"/>
              </a:ext>
            </a:extLst>
          </p:cNvPr>
          <p:cNvSpPr/>
          <p:nvPr/>
        </p:nvSpPr>
        <p:spPr>
          <a:xfrm>
            <a:off x="1095157" y="4672755"/>
            <a:ext cx="4976037" cy="1754326"/>
          </a:xfrm>
          <a:prstGeom prst="rect">
            <a:avLst/>
          </a:prstGeom>
        </p:spPr>
        <p:txBody>
          <a:bodyPr wrap="square">
            <a:spAutoFit/>
          </a:bodyPr>
          <a:lstStyle/>
          <a:p>
            <a:r>
              <a:rPr lang="en-US" dirty="0">
                <a:solidFill>
                  <a:srgbClr val="333333"/>
                </a:solidFill>
                <a:latin typeface="Din2014-Light"/>
              </a:rPr>
              <a:t>Square plate cup handle, a traditional almost industrial style which will best suit older style furniture or shabby chic. The four corner fixings provide a secure fitting. Part of the Fingertip Cup Pull Range.</a:t>
            </a:r>
          </a:p>
          <a:p>
            <a:r>
              <a:rPr lang="en-US" dirty="0">
                <a:solidFill>
                  <a:srgbClr val="333333"/>
                </a:solidFill>
                <a:latin typeface="Din2014-Light"/>
              </a:rPr>
              <a:t>Available in Pewter Effect Finish</a:t>
            </a:r>
            <a:endParaRPr lang="en-PH" dirty="0"/>
          </a:p>
        </p:txBody>
      </p:sp>
      <p:sp>
        <p:nvSpPr>
          <p:cNvPr id="3" name="Rectangle 2">
            <a:extLst>
              <a:ext uri="{FF2B5EF4-FFF2-40B4-BE49-F238E27FC236}">
                <a16:creationId xmlns:a16="http://schemas.microsoft.com/office/drawing/2014/main" id="{98562C50-80E5-4588-834E-FF0DED381EC7}"/>
              </a:ext>
            </a:extLst>
          </p:cNvPr>
          <p:cNvSpPr/>
          <p:nvPr/>
        </p:nvSpPr>
        <p:spPr>
          <a:xfrm>
            <a:off x="1369398" y="1878046"/>
            <a:ext cx="4119205" cy="369332"/>
          </a:xfrm>
          <a:prstGeom prst="rect">
            <a:avLst/>
          </a:prstGeom>
        </p:spPr>
        <p:txBody>
          <a:bodyPr wrap="none">
            <a:spAutoFit/>
          </a:bodyPr>
          <a:lstStyle/>
          <a:p>
            <a:pPr algn="ctr"/>
            <a:r>
              <a:rPr lang="en-US" b="1" dirty="0"/>
              <a:t>FINGERTIP™ </a:t>
            </a:r>
            <a:r>
              <a:rPr lang="en-PH" b="1" cap="all" dirty="0">
                <a:solidFill>
                  <a:srgbClr val="333333"/>
                </a:solidFill>
                <a:latin typeface="Din2014-ExtraBold"/>
              </a:rPr>
              <a:t>SQUARE PLATE CUP HANDLE</a:t>
            </a:r>
            <a:endParaRPr lang="en-PH" b="1" i="0" cap="all" dirty="0">
              <a:solidFill>
                <a:srgbClr val="333333"/>
              </a:solidFill>
              <a:effectLst/>
              <a:latin typeface="Din2014-ExtraBold"/>
            </a:endParaRPr>
          </a:p>
        </p:txBody>
      </p:sp>
      <p:pic>
        <p:nvPicPr>
          <p:cNvPr id="4" name="Picture 3">
            <a:extLst>
              <a:ext uri="{FF2B5EF4-FFF2-40B4-BE49-F238E27FC236}">
                <a16:creationId xmlns:a16="http://schemas.microsoft.com/office/drawing/2014/main" id="{E06884CB-595A-409D-9460-9D130C2BDA3D}"/>
              </a:ext>
            </a:extLst>
          </p:cNvPr>
          <p:cNvPicPr>
            <a:picLocks noChangeAspect="1"/>
          </p:cNvPicPr>
          <p:nvPr/>
        </p:nvPicPr>
        <p:blipFill>
          <a:blip r:embed="rId8"/>
          <a:stretch>
            <a:fillRect/>
          </a:stretch>
        </p:blipFill>
        <p:spPr>
          <a:xfrm>
            <a:off x="1805794" y="2541916"/>
            <a:ext cx="3069930" cy="1528992"/>
          </a:xfrm>
          <a:prstGeom prst="rect">
            <a:avLst/>
          </a:prstGeom>
        </p:spPr>
      </p:pic>
    </p:spTree>
    <p:extLst>
      <p:ext uri="{BB962C8B-B14F-4D97-AF65-F5344CB8AC3E}">
        <p14:creationId xmlns:p14="http://schemas.microsoft.com/office/powerpoint/2010/main" val="63713013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6"/>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7"/>
          <a:stretch>
            <a:fillRect/>
          </a:stretch>
        </p:blipFill>
        <p:spPr>
          <a:xfrm>
            <a:off x="419386" y="460312"/>
            <a:ext cx="5842746" cy="854392"/>
          </a:xfrm>
          <a:prstGeom prst="rect">
            <a:avLst/>
          </a:prstGeom>
        </p:spPr>
      </p:pic>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8"/>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extLst>
              <p:ext uri="{D42A27DB-BD31-4B8C-83A1-F6EECF244321}">
                <p14:modId xmlns:p14="http://schemas.microsoft.com/office/powerpoint/2010/main" val="3747848366"/>
              </p:ext>
            </p:extLst>
          </p:nvPr>
        </p:nvGraphicFramePr>
        <p:xfrm>
          <a:off x="1073880" y="4473206"/>
          <a:ext cx="4470992" cy="2837264"/>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US" sz="1000" b="0" baseline="0" dirty="0">
                          <a:solidFill>
                            <a:schemeClr val="tx1"/>
                          </a:solidFill>
                        </a:rPr>
                        <a:t>FTD5520PE</a:t>
                      </a:r>
                      <a:endParaRPr lang="en-PH" sz="1000" b="0" baseline="0" dirty="0">
                        <a:solidFill>
                          <a:schemeClr val="tx1"/>
                        </a:solidFill>
                      </a:endParaRP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US" sz="1000" baseline="0" dirty="0">
                          <a:solidFill>
                            <a:schemeClr val="tx1"/>
                          </a:solidFill>
                        </a:rPr>
                        <a:t>FINGERTIP</a:t>
                      </a:r>
                      <a:endParaRPr lang="en-PH" sz="1000" baseline="0" dirty="0">
                        <a:solidFill>
                          <a:schemeClr val="tx1"/>
                        </a:solidFill>
                      </a:endParaRPr>
                    </a:p>
                  </a:txBody>
                  <a:tcPr/>
                </a:tc>
                <a:extLst>
                  <a:ext uri="{0D108BD9-81ED-4DB2-BD59-A6C34878D82A}">
                    <a16:rowId xmlns:a16="http://schemas.microsoft.com/office/drawing/2014/main" val="3698042402"/>
                  </a:ext>
                </a:extLst>
              </a:tr>
              <a:tr h="354658">
                <a:tc>
                  <a:txBody>
                    <a:bodyPr/>
                    <a:lstStyle/>
                    <a:p>
                      <a:r>
                        <a:rPr lang="en-PH" sz="1000" baseline="0" dirty="0">
                          <a:solidFill>
                            <a:schemeClr val="tx1"/>
                          </a:solidFill>
                        </a:rPr>
                        <a:t>AVAILABLE FINISH</a:t>
                      </a:r>
                    </a:p>
                  </a:txBody>
                  <a:tcPr/>
                </a:tc>
                <a:tc>
                  <a:txBody>
                    <a:bodyPr/>
                    <a:lstStyle/>
                    <a:p>
                      <a:r>
                        <a:rPr lang="en-US" sz="1000" baseline="0" dirty="0">
                          <a:solidFill>
                            <a:schemeClr val="tx1"/>
                          </a:solidFill>
                        </a:rPr>
                        <a:t>PEWTER</a:t>
                      </a:r>
                      <a:endParaRPr lang="en-PH" sz="1000" baseline="0" dirty="0">
                        <a:solidFill>
                          <a:schemeClr val="tx1"/>
                        </a:solidFill>
                      </a:endParaRP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US" sz="1000" baseline="0" dirty="0">
                          <a:solidFill>
                            <a:schemeClr val="tx1"/>
                          </a:solidFill>
                        </a:rPr>
                        <a:t>CABINET HANDLE</a:t>
                      </a:r>
                      <a:endParaRPr lang="en-PH" sz="1000" baseline="0" dirty="0">
                        <a:solidFill>
                          <a:schemeClr val="tx1"/>
                        </a:solidFill>
                      </a:endParaRPr>
                    </a:p>
                  </a:txBody>
                  <a:tcPr/>
                </a:tc>
                <a:extLst>
                  <a:ext uri="{0D108BD9-81ED-4DB2-BD59-A6C34878D82A}">
                    <a16:rowId xmlns:a16="http://schemas.microsoft.com/office/drawing/2014/main" val="2401254085"/>
                  </a:ext>
                </a:extLst>
              </a:tr>
              <a:tr h="354658">
                <a:tc>
                  <a:txBody>
                    <a:bodyPr/>
                    <a:lstStyle/>
                    <a:p>
                      <a:r>
                        <a:rPr lang="en-US" sz="1000" baseline="0" dirty="0">
                          <a:solidFill>
                            <a:schemeClr val="tx1"/>
                          </a:solidFill>
                        </a:rPr>
                        <a:t>OVERALL LENGTH</a:t>
                      </a:r>
                      <a:endParaRPr lang="en-PH" sz="1000" baseline="0" dirty="0">
                        <a:solidFill>
                          <a:schemeClr val="tx1"/>
                        </a:solidFill>
                      </a:endParaRPr>
                    </a:p>
                  </a:txBody>
                  <a:tcPr/>
                </a:tc>
                <a:tc>
                  <a:txBody>
                    <a:bodyPr/>
                    <a:lstStyle/>
                    <a:p>
                      <a:r>
                        <a:rPr lang="en-US" sz="1000" baseline="0" dirty="0">
                          <a:solidFill>
                            <a:schemeClr val="tx1"/>
                          </a:solidFill>
                        </a:rPr>
                        <a:t>91MM</a:t>
                      </a:r>
                      <a:endParaRPr lang="en-PH" sz="1000" baseline="0" dirty="0">
                        <a:solidFill>
                          <a:schemeClr val="tx1"/>
                        </a:solidFill>
                      </a:endParaRPr>
                    </a:p>
                  </a:txBody>
                  <a:tcPr/>
                </a:tc>
                <a:extLst>
                  <a:ext uri="{0D108BD9-81ED-4DB2-BD59-A6C34878D82A}">
                    <a16:rowId xmlns:a16="http://schemas.microsoft.com/office/drawing/2014/main" val="1126124889"/>
                  </a:ext>
                </a:extLst>
              </a:tr>
              <a:tr h="354658">
                <a:tc>
                  <a:txBody>
                    <a:bodyPr/>
                    <a:lstStyle/>
                    <a:p>
                      <a:r>
                        <a:rPr lang="en-US" sz="1000" baseline="0" dirty="0">
                          <a:solidFill>
                            <a:schemeClr val="tx1"/>
                          </a:solidFill>
                        </a:rPr>
                        <a:t>PROJECTION</a:t>
                      </a:r>
                      <a:endParaRPr lang="en-PH" sz="1000" baseline="0" dirty="0">
                        <a:solidFill>
                          <a:schemeClr val="tx1"/>
                        </a:solidFill>
                      </a:endParaRPr>
                    </a:p>
                  </a:txBody>
                  <a:tcPr/>
                </a:tc>
                <a:tc>
                  <a:txBody>
                    <a:bodyPr/>
                    <a:lstStyle/>
                    <a:p>
                      <a:r>
                        <a:rPr lang="en-US" sz="1000" baseline="0" dirty="0">
                          <a:solidFill>
                            <a:schemeClr val="tx1"/>
                          </a:solidFill>
                        </a:rPr>
                        <a:t>22MM</a:t>
                      </a:r>
                      <a:endParaRPr lang="en-PH" sz="1000" baseline="0" dirty="0">
                        <a:solidFill>
                          <a:schemeClr val="tx1"/>
                        </a:solidFill>
                      </a:endParaRPr>
                    </a:p>
                  </a:txBody>
                  <a:tcPr/>
                </a:tc>
                <a:extLst>
                  <a:ext uri="{0D108BD9-81ED-4DB2-BD59-A6C34878D82A}">
                    <a16:rowId xmlns:a16="http://schemas.microsoft.com/office/drawing/2014/main" val="3472184349"/>
                  </a:ext>
                </a:extLst>
              </a:tr>
              <a:tr h="354658">
                <a:tc>
                  <a:txBody>
                    <a:bodyPr/>
                    <a:lstStyle/>
                    <a:p>
                      <a:r>
                        <a:rPr lang="en-PH" sz="1000" baseline="0" dirty="0">
                          <a:solidFill>
                            <a:schemeClr val="tx1"/>
                          </a:solidFill>
                        </a:rPr>
                        <a:t>MECHANICAL WARRANTY</a:t>
                      </a:r>
                    </a:p>
                  </a:txBody>
                  <a:tcPr/>
                </a:tc>
                <a:tc>
                  <a:txBody>
                    <a:bodyPr/>
                    <a:lstStyle/>
                    <a:p>
                      <a:r>
                        <a:rPr lang="en-US" sz="1000" baseline="0" dirty="0">
                          <a:solidFill>
                            <a:schemeClr val="tx1"/>
                          </a:solidFill>
                        </a:rPr>
                        <a:t>10 YEARS</a:t>
                      </a:r>
                      <a:endParaRPr lang="en-PH" sz="1000" baseline="0" dirty="0">
                        <a:solidFill>
                          <a:schemeClr val="tx1"/>
                        </a:solidFill>
                      </a:endParaRPr>
                    </a:p>
                  </a:txBody>
                  <a:tcPr/>
                </a:tc>
                <a:extLst>
                  <a:ext uri="{0D108BD9-81ED-4DB2-BD59-A6C34878D82A}">
                    <a16:rowId xmlns:a16="http://schemas.microsoft.com/office/drawing/2014/main" val="1480764841"/>
                  </a:ext>
                </a:extLst>
              </a:tr>
            </a:tbl>
          </a:graphicData>
        </a:graphic>
      </p:graphicFrame>
      <p:pic>
        <p:nvPicPr>
          <p:cNvPr id="6" name="Picture 5">
            <a:extLst>
              <a:ext uri="{FF2B5EF4-FFF2-40B4-BE49-F238E27FC236}">
                <a16:creationId xmlns:a16="http://schemas.microsoft.com/office/drawing/2014/main" id="{3AEBE0D2-ADF4-4661-8739-4A4AC654BA53}"/>
              </a:ext>
            </a:extLst>
          </p:cNvPr>
          <p:cNvPicPr>
            <a:picLocks noChangeAspect="1"/>
          </p:cNvPicPr>
          <p:nvPr/>
        </p:nvPicPr>
        <p:blipFill>
          <a:blip r:embed="rId9"/>
          <a:stretch>
            <a:fillRect/>
          </a:stretch>
        </p:blipFill>
        <p:spPr>
          <a:xfrm>
            <a:off x="4554272" y="2941487"/>
            <a:ext cx="990600" cy="209550"/>
          </a:xfrm>
          <a:prstGeom prst="rect">
            <a:avLst/>
          </a:prstGeom>
        </p:spPr>
      </p:pic>
      <p:pic>
        <p:nvPicPr>
          <p:cNvPr id="21" name="Picture 20">
            <a:extLst>
              <a:ext uri="{FF2B5EF4-FFF2-40B4-BE49-F238E27FC236}">
                <a16:creationId xmlns:a16="http://schemas.microsoft.com/office/drawing/2014/main" id="{27833E90-8F9B-48A8-AD5A-6681B68B1F56}"/>
              </a:ext>
            </a:extLst>
          </p:cNvPr>
          <p:cNvPicPr>
            <a:picLocks noChangeAspect="1"/>
          </p:cNvPicPr>
          <p:nvPr/>
        </p:nvPicPr>
        <p:blipFill>
          <a:blip r:embed="rId10"/>
          <a:stretch>
            <a:fillRect/>
          </a:stretch>
        </p:blipFill>
        <p:spPr>
          <a:xfrm>
            <a:off x="5204091" y="8411388"/>
            <a:ext cx="1395501" cy="517008"/>
          </a:xfrm>
          <a:prstGeom prst="rect">
            <a:avLst/>
          </a:prstGeom>
          <a:noFill/>
          <a:ln w="9525">
            <a:noFill/>
          </a:ln>
        </p:spPr>
      </p:pic>
      <p:pic>
        <p:nvPicPr>
          <p:cNvPr id="9" name="Picture 8">
            <a:extLst>
              <a:ext uri="{FF2B5EF4-FFF2-40B4-BE49-F238E27FC236}">
                <a16:creationId xmlns:a16="http://schemas.microsoft.com/office/drawing/2014/main" id="{7E40AC49-8F15-409F-B972-6042340FA938}"/>
              </a:ext>
            </a:extLst>
          </p:cNvPr>
          <p:cNvPicPr>
            <a:picLocks noChangeAspect="1"/>
          </p:cNvPicPr>
          <p:nvPr/>
        </p:nvPicPr>
        <p:blipFill>
          <a:blip r:embed="rId11"/>
          <a:stretch>
            <a:fillRect/>
          </a:stretch>
        </p:blipFill>
        <p:spPr>
          <a:xfrm>
            <a:off x="5834819" y="7718911"/>
            <a:ext cx="714694" cy="600343"/>
          </a:xfrm>
          <a:prstGeom prst="rect">
            <a:avLst/>
          </a:prstGeom>
        </p:spPr>
      </p:pic>
      <p:pic>
        <p:nvPicPr>
          <p:cNvPr id="18" name="Picture 17">
            <a:extLst>
              <a:ext uri="{FF2B5EF4-FFF2-40B4-BE49-F238E27FC236}">
                <a16:creationId xmlns:a16="http://schemas.microsoft.com/office/drawing/2014/main" id="{BFD3DEF6-347F-4290-A504-43930E07CAD6}"/>
              </a:ext>
            </a:extLst>
          </p:cNvPr>
          <p:cNvPicPr>
            <a:picLocks noChangeAspect="1"/>
          </p:cNvPicPr>
          <p:nvPr/>
        </p:nvPicPr>
        <p:blipFill>
          <a:blip r:embed="rId11"/>
          <a:stretch>
            <a:fillRect/>
          </a:stretch>
        </p:blipFill>
        <p:spPr>
          <a:xfrm>
            <a:off x="5779345" y="7707316"/>
            <a:ext cx="714694" cy="600343"/>
          </a:xfrm>
          <a:prstGeom prst="rect">
            <a:avLst/>
          </a:prstGeom>
        </p:spPr>
      </p:pic>
      <p:pic>
        <p:nvPicPr>
          <p:cNvPr id="7" name="Picture 6">
            <a:extLst>
              <a:ext uri="{FF2B5EF4-FFF2-40B4-BE49-F238E27FC236}">
                <a16:creationId xmlns:a16="http://schemas.microsoft.com/office/drawing/2014/main" id="{F6B4E696-F09B-43D1-9BE2-7BA1405DE0F2}"/>
              </a:ext>
            </a:extLst>
          </p:cNvPr>
          <p:cNvPicPr>
            <a:picLocks noChangeAspect="1"/>
          </p:cNvPicPr>
          <p:nvPr/>
        </p:nvPicPr>
        <p:blipFill>
          <a:blip r:embed="rId12"/>
          <a:stretch>
            <a:fillRect/>
          </a:stretch>
        </p:blipFill>
        <p:spPr>
          <a:xfrm>
            <a:off x="1017274" y="8339370"/>
            <a:ext cx="1820207" cy="647927"/>
          </a:xfrm>
          <a:prstGeom prst="rect">
            <a:avLst/>
          </a:prstGeom>
        </p:spPr>
      </p:pic>
      <p:pic>
        <p:nvPicPr>
          <p:cNvPr id="23" name="Picture 22">
            <a:extLst>
              <a:ext uri="{FF2B5EF4-FFF2-40B4-BE49-F238E27FC236}">
                <a16:creationId xmlns:a16="http://schemas.microsoft.com/office/drawing/2014/main" id="{D79C9A11-D8F8-4F58-AFF0-A0FFEB6B8363}"/>
              </a:ext>
            </a:extLst>
          </p:cNvPr>
          <p:cNvPicPr>
            <a:picLocks noChangeAspect="1"/>
          </p:cNvPicPr>
          <p:nvPr/>
        </p:nvPicPr>
        <p:blipFill>
          <a:blip r:embed="rId13"/>
          <a:stretch>
            <a:fillRect/>
          </a:stretch>
        </p:blipFill>
        <p:spPr>
          <a:xfrm>
            <a:off x="5376155" y="7736443"/>
            <a:ext cx="610428" cy="589379"/>
          </a:xfrm>
          <a:prstGeom prst="rect">
            <a:avLst/>
          </a:prstGeom>
        </p:spPr>
      </p:pic>
      <p:pic>
        <p:nvPicPr>
          <p:cNvPr id="5" name="Picture 4">
            <a:extLst>
              <a:ext uri="{FF2B5EF4-FFF2-40B4-BE49-F238E27FC236}">
                <a16:creationId xmlns:a16="http://schemas.microsoft.com/office/drawing/2014/main" id="{98F89C43-8C9E-4F88-869E-C052215E19C9}"/>
              </a:ext>
            </a:extLst>
          </p:cNvPr>
          <p:cNvPicPr>
            <a:picLocks noChangeAspect="1"/>
          </p:cNvPicPr>
          <p:nvPr/>
        </p:nvPicPr>
        <p:blipFill>
          <a:blip r:embed="rId14"/>
          <a:stretch>
            <a:fillRect/>
          </a:stretch>
        </p:blipFill>
        <p:spPr>
          <a:xfrm>
            <a:off x="1550713" y="1927581"/>
            <a:ext cx="3448050" cy="2470022"/>
          </a:xfrm>
          <a:prstGeom prst="rect">
            <a:avLst/>
          </a:prstGeom>
        </p:spPr>
      </p:pic>
    </p:spTree>
    <p:extLst>
      <p:ext uri="{BB962C8B-B14F-4D97-AF65-F5344CB8AC3E}">
        <p14:creationId xmlns:p14="http://schemas.microsoft.com/office/powerpoint/2010/main" val="247515814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6"/>
          <a:stretch>
            <a:fillRect/>
          </a:stretch>
        </p:blipFill>
        <p:spPr>
          <a:xfrm>
            <a:off x="419386" y="460312"/>
            <a:ext cx="5842746" cy="854392"/>
          </a:xfrm>
          <a:prstGeom prst="rect">
            <a:avLst/>
          </a:prstGeom>
        </p:spPr>
      </p:pic>
      <p:sp>
        <p:nvSpPr>
          <p:cNvPr id="26" name="TextBox 25">
            <a:extLst>
              <a:ext uri="{FF2B5EF4-FFF2-40B4-BE49-F238E27FC236}">
                <a16:creationId xmlns:a16="http://schemas.microsoft.com/office/drawing/2014/main" id="{F146E743-8A89-4BF5-86D1-9F42153C1212}"/>
              </a:ext>
            </a:extLst>
          </p:cNvPr>
          <p:cNvSpPr txBox="1"/>
          <p:nvPr/>
        </p:nvSpPr>
        <p:spPr>
          <a:xfrm>
            <a:off x="2468880" y="1541717"/>
            <a:ext cx="1947672" cy="369332"/>
          </a:xfrm>
          <a:prstGeom prst="rect">
            <a:avLst/>
          </a:prstGeom>
          <a:noFill/>
        </p:spPr>
        <p:txBody>
          <a:bodyPr wrap="square" rtlCol="0">
            <a:spAutoFit/>
          </a:bodyPr>
          <a:lstStyle/>
          <a:p>
            <a:r>
              <a:rPr lang="en-PH" b="1" dirty="0">
                <a:solidFill>
                  <a:srgbClr val="FF0000"/>
                </a:solidFill>
              </a:rPr>
              <a:t> FTD515ABB</a:t>
            </a:r>
          </a:p>
        </p:txBody>
      </p:sp>
      <p:pic>
        <p:nvPicPr>
          <p:cNvPr id="18" name="Picture 17">
            <a:extLst>
              <a:ext uri="{FF2B5EF4-FFF2-40B4-BE49-F238E27FC236}">
                <a16:creationId xmlns:a16="http://schemas.microsoft.com/office/drawing/2014/main" id="{E2612971-AC02-4FFF-A5BD-1FC0A7D5CD29}"/>
              </a:ext>
            </a:extLst>
          </p:cNvPr>
          <p:cNvPicPr>
            <a:picLocks noChangeAspect="1"/>
          </p:cNvPicPr>
          <p:nvPr/>
        </p:nvPicPr>
        <p:blipFill>
          <a:blip r:embed="rId7"/>
          <a:stretch>
            <a:fillRect/>
          </a:stretch>
        </p:blipFill>
        <p:spPr>
          <a:xfrm>
            <a:off x="5204091" y="8411388"/>
            <a:ext cx="1395501" cy="517008"/>
          </a:xfrm>
          <a:prstGeom prst="rect">
            <a:avLst/>
          </a:prstGeom>
          <a:noFill/>
          <a:ln w="9525">
            <a:noFill/>
          </a:ln>
        </p:spPr>
      </p:pic>
      <p:pic>
        <p:nvPicPr>
          <p:cNvPr id="3" name="Picture 2">
            <a:extLst>
              <a:ext uri="{FF2B5EF4-FFF2-40B4-BE49-F238E27FC236}">
                <a16:creationId xmlns:a16="http://schemas.microsoft.com/office/drawing/2014/main" id="{9294F2B2-F57B-4C5B-9BE8-915B9A1D42B1}"/>
              </a:ext>
            </a:extLst>
          </p:cNvPr>
          <p:cNvPicPr>
            <a:picLocks noChangeAspect="1"/>
          </p:cNvPicPr>
          <p:nvPr/>
        </p:nvPicPr>
        <p:blipFill>
          <a:blip r:embed="rId8"/>
          <a:stretch>
            <a:fillRect/>
          </a:stretch>
        </p:blipFill>
        <p:spPr>
          <a:xfrm>
            <a:off x="1909960" y="2712079"/>
            <a:ext cx="2627018" cy="2530682"/>
          </a:xfrm>
          <a:prstGeom prst="rect">
            <a:avLst/>
          </a:prstGeom>
        </p:spPr>
      </p:pic>
      <p:sp>
        <p:nvSpPr>
          <p:cNvPr id="4" name="Rectangle 3">
            <a:extLst>
              <a:ext uri="{FF2B5EF4-FFF2-40B4-BE49-F238E27FC236}">
                <a16:creationId xmlns:a16="http://schemas.microsoft.com/office/drawing/2014/main" id="{7D9DFC78-9A3A-4E0A-BD94-AC899AD159E6}"/>
              </a:ext>
            </a:extLst>
          </p:cNvPr>
          <p:cNvSpPr/>
          <p:nvPr/>
        </p:nvSpPr>
        <p:spPr>
          <a:xfrm>
            <a:off x="1757074" y="1888675"/>
            <a:ext cx="2932791" cy="369332"/>
          </a:xfrm>
          <a:prstGeom prst="rect">
            <a:avLst/>
          </a:prstGeom>
        </p:spPr>
        <p:txBody>
          <a:bodyPr wrap="none">
            <a:spAutoFit/>
          </a:bodyPr>
          <a:lstStyle/>
          <a:p>
            <a:r>
              <a:rPr lang="en-US" b="1" dirty="0"/>
              <a:t>FINGERTIP™  PATTERN KNOB</a:t>
            </a:r>
            <a:endParaRPr lang="en-PH" dirty="0"/>
          </a:p>
        </p:txBody>
      </p:sp>
      <p:sp>
        <p:nvSpPr>
          <p:cNvPr id="5" name="Rectangle 4">
            <a:extLst>
              <a:ext uri="{FF2B5EF4-FFF2-40B4-BE49-F238E27FC236}">
                <a16:creationId xmlns:a16="http://schemas.microsoft.com/office/drawing/2014/main" id="{DF64ADC4-22D7-4D65-9F44-014D16434D04}"/>
              </a:ext>
            </a:extLst>
          </p:cNvPr>
          <p:cNvSpPr/>
          <p:nvPr/>
        </p:nvSpPr>
        <p:spPr>
          <a:xfrm>
            <a:off x="1063257" y="5417589"/>
            <a:ext cx="4529469" cy="1477328"/>
          </a:xfrm>
          <a:prstGeom prst="rect">
            <a:avLst/>
          </a:prstGeom>
        </p:spPr>
        <p:txBody>
          <a:bodyPr wrap="square">
            <a:spAutoFit/>
          </a:bodyPr>
          <a:lstStyle/>
          <a:p>
            <a:r>
              <a:rPr lang="en-US" dirty="0">
                <a:solidFill>
                  <a:srgbClr val="333333"/>
                </a:solidFill>
                <a:latin typeface="Din2014-Light"/>
              </a:rPr>
              <a:t>A traditional round ringed pattern knob on a stem rose making it easy to grasp. Provides a comfortable feel and good torque when opening doors and drawers.</a:t>
            </a:r>
          </a:p>
          <a:p>
            <a:r>
              <a:rPr lang="en-US" dirty="0">
                <a:solidFill>
                  <a:srgbClr val="333333"/>
                </a:solidFill>
                <a:latin typeface="Din2014-Light"/>
              </a:rPr>
              <a:t>Available in Antique Burnished Brass</a:t>
            </a:r>
            <a:endParaRPr lang="en-PH" dirty="0"/>
          </a:p>
        </p:txBody>
      </p:sp>
    </p:spTree>
    <p:extLst>
      <p:ext uri="{BB962C8B-B14F-4D97-AF65-F5344CB8AC3E}">
        <p14:creationId xmlns:p14="http://schemas.microsoft.com/office/powerpoint/2010/main" val="4256152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8" name="Picture 27">
            <a:extLst>
              <a:ext uri="{FF2B5EF4-FFF2-40B4-BE49-F238E27FC236}">
                <a16:creationId xmlns:a16="http://schemas.microsoft.com/office/drawing/2014/main" id="{00000000-0008-0000-0400-000009000000}"/>
              </a:ext>
            </a:extLst>
          </p:cNvPr>
          <p:cNvPicPr>
            <a:picLocks noChangeAspect="1"/>
          </p:cNvPicPr>
          <p:nvPr/>
        </p:nvPicPr>
        <p:blipFill>
          <a:blip r:embed="rId6"/>
          <a:stretch>
            <a:fillRect/>
          </a:stretch>
        </p:blipFill>
        <p:spPr>
          <a:xfrm>
            <a:off x="5204091" y="8411388"/>
            <a:ext cx="1395501" cy="517008"/>
          </a:xfrm>
          <a:prstGeom prst="rect">
            <a:avLst/>
          </a:prstGeom>
          <a:noFill/>
          <a:ln w="9525">
            <a:noFill/>
          </a:ln>
        </p:spPr>
      </p:pic>
      <p:pic>
        <p:nvPicPr>
          <p:cNvPr id="18" name="Picture 17">
            <a:extLst>
              <a:ext uri="{FF2B5EF4-FFF2-40B4-BE49-F238E27FC236}">
                <a16:creationId xmlns:a16="http://schemas.microsoft.com/office/drawing/2014/main" id="{83F05EA8-5796-4FC9-9BD0-BE91D95117B7}"/>
              </a:ext>
            </a:extLst>
          </p:cNvPr>
          <p:cNvPicPr>
            <a:picLocks noChangeAspect="1"/>
          </p:cNvPicPr>
          <p:nvPr/>
        </p:nvPicPr>
        <p:blipFill>
          <a:blip r:embed="rId7"/>
          <a:stretch>
            <a:fillRect/>
          </a:stretch>
        </p:blipFill>
        <p:spPr>
          <a:xfrm>
            <a:off x="2730396" y="6662382"/>
            <a:ext cx="794733" cy="370361"/>
          </a:xfrm>
          <a:prstGeom prst="rect">
            <a:avLst/>
          </a:prstGeom>
        </p:spPr>
      </p:pic>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7"/>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8"/>
          <a:stretch>
            <a:fillRect/>
          </a:stretch>
        </p:blipFill>
        <p:spPr>
          <a:xfrm>
            <a:off x="419386" y="460312"/>
            <a:ext cx="5842746" cy="854392"/>
          </a:xfrm>
          <a:prstGeom prst="rect">
            <a:avLst/>
          </a:prstGeom>
        </p:spPr>
      </p:pic>
      <p:pic>
        <p:nvPicPr>
          <p:cNvPr id="35" name="Picture 34">
            <a:extLst>
              <a:ext uri="{FF2B5EF4-FFF2-40B4-BE49-F238E27FC236}">
                <a16:creationId xmlns:a16="http://schemas.microsoft.com/office/drawing/2014/main" id="{D55DAE1C-19E7-493E-98D2-99BD12D09951}"/>
              </a:ext>
            </a:extLst>
          </p:cNvPr>
          <p:cNvPicPr>
            <a:picLocks noChangeAspect="1"/>
          </p:cNvPicPr>
          <p:nvPr/>
        </p:nvPicPr>
        <p:blipFill>
          <a:blip r:embed="rId9"/>
          <a:stretch>
            <a:fillRect/>
          </a:stretch>
        </p:blipFill>
        <p:spPr>
          <a:xfrm>
            <a:off x="1273482" y="3035461"/>
            <a:ext cx="4327219" cy="1233522"/>
          </a:xfrm>
          <a:prstGeom prst="rect">
            <a:avLst/>
          </a:prstGeom>
        </p:spPr>
      </p:pic>
      <p:sp>
        <p:nvSpPr>
          <p:cNvPr id="37" name="TextBox 36">
            <a:extLst>
              <a:ext uri="{FF2B5EF4-FFF2-40B4-BE49-F238E27FC236}">
                <a16:creationId xmlns:a16="http://schemas.microsoft.com/office/drawing/2014/main" id="{52DC8923-61C9-4470-916A-9276F6A63A4E}"/>
              </a:ext>
            </a:extLst>
          </p:cNvPr>
          <p:cNvSpPr txBox="1"/>
          <p:nvPr/>
        </p:nvSpPr>
        <p:spPr>
          <a:xfrm>
            <a:off x="1456655" y="1801006"/>
            <a:ext cx="4455041" cy="369332"/>
          </a:xfrm>
          <a:prstGeom prst="rect">
            <a:avLst/>
          </a:prstGeom>
          <a:noFill/>
        </p:spPr>
        <p:txBody>
          <a:bodyPr wrap="square" rtlCol="0">
            <a:spAutoFit/>
          </a:bodyPr>
          <a:lstStyle/>
          <a:p>
            <a:r>
              <a:rPr lang="en-PH" b="1" dirty="0">
                <a:solidFill>
                  <a:srgbClr val="FF0000"/>
                </a:solidFill>
              </a:rPr>
              <a:t> </a:t>
            </a:r>
            <a:r>
              <a:rPr lang="en-PH" b="1" dirty="0"/>
              <a:t>CARLISLE BRASS ™ SASH WINDOW HANDLE </a:t>
            </a:r>
          </a:p>
        </p:txBody>
      </p:sp>
      <p:sp>
        <p:nvSpPr>
          <p:cNvPr id="38" name="Rectangle 37">
            <a:extLst>
              <a:ext uri="{FF2B5EF4-FFF2-40B4-BE49-F238E27FC236}">
                <a16:creationId xmlns:a16="http://schemas.microsoft.com/office/drawing/2014/main" id="{42302D69-CCB8-4E13-993B-38D0A7251DAD}"/>
              </a:ext>
            </a:extLst>
          </p:cNvPr>
          <p:cNvSpPr/>
          <p:nvPr/>
        </p:nvSpPr>
        <p:spPr>
          <a:xfrm>
            <a:off x="744279" y="2285048"/>
            <a:ext cx="5690807" cy="461665"/>
          </a:xfrm>
          <a:prstGeom prst="rect">
            <a:avLst/>
          </a:prstGeom>
        </p:spPr>
        <p:txBody>
          <a:bodyPr wrap="square">
            <a:spAutoFit/>
          </a:bodyPr>
          <a:lstStyle/>
          <a:p>
            <a:r>
              <a:rPr lang="en-US" sz="1200" dirty="0">
                <a:solidFill>
                  <a:srgbClr val="333333"/>
                </a:solidFill>
                <a:latin typeface="Din2014-Light"/>
              </a:rPr>
              <a:t>A conventional and easy to use sash handle for moving sash windows up and down, or for other simple uses around the home such as cupboard door handles.     </a:t>
            </a:r>
            <a:endParaRPr lang="en-PH" sz="1200" dirty="0"/>
          </a:p>
        </p:txBody>
      </p:sp>
      <p:pic>
        <p:nvPicPr>
          <p:cNvPr id="5" name="Picture 4">
            <a:extLst>
              <a:ext uri="{FF2B5EF4-FFF2-40B4-BE49-F238E27FC236}">
                <a16:creationId xmlns:a16="http://schemas.microsoft.com/office/drawing/2014/main" id="{1CDD1A9F-99B7-4D92-B09F-146F7FDEFE6C}"/>
              </a:ext>
            </a:extLst>
          </p:cNvPr>
          <p:cNvPicPr>
            <a:picLocks noChangeAspect="1"/>
          </p:cNvPicPr>
          <p:nvPr/>
        </p:nvPicPr>
        <p:blipFill>
          <a:blip r:embed="rId10"/>
          <a:stretch>
            <a:fillRect/>
          </a:stretch>
        </p:blipFill>
        <p:spPr>
          <a:xfrm>
            <a:off x="1796905" y="4683238"/>
            <a:ext cx="2973159" cy="2999126"/>
          </a:xfrm>
          <a:prstGeom prst="rect">
            <a:avLst/>
          </a:prstGeom>
        </p:spPr>
      </p:pic>
      <p:sp>
        <p:nvSpPr>
          <p:cNvPr id="8" name="TextBox 7">
            <a:extLst>
              <a:ext uri="{FF2B5EF4-FFF2-40B4-BE49-F238E27FC236}">
                <a16:creationId xmlns:a16="http://schemas.microsoft.com/office/drawing/2014/main" id="{D728A2E5-98D6-46FF-B08D-EE6824EEFD22}"/>
              </a:ext>
            </a:extLst>
          </p:cNvPr>
          <p:cNvSpPr txBox="1"/>
          <p:nvPr/>
        </p:nvSpPr>
        <p:spPr>
          <a:xfrm>
            <a:off x="2987067" y="1499185"/>
            <a:ext cx="697627" cy="369332"/>
          </a:xfrm>
          <a:prstGeom prst="rect">
            <a:avLst/>
          </a:prstGeom>
          <a:noFill/>
        </p:spPr>
        <p:txBody>
          <a:bodyPr wrap="none" rtlCol="0">
            <a:spAutoFit/>
          </a:bodyPr>
          <a:lstStyle/>
          <a:p>
            <a:r>
              <a:rPr lang="en-PH" b="1" dirty="0">
                <a:solidFill>
                  <a:srgbClr val="FF0000"/>
                </a:solidFill>
              </a:rPr>
              <a:t>AA96</a:t>
            </a:r>
          </a:p>
        </p:txBody>
      </p:sp>
      <p:pic>
        <p:nvPicPr>
          <p:cNvPr id="41" name="Picture 40">
            <a:extLst>
              <a:ext uri="{FF2B5EF4-FFF2-40B4-BE49-F238E27FC236}">
                <a16:creationId xmlns:a16="http://schemas.microsoft.com/office/drawing/2014/main" id="{62F1CAEC-A138-4463-A17E-E843A9CE110F}"/>
              </a:ext>
            </a:extLst>
          </p:cNvPr>
          <p:cNvPicPr>
            <a:picLocks noChangeAspect="1"/>
          </p:cNvPicPr>
          <p:nvPr/>
        </p:nvPicPr>
        <p:blipFill>
          <a:blip r:embed="rId11"/>
          <a:stretch>
            <a:fillRect/>
          </a:stretch>
        </p:blipFill>
        <p:spPr>
          <a:xfrm>
            <a:off x="419386" y="7721925"/>
            <a:ext cx="518158" cy="518158"/>
          </a:xfrm>
          <a:prstGeom prst="rect">
            <a:avLst/>
          </a:prstGeom>
        </p:spPr>
      </p:pic>
    </p:spTree>
    <p:extLst>
      <p:ext uri="{BB962C8B-B14F-4D97-AF65-F5344CB8AC3E}">
        <p14:creationId xmlns:p14="http://schemas.microsoft.com/office/powerpoint/2010/main" val="245881570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6"/>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7"/>
          <a:stretch>
            <a:fillRect/>
          </a:stretch>
        </p:blipFill>
        <p:spPr>
          <a:xfrm>
            <a:off x="419386" y="460312"/>
            <a:ext cx="5842746" cy="854392"/>
          </a:xfrm>
          <a:prstGeom prst="rect">
            <a:avLst/>
          </a:prstGeom>
        </p:spPr>
      </p:pic>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8"/>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extLst>
              <p:ext uri="{D42A27DB-BD31-4B8C-83A1-F6EECF244321}">
                <p14:modId xmlns:p14="http://schemas.microsoft.com/office/powerpoint/2010/main" val="3007347620"/>
              </p:ext>
            </p:extLst>
          </p:nvPr>
        </p:nvGraphicFramePr>
        <p:xfrm>
          <a:off x="1073880" y="4473206"/>
          <a:ext cx="4470992" cy="2837264"/>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US" sz="1000" b="0" baseline="0" dirty="0">
                          <a:solidFill>
                            <a:schemeClr val="tx1"/>
                          </a:solidFill>
                        </a:rPr>
                        <a:t>FTD515ABB</a:t>
                      </a:r>
                      <a:endParaRPr lang="en-PH" sz="1000" b="0" baseline="0" dirty="0">
                        <a:solidFill>
                          <a:schemeClr val="tx1"/>
                        </a:solidFill>
                      </a:endParaRP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US" sz="1000" baseline="0" dirty="0">
                          <a:solidFill>
                            <a:schemeClr val="tx1"/>
                          </a:solidFill>
                        </a:rPr>
                        <a:t>FINGERTIP</a:t>
                      </a:r>
                      <a:endParaRPr lang="en-PH" sz="1000" baseline="0" dirty="0">
                        <a:solidFill>
                          <a:schemeClr val="tx1"/>
                        </a:solidFill>
                      </a:endParaRPr>
                    </a:p>
                  </a:txBody>
                  <a:tcPr/>
                </a:tc>
                <a:extLst>
                  <a:ext uri="{0D108BD9-81ED-4DB2-BD59-A6C34878D82A}">
                    <a16:rowId xmlns:a16="http://schemas.microsoft.com/office/drawing/2014/main" val="3698042402"/>
                  </a:ext>
                </a:extLst>
              </a:tr>
              <a:tr h="354658">
                <a:tc>
                  <a:txBody>
                    <a:bodyPr/>
                    <a:lstStyle/>
                    <a:p>
                      <a:r>
                        <a:rPr lang="en-PH" sz="1000" baseline="0" dirty="0">
                          <a:solidFill>
                            <a:schemeClr val="tx1"/>
                          </a:solidFill>
                        </a:rPr>
                        <a:t>AVAILABLE FINISH</a:t>
                      </a:r>
                    </a:p>
                  </a:txBody>
                  <a:tcPr/>
                </a:tc>
                <a:tc>
                  <a:txBody>
                    <a:bodyPr/>
                    <a:lstStyle/>
                    <a:p>
                      <a:r>
                        <a:rPr lang="en-US" sz="1000" baseline="0" dirty="0">
                          <a:solidFill>
                            <a:schemeClr val="tx1"/>
                          </a:solidFill>
                        </a:rPr>
                        <a:t>ANTIQUE BURNISHED BRASS</a:t>
                      </a:r>
                      <a:endParaRPr lang="en-PH" sz="1000" baseline="0" dirty="0">
                        <a:solidFill>
                          <a:schemeClr val="tx1"/>
                        </a:solidFill>
                      </a:endParaRP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US" sz="1000" baseline="0" dirty="0">
                          <a:solidFill>
                            <a:schemeClr val="tx1"/>
                          </a:solidFill>
                        </a:rPr>
                        <a:t>CABINET HANDLE</a:t>
                      </a:r>
                      <a:endParaRPr lang="en-PH" sz="1000" baseline="0" dirty="0">
                        <a:solidFill>
                          <a:schemeClr val="tx1"/>
                        </a:solidFill>
                      </a:endParaRPr>
                    </a:p>
                  </a:txBody>
                  <a:tcPr/>
                </a:tc>
                <a:extLst>
                  <a:ext uri="{0D108BD9-81ED-4DB2-BD59-A6C34878D82A}">
                    <a16:rowId xmlns:a16="http://schemas.microsoft.com/office/drawing/2014/main" val="2401254085"/>
                  </a:ext>
                </a:extLst>
              </a:tr>
              <a:tr h="354658">
                <a:tc>
                  <a:txBody>
                    <a:bodyPr/>
                    <a:lstStyle/>
                    <a:p>
                      <a:r>
                        <a:rPr lang="en-US" sz="1000" baseline="0" dirty="0">
                          <a:solidFill>
                            <a:schemeClr val="tx1"/>
                          </a:solidFill>
                        </a:rPr>
                        <a:t>KNOB DIAMETER</a:t>
                      </a:r>
                      <a:endParaRPr lang="en-PH" sz="1000" baseline="0" dirty="0">
                        <a:solidFill>
                          <a:schemeClr val="tx1"/>
                        </a:solidFill>
                      </a:endParaRPr>
                    </a:p>
                  </a:txBody>
                  <a:tcPr/>
                </a:tc>
                <a:tc>
                  <a:txBody>
                    <a:bodyPr/>
                    <a:lstStyle/>
                    <a:p>
                      <a:r>
                        <a:rPr lang="en-US" sz="1000" baseline="0" dirty="0">
                          <a:solidFill>
                            <a:schemeClr val="tx1"/>
                          </a:solidFill>
                        </a:rPr>
                        <a:t>32.5MM</a:t>
                      </a:r>
                      <a:endParaRPr lang="en-PH" sz="1000" baseline="0" dirty="0">
                        <a:solidFill>
                          <a:schemeClr val="tx1"/>
                        </a:solidFill>
                      </a:endParaRPr>
                    </a:p>
                  </a:txBody>
                  <a:tcPr/>
                </a:tc>
                <a:extLst>
                  <a:ext uri="{0D108BD9-81ED-4DB2-BD59-A6C34878D82A}">
                    <a16:rowId xmlns:a16="http://schemas.microsoft.com/office/drawing/2014/main" val="1126124889"/>
                  </a:ext>
                </a:extLst>
              </a:tr>
              <a:tr h="354658">
                <a:tc>
                  <a:txBody>
                    <a:bodyPr/>
                    <a:lstStyle/>
                    <a:p>
                      <a:r>
                        <a:rPr lang="en-US" sz="1000" baseline="0" dirty="0">
                          <a:solidFill>
                            <a:schemeClr val="tx1"/>
                          </a:solidFill>
                        </a:rPr>
                        <a:t>PROJECTION</a:t>
                      </a:r>
                      <a:endParaRPr lang="en-PH" sz="1000" baseline="0" dirty="0">
                        <a:solidFill>
                          <a:schemeClr val="tx1"/>
                        </a:solidFill>
                      </a:endParaRPr>
                    </a:p>
                  </a:txBody>
                  <a:tcPr/>
                </a:tc>
                <a:tc>
                  <a:txBody>
                    <a:bodyPr/>
                    <a:lstStyle/>
                    <a:p>
                      <a:r>
                        <a:rPr lang="en-US" sz="1000" baseline="0" dirty="0">
                          <a:solidFill>
                            <a:schemeClr val="tx1"/>
                          </a:solidFill>
                        </a:rPr>
                        <a:t>24.5MM</a:t>
                      </a:r>
                      <a:endParaRPr lang="en-PH" sz="1000" baseline="0" dirty="0">
                        <a:solidFill>
                          <a:schemeClr val="tx1"/>
                        </a:solidFill>
                      </a:endParaRPr>
                    </a:p>
                  </a:txBody>
                  <a:tcPr/>
                </a:tc>
                <a:extLst>
                  <a:ext uri="{0D108BD9-81ED-4DB2-BD59-A6C34878D82A}">
                    <a16:rowId xmlns:a16="http://schemas.microsoft.com/office/drawing/2014/main" val="3472184349"/>
                  </a:ext>
                </a:extLst>
              </a:tr>
              <a:tr h="354658">
                <a:tc>
                  <a:txBody>
                    <a:bodyPr/>
                    <a:lstStyle/>
                    <a:p>
                      <a:r>
                        <a:rPr lang="en-PH" sz="1000" baseline="0" dirty="0">
                          <a:solidFill>
                            <a:schemeClr val="tx1"/>
                          </a:solidFill>
                        </a:rPr>
                        <a:t>MECHANICAL WARRANTY</a:t>
                      </a:r>
                    </a:p>
                  </a:txBody>
                  <a:tcPr/>
                </a:tc>
                <a:tc>
                  <a:txBody>
                    <a:bodyPr/>
                    <a:lstStyle/>
                    <a:p>
                      <a:r>
                        <a:rPr lang="en-US" sz="1000" baseline="0" dirty="0">
                          <a:solidFill>
                            <a:schemeClr val="tx1"/>
                          </a:solidFill>
                        </a:rPr>
                        <a:t>10 YEARS</a:t>
                      </a:r>
                      <a:endParaRPr lang="en-PH" sz="1000" baseline="0" dirty="0">
                        <a:solidFill>
                          <a:schemeClr val="tx1"/>
                        </a:solidFill>
                      </a:endParaRPr>
                    </a:p>
                  </a:txBody>
                  <a:tcPr/>
                </a:tc>
                <a:extLst>
                  <a:ext uri="{0D108BD9-81ED-4DB2-BD59-A6C34878D82A}">
                    <a16:rowId xmlns:a16="http://schemas.microsoft.com/office/drawing/2014/main" val="1480764841"/>
                  </a:ext>
                </a:extLst>
              </a:tr>
            </a:tbl>
          </a:graphicData>
        </a:graphic>
      </p:graphicFrame>
      <p:pic>
        <p:nvPicPr>
          <p:cNvPr id="6" name="Picture 5">
            <a:extLst>
              <a:ext uri="{FF2B5EF4-FFF2-40B4-BE49-F238E27FC236}">
                <a16:creationId xmlns:a16="http://schemas.microsoft.com/office/drawing/2014/main" id="{3AEBE0D2-ADF4-4661-8739-4A4AC654BA53}"/>
              </a:ext>
            </a:extLst>
          </p:cNvPr>
          <p:cNvPicPr>
            <a:picLocks noChangeAspect="1"/>
          </p:cNvPicPr>
          <p:nvPr/>
        </p:nvPicPr>
        <p:blipFill>
          <a:blip r:embed="rId9"/>
          <a:stretch>
            <a:fillRect/>
          </a:stretch>
        </p:blipFill>
        <p:spPr>
          <a:xfrm>
            <a:off x="4554272" y="2941487"/>
            <a:ext cx="990600" cy="209550"/>
          </a:xfrm>
          <a:prstGeom prst="rect">
            <a:avLst/>
          </a:prstGeom>
        </p:spPr>
      </p:pic>
      <p:pic>
        <p:nvPicPr>
          <p:cNvPr id="21" name="Picture 20">
            <a:extLst>
              <a:ext uri="{FF2B5EF4-FFF2-40B4-BE49-F238E27FC236}">
                <a16:creationId xmlns:a16="http://schemas.microsoft.com/office/drawing/2014/main" id="{27833E90-8F9B-48A8-AD5A-6681B68B1F56}"/>
              </a:ext>
            </a:extLst>
          </p:cNvPr>
          <p:cNvPicPr>
            <a:picLocks noChangeAspect="1"/>
          </p:cNvPicPr>
          <p:nvPr/>
        </p:nvPicPr>
        <p:blipFill>
          <a:blip r:embed="rId10"/>
          <a:stretch>
            <a:fillRect/>
          </a:stretch>
        </p:blipFill>
        <p:spPr>
          <a:xfrm>
            <a:off x="5204091" y="8411388"/>
            <a:ext cx="1395501" cy="517008"/>
          </a:xfrm>
          <a:prstGeom prst="rect">
            <a:avLst/>
          </a:prstGeom>
          <a:noFill/>
          <a:ln w="9525">
            <a:noFill/>
          </a:ln>
        </p:spPr>
      </p:pic>
      <p:pic>
        <p:nvPicPr>
          <p:cNvPr id="9" name="Picture 8">
            <a:extLst>
              <a:ext uri="{FF2B5EF4-FFF2-40B4-BE49-F238E27FC236}">
                <a16:creationId xmlns:a16="http://schemas.microsoft.com/office/drawing/2014/main" id="{7E40AC49-8F15-409F-B972-6042340FA938}"/>
              </a:ext>
            </a:extLst>
          </p:cNvPr>
          <p:cNvPicPr>
            <a:picLocks noChangeAspect="1"/>
          </p:cNvPicPr>
          <p:nvPr/>
        </p:nvPicPr>
        <p:blipFill>
          <a:blip r:embed="rId11"/>
          <a:stretch>
            <a:fillRect/>
          </a:stretch>
        </p:blipFill>
        <p:spPr>
          <a:xfrm>
            <a:off x="5834819" y="7718911"/>
            <a:ext cx="714694" cy="600343"/>
          </a:xfrm>
          <a:prstGeom prst="rect">
            <a:avLst/>
          </a:prstGeom>
        </p:spPr>
      </p:pic>
      <p:pic>
        <p:nvPicPr>
          <p:cNvPr id="18" name="Picture 17">
            <a:extLst>
              <a:ext uri="{FF2B5EF4-FFF2-40B4-BE49-F238E27FC236}">
                <a16:creationId xmlns:a16="http://schemas.microsoft.com/office/drawing/2014/main" id="{BFD3DEF6-347F-4290-A504-43930E07CAD6}"/>
              </a:ext>
            </a:extLst>
          </p:cNvPr>
          <p:cNvPicPr>
            <a:picLocks noChangeAspect="1"/>
          </p:cNvPicPr>
          <p:nvPr/>
        </p:nvPicPr>
        <p:blipFill>
          <a:blip r:embed="rId11"/>
          <a:stretch>
            <a:fillRect/>
          </a:stretch>
        </p:blipFill>
        <p:spPr>
          <a:xfrm>
            <a:off x="5779345" y="7707316"/>
            <a:ext cx="714694" cy="600343"/>
          </a:xfrm>
          <a:prstGeom prst="rect">
            <a:avLst/>
          </a:prstGeom>
        </p:spPr>
      </p:pic>
      <p:pic>
        <p:nvPicPr>
          <p:cNvPr id="7" name="Picture 6">
            <a:extLst>
              <a:ext uri="{FF2B5EF4-FFF2-40B4-BE49-F238E27FC236}">
                <a16:creationId xmlns:a16="http://schemas.microsoft.com/office/drawing/2014/main" id="{F6B4E696-F09B-43D1-9BE2-7BA1405DE0F2}"/>
              </a:ext>
            </a:extLst>
          </p:cNvPr>
          <p:cNvPicPr>
            <a:picLocks noChangeAspect="1"/>
          </p:cNvPicPr>
          <p:nvPr/>
        </p:nvPicPr>
        <p:blipFill>
          <a:blip r:embed="rId12"/>
          <a:stretch>
            <a:fillRect/>
          </a:stretch>
        </p:blipFill>
        <p:spPr>
          <a:xfrm>
            <a:off x="1017274" y="8339370"/>
            <a:ext cx="1820207" cy="647927"/>
          </a:xfrm>
          <a:prstGeom prst="rect">
            <a:avLst/>
          </a:prstGeom>
        </p:spPr>
      </p:pic>
      <p:pic>
        <p:nvPicPr>
          <p:cNvPr id="23" name="Picture 22">
            <a:extLst>
              <a:ext uri="{FF2B5EF4-FFF2-40B4-BE49-F238E27FC236}">
                <a16:creationId xmlns:a16="http://schemas.microsoft.com/office/drawing/2014/main" id="{D79C9A11-D8F8-4F58-AFF0-A0FFEB6B8363}"/>
              </a:ext>
            </a:extLst>
          </p:cNvPr>
          <p:cNvPicPr>
            <a:picLocks noChangeAspect="1"/>
          </p:cNvPicPr>
          <p:nvPr/>
        </p:nvPicPr>
        <p:blipFill>
          <a:blip r:embed="rId13"/>
          <a:stretch>
            <a:fillRect/>
          </a:stretch>
        </p:blipFill>
        <p:spPr>
          <a:xfrm>
            <a:off x="5376155" y="7736443"/>
            <a:ext cx="610428" cy="589379"/>
          </a:xfrm>
          <a:prstGeom prst="rect">
            <a:avLst/>
          </a:prstGeom>
        </p:spPr>
      </p:pic>
      <p:pic>
        <p:nvPicPr>
          <p:cNvPr id="3" name="Picture 2">
            <a:extLst>
              <a:ext uri="{FF2B5EF4-FFF2-40B4-BE49-F238E27FC236}">
                <a16:creationId xmlns:a16="http://schemas.microsoft.com/office/drawing/2014/main" id="{8618C6C0-8545-4056-B749-7768EF55C30E}"/>
              </a:ext>
            </a:extLst>
          </p:cNvPr>
          <p:cNvPicPr>
            <a:picLocks noChangeAspect="1"/>
          </p:cNvPicPr>
          <p:nvPr/>
        </p:nvPicPr>
        <p:blipFill>
          <a:blip r:embed="rId14"/>
          <a:stretch>
            <a:fillRect/>
          </a:stretch>
        </p:blipFill>
        <p:spPr>
          <a:xfrm>
            <a:off x="1783255" y="1903207"/>
            <a:ext cx="3115008" cy="2544823"/>
          </a:xfrm>
          <a:prstGeom prst="rect">
            <a:avLst/>
          </a:prstGeom>
        </p:spPr>
      </p:pic>
    </p:spTree>
    <p:extLst>
      <p:ext uri="{BB962C8B-B14F-4D97-AF65-F5344CB8AC3E}">
        <p14:creationId xmlns:p14="http://schemas.microsoft.com/office/powerpoint/2010/main" val="55545110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6"/>
          <a:stretch>
            <a:fillRect/>
          </a:stretch>
        </p:blipFill>
        <p:spPr>
          <a:xfrm>
            <a:off x="419386" y="460312"/>
            <a:ext cx="5842746" cy="854392"/>
          </a:xfrm>
          <a:prstGeom prst="rect">
            <a:avLst/>
          </a:prstGeom>
        </p:spPr>
      </p:pic>
      <p:sp>
        <p:nvSpPr>
          <p:cNvPr id="26" name="TextBox 25">
            <a:extLst>
              <a:ext uri="{FF2B5EF4-FFF2-40B4-BE49-F238E27FC236}">
                <a16:creationId xmlns:a16="http://schemas.microsoft.com/office/drawing/2014/main" id="{F146E743-8A89-4BF5-86D1-9F42153C1212}"/>
              </a:ext>
            </a:extLst>
          </p:cNvPr>
          <p:cNvSpPr txBox="1"/>
          <p:nvPr/>
        </p:nvSpPr>
        <p:spPr>
          <a:xfrm>
            <a:off x="2468880" y="1499185"/>
            <a:ext cx="1947672" cy="369332"/>
          </a:xfrm>
          <a:prstGeom prst="rect">
            <a:avLst/>
          </a:prstGeom>
          <a:noFill/>
        </p:spPr>
        <p:txBody>
          <a:bodyPr wrap="square" rtlCol="0">
            <a:spAutoFit/>
          </a:bodyPr>
          <a:lstStyle/>
          <a:p>
            <a:r>
              <a:rPr lang="en-PH" b="1" dirty="0">
                <a:solidFill>
                  <a:srgbClr val="FF0000"/>
                </a:solidFill>
              </a:rPr>
              <a:t> </a:t>
            </a:r>
          </a:p>
        </p:txBody>
      </p:sp>
      <p:pic>
        <p:nvPicPr>
          <p:cNvPr id="18" name="Picture 17">
            <a:extLst>
              <a:ext uri="{FF2B5EF4-FFF2-40B4-BE49-F238E27FC236}">
                <a16:creationId xmlns:a16="http://schemas.microsoft.com/office/drawing/2014/main" id="{E2612971-AC02-4FFF-A5BD-1FC0A7D5CD29}"/>
              </a:ext>
            </a:extLst>
          </p:cNvPr>
          <p:cNvPicPr>
            <a:picLocks noChangeAspect="1"/>
          </p:cNvPicPr>
          <p:nvPr/>
        </p:nvPicPr>
        <p:blipFill>
          <a:blip r:embed="rId7"/>
          <a:stretch>
            <a:fillRect/>
          </a:stretch>
        </p:blipFill>
        <p:spPr>
          <a:xfrm>
            <a:off x="5204091" y="8411388"/>
            <a:ext cx="1395501" cy="517008"/>
          </a:xfrm>
          <a:prstGeom prst="rect">
            <a:avLst/>
          </a:prstGeom>
          <a:noFill/>
          <a:ln w="9525">
            <a:noFill/>
          </a:ln>
        </p:spPr>
      </p:pic>
      <p:pic>
        <p:nvPicPr>
          <p:cNvPr id="2" name="Picture 1">
            <a:extLst>
              <a:ext uri="{FF2B5EF4-FFF2-40B4-BE49-F238E27FC236}">
                <a16:creationId xmlns:a16="http://schemas.microsoft.com/office/drawing/2014/main" id="{458C19A5-A0A0-4468-A4D4-54FBCE338B43}"/>
              </a:ext>
            </a:extLst>
          </p:cNvPr>
          <p:cNvPicPr>
            <a:picLocks noChangeAspect="1"/>
          </p:cNvPicPr>
          <p:nvPr/>
        </p:nvPicPr>
        <p:blipFill>
          <a:blip r:embed="rId8"/>
          <a:stretch>
            <a:fillRect/>
          </a:stretch>
        </p:blipFill>
        <p:spPr>
          <a:xfrm>
            <a:off x="1971291" y="2530073"/>
            <a:ext cx="2628268" cy="2477867"/>
          </a:xfrm>
          <a:prstGeom prst="rect">
            <a:avLst/>
          </a:prstGeom>
        </p:spPr>
      </p:pic>
      <p:sp>
        <p:nvSpPr>
          <p:cNvPr id="3" name="Rectangle 2">
            <a:extLst>
              <a:ext uri="{FF2B5EF4-FFF2-40B4-BE49-F238E27FC236}">
                <a16:creationId xmlns:a16="http://schemas.microsoft.com/office/drawing/2014/main" id="{25A10FEF-22DF-4465-9638-7F575566860A}"/>
              </a:ext>
            </a:extLst>
          </p:cNvPr>
          <p:cNvSpPr/>
          <p:nvPr/>
        </p:nvSpPr>
        <p:spPr>
          <a:xfrm>
            <a:off x="914395" y="1941566"/>
            <a:ext cx="4661314" cy="369332"/>
          </a:xfrm>
          <a:prstGeom prst="rect">
            <a:avLst/>
          </a:prstGeom>
        </p:spPr>
        <p:txBody>
          <a:bodyPr wrap="square">
            <a:spAutoFit/>
          </a:bodyPr>
          <a:lstStyle/>
          <a:p>
            <a:pPr algn="ctr"/>
            <a:r>
              <a:rPr lang="en-US" b="1" dirty="0"/>
              <a:t>FINGERTIP™ </a:t>
            </a:r>
            <a:r>
              <a:rPr lang="en-PH" b="1" cap="all" dirty="0">
                <a:solidFill>
                  <a:srgbClr val="333333"/>
                </a:solidFill>
                <a:latin typeface="Din2014-ExtraBold"/>
              </a:rPr>
              <a:t>OXFORD KNOB</a:t>
            </a:r>
          </a:p>
        </p:txBody>
      </p:sp>
      <p:sp>
        <p:nvSpPr>
          <p:cNvPr id="4" name="TextBox 3">
            <a:extLst>
              <a:ext uri="{FF2B5EF4-FFF2-40B4-BE49-F238E27FC236}">
                <a16:creationId xmlns:a16="http://schemas.microsoft.com/office/drawing/2014/main" id="{13BE18B6-F6AE-42F3-819F-FB43101C8FF2}"/>
              </a:ext>
            </a:extLst>
          </p:cNvPr>
          <p:cNvSpPr txBox="1"/>
          <p:nvPr/>
        </p:nvSpPr>
        <p:spPr>
          <a:xfrm>
            <a:off x="2477398" y="1677127"/>
            <a:ext cx="1239442" cy="369332"/>
          </a:xfrm>
          <a:prstGeom prst="rect">
            <a:avLst/>
          </a:prstGeom>
          <a:noFill/>
        </p:spPr>
        <p:txBody>
          <a:bodyPr wrap="none" rtlCol="0">
            <a:spAutoFit/>
          </a:bodyPr>
          <a:lstStyle/>
          <a:p>
            <a:r>
              <a:rPr lang="en-US" b="1" dirty="0">
                <a:solidFill>
                  <a:srgbClr val="FF0000"/>
                </a:solidFill>
              </a:rPr>
              <a:t>FTD524GM</a:t>
            </a:r>
            <a:endParaRPr lang="en-PH" b="1" dirty="0">
              <a:solidFill>
                <a:srgbClr val="FF0000"/>
              </a:solidFill>
            </a:endParaRPr>
          </a:p>
        </p:txBody>
      </p:sp>
      <p:sp>
        <p:nvSpPr>
          <p:cNvPr id="5" name="Rectangle 4">
            <a:extLst>
              <a:ext uri="{FF2B5EF4-FFF2-40B4-BE49-F238E27FC236}">
                <a16:creationId xmlns:a16="http://schemas.microsoft.com/office/drawing/2014/main" id="{5B9EDE84-6235-43CB-AD65-1DEEA48B6BAA}"/>
              </a:ext>
            </a:extLst>
          </p:cNvPr>
          <p:cNvSpPr/>
          <p:nvPr/>
        </p:nvSpPr>
        <p:spPr>
          <a:xfrm>
            <a:off x="616690" y="5257824"/>
            <a:ext cx="5560828" cy="1477328"/>
          </a:xfrm>
          <a:prstGeom prst="rect">
            <a:avLst/>
          </a:prstGeom>
        </p:spPr>
        <p:txBody>
          <a:bodyPr wrap="square">
            <a:spAutoFit/>
          </a:bodyPr>
          <a:lstStyle/>
          <a:p>
            <a:r>
              <a:rPr lang="en-US" dirty="0">
                <a:solidFill>
                  <a:srgbClr val="333333"/>
                </a:solidFill>
                <a:latin typeface="Din2014-Light"/>
              </a:rPr>
              <a:t>Sophistication and elegance come to mind with this superbly crafted knob. Subtle ringed detailing on the smooth domed knob is echoed on the rose. This sumptuous knob will look good in any environment.</a:t>
            </a:r>
          </a:p>
          <a:p>
            <a:r>
              <a:rPr lang="en-US" dirty="0">
                <a:solidFill>
                  <a:srgbClr val="333333"/>
                </a:solidFill>
                <a:latin typeface="Din2014-Light"/>
              </a:rPr>
              <a:t>Available in Gun Metal Finish</a:t>
            </a:r>
            <a:endParaRPr lang="en-PH" dirty="0"/>
          </a:p>
        </p:txBody>
      </p:sp>
    </p:spTree>
    <p:extLst>
      <p:ext uri="{BB962C8B-B14F-4D97-AF65-F5344CB8AC3E}">
        <p14:creationId xmlns:p14="http://schemas.microsoft.com/office/powerpoint/2010/main" val="388581119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6"/>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7"/>
          <a:stretch>
            <a:fillRect/>
          </a:stretch>
        </p:blipFill>
        <p:spPr>
          <a:xfrm>
            <a:off x="419386" y="460312"/>
            <a:ext cx="5842746" cy="854392"/>
          </a:xfrm>
          <a:prstGeom prst="rect">
            <a:avLst/>
          </a:prstGeom>
        </p:spPr>
      </p:pic>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8"/>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extLst>
              <p:ext uri="{D42A27DB-BD31-4B8C-83A1-F6EECF244321}">
                <p14:modId xmlns:p14="http://schemas.microsoft.com/office/powerpoint/2010/main" val="338645395"/>
              </p:ext>
            </p:extLst>
          </p:nvPr>
        </p:nvGraphicFramePr>
        <p:xfrm>
          <a:off x="1073880" y="4473206"/>
          <a:ext cx="4470992" cy="2837264"/>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US" sz="1000" b="0" baseline="0" dirty="0">
                          <a:solidFill>
                            <a:schemeClr val="tx1"/>
                          </a:solidFill>
                        </a:rPr>
                        <a:t>FTD524GM</a:t>
                      </a:r>
                      <a:endParaRPr lang="en-PH" sz="1000" b="0" baseline="0" dirty="0">
                        <a:solidFill>
                          <a:schemeClr val="tx1"/>
                        </a:solidFill>
                      </a:endParaRP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US" sz="1000" baseline="0" dirty="0">
                          <a:solidFill>
                            <a:schemeClr val="tx1"/>
                          </a:solidFill>
                        </a:rPr>
                        <a:t>FINGERTIP</a:t>
                      </a:r>
                      <a:endParaRPr lang="en-PH" sz="1000" baseline="0" dirty="0">
                        <a:solidFill>
                          <a:schemeClr val="tx1"/>
                        </a:solidFill>
                      </a:endParaRPr>
                    </a:p>
                  </a:txBody>
                  <a:tcPr/>
                </a:tc>
                <a:extLst>
                  <a:ext uri="{0D108BD9-81ED-4DB2-BD59-A6C34878D82A}">
                    <a16:rowId xmlns:a16="http://schemas.microsoft.com/office/drawing/2014/main" val="3698042402"/>
                  </a:ext>
                </a:extLst>
              </a:tr>
              <a:tr h="354658">
                <a:tc>
                  <a:txBody>
                    <a:bodyPr/>
                    <a:lstStyle/>
                    <a:p>
                      <a:r>
                        <a:rPr lang="en-PH" sz="1000" baseline="0" dirty="0">
                          <a:solidFill>
                            <a:schemeClr val="tx1"/>
                          </a:solidFill>
                        </a:rPr>
                        <a:t>AVAILABLE FINISH</a:t>
                      </a:r>
                    </a:p>
                  </a:txBody>
                  <a:tcPr/>
                </a:tc>
                <a:tc>
                  <a:txBody>
                    <a:bodyPr/>
                    <a:lstStyle/>
                    <a:p>
                      <a:r>
                        <a:rPr lang="en-US" sz="1000" baseline="0" dirty="0">
                          <a:solidFill>
                            <a:schemeClr val="tx1"/>
                          </a:solidFill>
                        </a:rPr>
                        <a:t>GUN METAL</a:t>
                      </a:r>
                      <a:endParaRPr lang="en-PH" sz="1000" baseline="0" dirty="0">
                        <a:solidFill>
                          <a:schemeClr val="tx1"/>
                        </a:solidFill>
                      </a:endParaRP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US" sz="1000" baseline="0" dirty="0">
                          <a:solidFill>
                            <a:schemeClr val="tx1"/>
                          </a:solidFill>
                        </a:rPr>
                        <a:t>CABINET HANDLE</a:t>
                      </a:r>
                      <a:endParaRPr lang="en-PH" sz="1000" baseline="0" dirty="0">
                        <a:solidFill>
                          <a:schemeClr val="tx1"/>
                        </a:solidFill>
                      </a:endParaRPr>
                    </a:p>
                  </a:txBody>
                  <a:tcPr/>
                </a:tc>
                <a:extLst>
                  <a:ext uri="{0D108BD9-81ED-4DB2-BD59-A6C34878D82A}">
                    <a16:rowId xmlns:a16="http://schemas.microsoft.com/office/drawing/2014/main" val="2401254085"/>
                  </a:ext>
                </a:extLst>
              </a:tr>
              <a:tr h="354658">
                <a:tc>
                  <a:txBody>
                    <a:bodyPr/>
                    <a:lstStyle/>
                    <a:p>
                      <a:r>
                        <a:rPr lang="en-US" sz="1000" baseline="0" dirty="0">
                          <a:solidFill>
                            <a:schemeClr val="tx1"/>
                          </a:solidFill>
                        </a:rPr>
                        <a:t>KNOB DIAMETER</a:t>
                      </a:r>
                      <a:endParaRPr lang="en-PH" sz="1000" baseline="0" dirty="0">
                        <a:solidFill>
                          <a:schemeClr val="tx1"/>
                        </a:solidFill>
                      </a:endParaRPr>
                    </a:p>
                  </a:txBody>
                  <a:tcPr/>
                </a:tc>
                <a:tc>
                  <a:txBody>
                    <a:bodyPr/>
                    <a:lstStyle/>
                    <a:p>
                      <a:r>
                        <a:rPr lang="en-US" sz="1000" baseline="0" dirty="0">
                          <a:solidFill>
                            <a:schemeClr val="tx1"/>
                          </a:solidFill>
                        </a:rPr>
                        <a:t>38.5MM</a:t>
                      </a:r>
                      <a:endParaRPr lang="en-PH" sz="1000" baseline="0" dirty="0">
                        <a:solidFill>
                          <a:schemeClr val="tx1"/>
                        </a:solidFill>
                      </a:endParaRPr>
                    </a:p>
                  </a:txBody>
                  <a:tcPr/>
                </a:tc>
                <a:extLst>
                  <a:ext uri="{0D108BD9-81ED-4DB2-BD59-A6C34878D82A}">
                    <a16:rowId xmlns:a16="http://schemas.microsoft.com/office/drawing/2014/main" val="1126124889"/>
                  </a:ext>
                </a:extLst>
              </a:tr>
              <a:tr h="354658">
                <a:tc>
                  <a:txBody>
                    <a:bodyPr/>
                    <a:lstStyle/>
                    <a:p>
                      <a:r>
                        <a:rPr lang="en-US" sz="1000" baseline="0" dirty="0">
                          <a:solidFill>
                            <a:schemeClr val="tx1"/>
                          </a:solidFill>
                        </a:rPr>
                        <a:t>PROJECTION</a:t>
                      </a:r>
                      <a:endParaRPr lang="en-PH" sz="1000" baseline="0" dirty="0">
                        <a:solidFill>
                          <a:schemeClr val="tx1"/>
                        </a:solidFill>
                      </a:endParaRPr>
                    </a:p>
                  </a:txBody>
                  <a:tcPr/>
                </a:tc>
                <a:tc>
                  <a:txBody>
                    <a:bodyPr/>
                    <a:lstStyle/>
                    <a:p>
                      <a:r>
                        <a:rPr lang="en-US" sz="1000" baseline="0" dirty="0">
                          <a:solidFill>
                            <a:schemeClr val="tx1"/>
                          </a:solidFill>
                        </a:rPr>
                        <a:t>26.5MM</a:t>
                      </a:r>
                      <a:endParaRPr lang="en-PH" sz="1000" baseline="0" dirty="0">
                        <a:solidFill>
                          <a:schemeClr val="tx1"/>
                        </a:solidFill>
                      </a:endParaRPr>
                    </a:p>
                  </a:txBody>
                  <a:tcPr/>
                </a:tc>
                <a:extLst>
                  <a:ext uri="{0D108BD9-81ED-4DB2-BD59-A6C34878D82A}">
                    <a16:rowId xmlns:a16="http://schemas.microsoft.com/office/drawing/2014/main" val="3472184349"/>
                  </a:ext>
                </a:extLst>
              </a:tr>
              <a:tr h="354658">
                <a:tc>
                  <a:txBody>
                    <a:bodyPr/>
                    <a:lstStyle/>
                    <a:p>
                      <a:r>
                        <a:rPr lang="en-PH" sz="1000" baseline="0" dirty="0">
                          <a:solidFill>
                            <a:schemeClr val="tx1"/>
                          </a:solidFill>
                        </a:rPr>
                        <a:t>MECHANICAL WARRANTY</a:t>
                      </a:r>
                    </a:p>
                  </a:txBody>
                  <a:tcPr/>
                </a:tc>
                <a:tc>
                  <a:txBody>
                    <a:bodyPr/>
                    <a:lstStyle/>
                    <a:p>
                      <a:r>
                        <a:rPr lang="en-US" sz="1000" baseline="0" dirty="0">
                          <a:solidFill>
                            <a:schemeClr val="tx1"/>
                          </a:solidFill>
                        </a:rPr>
                        <a:t>10 YEARS</a:t>
                      </a:r>
                      <a:endParaRPr lang="en-PH" sz="1000" baseline="0" dirty="0">
                        <a:solidFill>
                          <a:schemeClr val="tx1"/>
                        </a:solidFill>
                      </a:endParaRPr>
                    </a:p>
                  </a:txBody>
                  <a:tcPr/>
                </a:tc>
                <a:extLst>
                  <a:ext uri="{0D108BD9-81ED-4DB2-BD59-A6C34878D82A}">
                    <a16:rowId xmlns:a16="http://schemas.microsoft.com/office/drawing/2014/main" val="1480764841"/>
                  </a:ext>
                </a:extLst>
              </a:tr>
            </a:tbl>
          </a:graphicData>
        </a:graphic>
      </p:graphicFrame>
      <p:pic>
        <p:nvPicPr>
          <p:cNvPr id="6" name="Picture 5">
            <a:extLst>
              <a:ext uri="{FF2B5EF4-FFF2-40B4-BE49-F238E27FC236}">
                <a16:creationId xmlns:a16="http://schemas.microsoft.com/office/drawing/2014/main" id="{3AEBE0D2-ADF4-4661-8739-4A4AC654BA53}"/>
              </a:ext>
            </a:extLst>
          </p:cNvPr>
          <p:cNvPicPr>
            <a:picLocks noChangeAspect="1"/>
          </p:cNvPicPr>
          <p:nvPr/>
        </p:nvPicPr>
        <p:blipFill>
          <a:blip r:embed="rId9"/>
          <a:stretch>
            <a:fillRect/>
          </a:stretch>
        </p:blipFill>
        <p:spPr>
          <a:xfrm>
            <a:off x="4554272" y="2941487"/>
            <a:ext cx="990600" cy="209550"/>
          </a:xfrm>
          <a:prstGeom prst="rect">
            <a:avLst/>
          </a:prstGeom>
        </p:spPr>
      </p:pic>
      <p:pic>
        <p:nvPicPr>
          <p:cNvPr id="21" name="Picture 20">
            <a:extLst>
              <a:ext uri="{FF2B5EF4-FFF2-40B4-BE49-F238E27FC236}">
                <a16:creationId xmlns:a16="http://schemas.microsoft.com/office/drawing/2014/main" id="{27833E90-8F9B-48A8-AD5A-6681B68B1F56}"/>
              </a:ext>
            </a:extLst>
          </p:cNvPr>
          <p:cNvPicPr>
            <a:picLocks noChangeAspect="1"/>
          </p:cNvPicPr>
          <p:nvPr/>
        </p:nvPicPr>
        <p:blipFill>
          <a:blip r:embed="rId10"/>
          <a:stretch>
            <a:fillRect/>
          </a:stretch>
        </p:blipFill>
        <p:spPr>
          <a:xfrm>
            <a:off x="5204091" y="8411388"/>
            <a:ext cx="1395501" cy="517008"/>
          </a:xfrm>
          <a:prstGeom prst="rect">
            <a:avLst/>
          </a:prstGeom>
          <a:noFill/>
          <a:ln w="9525">
            <a:noFill/>
          </a:ln>
        </p:spPr>
      </p:pic>
      <p:pic>
        <p:nvPicPr>
          <p:cNvPr id="9" name="Picture 8">
            <a:extLst>
              <a:ext uri="{FF2B5EF4-FFF2-40B4-BE49-F238E27FC236}">
                <a16:creationId xmlns:a16="http://schemas.microsoft.com/office/drawing/2014/main" id="{7E40AC49-8F15-409F-B972-6042340FA938}"/>
              </a:ext>
            </a:extLst>
          </p:cNvPr>
          <p:cNvPicPr>
            <a:picLocks noChangeAspect="1"/>
          </p:cNvPicPr>
          <p:nvPr/>
        </p:nvPicPr>
        <p:blipFill>
          <a:blip r:embed="rId11"/>
          <a:stretch>
            <a:fillRect/>
          </a:stretch>
        </p:blipFill>
        <p:spPr>
          <a:xfrm>
            <a:off x="5834819" y="7718911"/>
            <a:ext cx="714694" cy="600343"/>
          </a:xfrm>
          <a:prstGeom prst="rect">
            <a:avLst/>
          </a:prstGeom>
        </p:spPr>
      </p:pic>
      <p:pic>
        <p:nvPicPr>
          <p:cNvPr id="18" name="Picture 17">
            <a:extLst>
              <a:ext uri="{FF2B5EF4-FFF2-40B4-BE49-F238E27FC236}">
                <a16:creationId xmlns:a16="http://schemas.microsoft.com/office/drawing/2014/main" id="{BFD3DEF6-347F-4290-A504-43930E07CAD6}"/>
              </a:ext>
            </a:extLst>
          </p:cNvPr>
          <p:cNvPicPr>
            <a:picLocks noChangeAspect="1"/>
          </p:cNvPicPr>
          <p:nvPr/>
        </p:nvPicPr>
        <p:blipFill>
          <a:blip r:embed="rId11"/>
          <a:stretch>
            <a:fillRect/>
          </a:stretch>
        </p:blipFill>
        <p:spPr>
          <a:xfrm>
            <a:off x="5779345" y="7707316"/>
            <a:ext cx="714694" cy="600343"/>
          </a:xfrm>
          <a:prstGeom prst="rect">
            <a:avLst/>
          </a:prstGeom>
        </p:spPr>
      </p:pic>
      <p:pic>
        <p:nvPicPr>
          <p:cNvPr id="7" name="Picture 6">
            <a:extLst>
              <a:ext uri="{FF2B5EF4-FFF2-40B4-BE49-F238E27FC236}">
                <a16:creationId xmlns:a16="http://schemas.microsoft.com/office/drawing/2014/main" id="{F6B4E696-F09B-43D1-9BE2-7BA1405DE0F2}"/>
              </a:ext>
            </a:extLst>
          </p:cNvPr>
          <p:cNvPicPr>
            <a:picLocks noChangeAspect="1"/>
          </p:cNvPicPr>
          <p:nvPr/>
        </p:nvPicPr>
        <p:blipFill>
          <a:blip r:embed="rId12"/>
          <a:stretch>
            <a:fillRect/>
          </a:stretch>
        </p:blipFill>
        <p:spPr>
          <a:xfrm>
            <a:off x="1017274" y="8339370"/>
            <a:ext cx="1820207" cy="647927"/>
          </a:xfrm>
          <a:prstGeom prst="rect">
            <a:avLst/>
          </a:prstGeom>
        </p:spPr>
      </p:pic>
      <p:pic>
        <p:nvPicPr>
          <p:cNvPr id="23" name="Picture 22">
            <a:extLst>
              <a:ext uri="{FF2B5EF4-FFF2-40B4-BE49-F238E27FC236}">
                <a16:creationId xmlns:a16="http://schemas.microsoft.com/office/drawing/2014/main" id="{D79C9A11-D8F8-4F58-AFF0-A0FFEB6B8363}"/>
              </a:ext>
            </a:extLst>
          </p:cNvPr>
          <p:cNvPicPr>
            <a:picLocks noChangeAspect="1"/>
          </p:cNvPicPr>
          <p:nvPr/>
        </p:nvPicPr>
        <p:blipFill>
          <a:blip r:embed="rId13"/>
          <a:stretch>
            <a:fillRect/>
          </a:stretch>
        </p:blipFill>
        <p:spPr>
          <a:xfrm>
            <a:off x="5376155" y="7736443"/>
            <a:ext cx="610428" cy="589379"/>
          </a:xfrm>
          <a:prstGeom prst="rect">
            <a:avLst/>
          </a:prstGeom>
        </p:spPr>
      </p:pic>
      <p:pic>
        <p:nvPicPr>
          <p:cNvPr id="2" name="Picture 1">
            <a:extLst>
              <a:ext uri="{FF2B5EF4-FFF2-40B4-BE49-F238E27FC236}">
                <a16:creationId xmlns:a16="http://schemas.microsoft.com/office/drawing/2014/main" id="{4C71DA1C-F381-4E1C-AC76-CDDC778A9C56}"/>
              </a:ext>
            </a:extLst>
          </p:cNvPr>
          <p:cNvPicPr>
            <a:picLocks noChangeAspect="1"/>
          </p:cNvPicPr>
          <p:nvPr/>
        </p:nvPicPr>
        <p:blipFill>
          <a:blip r:embed="rId14"/>
          <a:stretch>
            <a:fillRect/>
          </a:stretch>
        </p:blipFill>
        <p:spPr>
          <a:xfrm>
            <a:off x="1865202" y="1921980"/>
            <a:ext cx="2960827" cy="2551226"/>
          </a:xfrm>
          <a:prstGeom prst="rect">
            <a:avLst/>
          </a:prstGeom>
        </p:spPr>
      </p:pic>
    </p:spTree>
    <p:extLst>
      <p:ext uri="{BB962C8B-B14F-4D97-AF65-F5344CB8AC3E}">
        <p14:creationId xmlns:p14="http://schemas.microsoft.com/office/powerpoint/2010/main" val="81089396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6"/>
          <a:stretch>
            <a:fillRect/>
          </a:stretch>
        </p:blipFill>
        <p:spPr>
          <a:xfrm>
            <a:off x="419386" y="460312"/>
            <a:ext cx="5842746" cy="854392"/>
          </a:xfrm>
          <a:prstGeom prst="rect">
            <a:avLst/>
          </a:prstGeom>
        </p:spPr>
      </p:pic>
      <p:sp>
        <p:nvSpPr>
          <p:cNvPr id="26" name="TextBox 25">
            <a:extLst>
              <a:ext uri="{FF2B5EF4-FFF2-40B4-BE49-F238E27FC236}">
                <a16:creationId xmlns:a16="http://schemas.microsoft.com/office/drawing/2014/main" id="{F146E743-8A89-4BF5-86D1-9F42153C1212}"/>
              </a:ext>
            </a:extLst>
          </p:cNvPr>
          <p:cNvSpPr txBox="1"/>
          <p:nvPr/>
        </p:nvSpPr>
        <p:spPr>
          <a:xfrm>
            <a:off x="2468880" y="1499185"/>
            <a:ext cx="1947672" cy="369332"/>
          </a:xfrm>
          <a:prstGeom prst="rect">
            <a:avLst/>
          </a:prstGeom>
          <a:noFill/>
        </p:spPr>
        <p:txBody>
          <a:bodyPr wrap="square" rtlCol="0">
            <a:spAutoFit/>
          </a:bodyPr>
          <a:lstStyle/>
          <a:p>
            <a:r>
              <a:rPr lang="en-PH" b="1" dirty="0">
                <a:solidFill>
                  <a:srgbClr val="FF0000"/>
                </a:solidFill>
              </a:rPr>
              <a:t> </a:t>
            </a:r>
          </a:p>
        </p:txBody>
      </p:sp>
      <p:pic>
        <p:nvPicPr>
          <p:cNvPr id="18" name="Picture 17">
            <a:extLst>
              <a:ext uri="{FF2B5EF4-FFF2-40B4-BE49-F238E27FC236}">
                <a16:creationId xmlns:a16="http://schemas.microsoft.com/office/drawing/2014/main" id="{E2612971-AC02-4FFF-A5BD-1FC0A7D5CD29}"/>
              </a:ext>
            </a:extLst>
          </p:cNvPr>
          <p:cNvPicPr>
            <a:picLocks noChangeAspect="1"/>
          </p:cNvPicPr>
          <p:nvPr/>
        </p:nvPicPr>
        <p:blipFill>
          <a:blip r:embed="rId7"/>
          <a:stretch>
            <a:fillRect/>
          </a:stretch>
        </p:blipFill>
        <p:spPr>
          <a:xfrm>
            <a:off x="5204091" y="8411388"/>
            <a:ext cx="1395501" cy="517008"/>
          </a:xfrm>
          <a:prstGeom prst="rect">
            <a:avLst/>
          </a:prstGeom>
          <a:noFill/>
          <a:ln w="9525">
            <a:noFill/>
          </a:ln>
        </p:spPr>
      </p:pic>
      <p:pic>
        <p:nvPicPr>
          <p:cNvPr id="2" name="Picture 1">
            <a:extLst>
              <a:ext uri="{FF2B5EF4-FFF2-40B4-BE49-F238E27FC236}">
                <a16:creationId xmlns:a16="http://schemas.microsoft.com/office/drawing/2014/main" id="{458C19A5-A0A0-4468-A4D4-54FBCE338B43}"/>
              </a:ext>
            </a:extLst>
          </p:cNvPr>
          <p:cNvPicPr>
            <a:picLocks noChangeAspect="1"/>
          </p:cNvPicPr>
          <p:nvPr/>
        </p:nvPicPr>
        <p:blipFill>
          <a:blip r:embed="rId8"/>
          <a:stretch>
            <a:fillRect/>
          </a:stretch>
        </p:blipFill>
        <p:spPr>
          <a:xfrm>
            <a:off x="1971291" y="2530073"/>
            <a:ext cx="2628268" cy="2477867"/>
          </a:xfrm>
          <a:prstGeom prst="rect">
            <a:avLst/>
          </a:prstGeom>
        </p:spPr>
      </p:pic>
      <p:sp>
        <p:nvSpPr>
          <p:cNvPr id="3" name="Rectangle 2">
            <a:extLst>
              <a:ext uri="{FF2B5EF4-FFF2-40B4-BE49-F238E27FC236}">
                <a16:creationId xmlns:a16="http://schemas.microsoft.com/office/drawing/2014/main" id="{25A10FEF-22DF-4465-9638-7F575566860A}"/>
              </a:ext>
            </a:extLst>
          </p:cNvPr>
          <p:cNvSpPr/>
          <p:nvPr/>
        </p:nvSpPr>
        <p:spPr>
          <a:xfrm>
            <a:off x="914395" y="1941566"/>
            <a:ext cx="4661314" cy="369332"/>
          </a:xfrm>
          <a:prstGeom prst="rect">
            <a:avLst/>
          </a:prstGeom>
        </p:spPr>
        <p:txBody>
          <a:bodyPr wrap="square">
            <a:spAutoFit/>
          </a:bodyPr>
          <a:lstStyle/>
          <a:p>
            <a:pPr algn="ctr"/>
            <a:r>
              <a:rPr lang="en-US" b="1" dirty="0"/>
              <a:t>FINGERTIP™ </a:t>
            </a:r>
            <a:r>
              <a:rPr lang="en-PH" b="1" cap="all" dirty="0">
                <a:solidFill>
                  <a:srgbClr val="333333"/>
                </a:solidFill>
                <a:latin typeface="Din2014-ExtraBold"/>
              </a:rPr>
              <a:t>OXFORD KNOB</a:t>
            </a:r>
          </a:p>
        </p:txBody>
      </p:sp>
      <p:sp>
        <p:nvSpPr>
          <p:cNvPr id="4" name="TextBox 3">
            <a:extLst>
              <a:ext uri="{FF2B5EF4-FFF2-40B4-BE49-F238E27FC236}">
                <a16:creationId xmlns:a16="http://schemas.microsoft.com/office/drawing/2014/main" id="{13BE18B6-F6AE-42F3-819F-FB43101C8FF2}"/>
              </a:ext>
            </a:extLst>
          </p:cNvPr>
          <p:cNvSpPr txBox="1"/>
          <p:nvPr/>
        </p:nvSpPr>
        <p:spPr>
          <a:xfrm>
            <a:off x="2477398" y="1677127"/>
            <a:ext cx="1239442" cy="369332"/>
          </a:xfrm>
          <a:prstGeom prst="rect">
            <a:avLst/>
          </a:prstGeom>
          <a:noFill/>
        </p:spPr>
        <p:txBody>
          <a:bodyPr wrap="none" rtlCol="0">
            <a:spAutoFit/>
          </a:bodyPr>
          <a:lstStyle/>
          <a:p>
            <a:r>
              <a:rPr lang="en-US" b="1" dirty="0">
                <a:solidFill>
                  <a:srgbClr val="FF0000"/>
                </a:solidFill>
              </a:rPr>
              <a:t>FTD524GM</a:t>
            </a:r>
            <a:endParaRPr lang="en-PH" b="1" dirty="0">
              <a:solidFill>
                <a:srgbClr val="FF0000"/>
              </a:solidFill>
            </a:endParaRPr>
          </a:p>
        </p:txBody>
      </p:sp>
      <p:sp>
        <p:nvSpPr>
          <p:cNvPr id="5" name="Rectangle 4">
            <a:extLst>
              <a:ext uri="{FF2B5EF4-FFF2-40B4-BE49-F238E27FC236}">
                <a16:creationId xmlns:a16="http://schemas.microsoft.com/office/drawing/2014/main" id="{5B9EDE84-6235-43CB-AD65-1DEEA48B6BAA}"/>
              </a:ext>
            </a:extLst>
          </p:cNvPr>
          <p:cNvSpPr/>
          <p:nvPr/>
        </p:nvSpPr>
        <p:spPr>
          <a:xfrm>
            <a:off x="616690" y="5257824"/>
            <a:ext cx="5560828" cy="1477328"/>
          </a:xfrm>
          <a:prstGeom prst="rect">
            <a:avLst/>
          </a:prstGeom>
        </p:spPr>
        <p:txBody>
          <a:bodyPr wrap="square">
            <a:spAutoFit/>
          </a:bodyPr>
          <a:lstStyle/>
          <a:p>
            <a:r>
              <a:rPr lang="en-US" dirty="0">
                <a:solidFill>
                  <a:srgbClr val="333333"/>
                </a:solidFill>
                <a:latin typeface="Din2014-Light"/>
              </a:rPr>
              <a:t>Sophistication and elegance come to mind with this superbly crafted knob. Subtle ringed detailing on the smooth domed knob is echoed on the rose. This sumptuous knob will look good in any environment.</a:t>
            </a:r>
          </a:p>
          <a:p>
            <a:r>
              <a:rPr lang="en-US" dirty="0">
                <a:solidFill>
                  <a:srgbClr val="333333"/>
                </a:solidFill>
                <a:latin typeface="Din2014-Light"/>
              </a:rPr>
              <a:t>Available in Gun Metal Finish</a:t>
            </a:r>
            <a:endParaRPr lang="en-PH" dirty="0"/>
          </a:p>
        </p:txBody>
      </p:sp>
    </p:spTree>
    <p:extLst>
      <p:ext uri="{BB962C8B-B14F-4D97-AF65-F5344CB8AC3E}">
        <p14:creationId xmlns:p14="http://schemas.microsoft.com/office/powerpoint/2010/main" val="342634003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6"/>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7"/>
          <a:stretch>
            <a:fillRect/>
          </a:stretch>
        </p:blipFill>
        <p:spPr>
          <a:xfrm>
            <a:off x="419386" y="460312"/>
            <a:ext cx="5842746" cy="854392"/>
          </a:xfrm>
          <a:prstGeom prst="rect">
            <a:avLst/>
          </a:prstGeom>
        </p:spPr>
      </p:pic>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8"/>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nvGraphicFramePr>
        <p:xfrm>
          <a:off x="1073880" y="4473206"/>
          <a:ext cx="4470992" cy="2837264"/>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US" sz="1000" b="0" baseline="0" dirty="0">
                          <a:solidFill>
                            <a:schemeClr val="tx1"/>
                          </a:solidFill>
                        </a:rPr>
                        <a:t>FTD524GM</a:t>
                      </a:r>
                      <a:endParaRPr lang="en-PH" sz="1000" b="0" baseline="0" dirty="0">
                        <a:solidFill>
                          <a:schemeClr val="tx1"/>
                        </a:solidFill>
                      </a:endParaRP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US" sz="1000" baseline="0" dirty="0">
                          <a:solidFill>
                            <a:schemeClr val="tx1"/>
                          </a:solidFill>
                        </a:rPr>
                        <a:t>FINGERTIP</a:t>
                      </a:r>
                      <a:endParaRPr lang="en-PH" sz="1000" baseline="0" dirty="0">
                        <a:solidFill>
                          <a:schemeClr val="tx1"/>
                        </a:solidFill>
                      </a:endParaRPr>
                    </a:p>
                  </a:txBody>
                  <a:tcPr/>
                </a:tc>
                <a:extLst>
                  <a:ext uri="{0D108BD9-81ED-4DB2-BD59-A6C34878D82A}">
                    <a16:rowId xmlns:a16="http://schemas.microsoft.com/office/drawing/2014/main" val="3698042402"/>
                  </a:ext>
                </a:extLst>
              </a:tr>
              <a:tr h="354658">
                <a:tc>
                  <a:txBody>
                    <a:bodyPr/>
                    <a:lstStyle/>
                    <a:p>
                      <a:r>
                        <a:rPr lang="en-PH" sz="1000" baseline="0" dirty="0">
                          <a:solidFill>
                            <a:schemeClr val="tx1"/>
                          </a:solidFill>
                        </a:rPr>
                        <a:t>AVAILABLE FINISH</a:t>
                      </a:r>
                    </a:p>
                  </a:txBody>
                  <a:tcPr/>
                </a:tc>
                <a:tc>
                  <a:txBody>
                    <a:bodyPr/>
                    <a:lstStyle/>
                    <a:p>
                      <a:r>
                        <a:rPr lang="en-US" sz="1000" baseline="0" dirty="0">
                          <a:solidFill>
                            <a:schemeClr val="tx1"/>
                          </a:solidFill>
                        </a:rPr>
                        <a:t>GUN METAL</a:t>
                      </a:r>
                      <a:endParaRPr lang="en-PH" sz="1000" baseline="0" dirty="0">
                        <a:solidFill>
                          <a:schemeClr val="tx1"/>
                        </a:solidFill>
                      </a:endParaRP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US" sz="1000" baseline="0" dirty="0">
                          <a:solidFill>
                            <a:schemeClr val="tx1"/>
                          </a:solidFill>
                        </a:rPr>
                        <a:t>CABINET HANDLE</a:t>
                      </a:r>
                      <a:endParaRPr lang="en-PH" sz="1000" baseline="0" dirty="0">
                        <a:solidFill>
                          <a:schemeClr val="tx1"/>
                        </a:solidFill>
                      </a:endParaRPr>
                    </a:p>
                  </a:txBody>
                  <a:tcPr/>
                </a:tc>
                <a:extLst>
                  <a:ext uri="{0D108BD9-81ED-4DB2-BD59-A6C34878D82A}">
                    <a16:rowId xmlns:a16="http://schemas.microsoft.com/office/drawing/2014/main" val="2401254085"/>
                  </a:ext>
                </a:extLst>
              </a:tr>
              <a:tr h="354658">
                <a:tc>
                  <a:txBody>
                    <a:bodyPr/>
                    <a:lstStyle/>
                    <a:p>
                      <a:r>
                        <a:rPr lang="en-US" sz="1000" baseline="0" dirty="0">
                          <a:solidFill>
                            <a:schemeClr val="tx1"/>
                          </a:solidFill>
                        </a:rPr>
                        <a:t>KNOB DIAMETER</a:t>
                      </a:r>
                      <a:endParaRPr lang="en-PH" sz="1000" baseline="0" dirty="0">
                        <a:solidFill>
                          <a:schemeClr val="tx1"/>
                        </a:solidFill>
                      </a:endParaRPr>
                    </a:p>
                  </a:txBody>
                  <a:tcPr/>
                </a:tc>
                <a:tc>
                  <a:txBody>
                    <a:bodyPr/>
                    <a:lstStyle/>
                    <a:p>
                      <a:r>
                        <a:rPr lang="en-US" sz="1000" baseline="0" dirty="0">
                          <a:solidFill>
                            <a:schemeClr val="tx1"/>
                          </a:solidFill>
                        </a:rPr>
                        <a:t>38.5MM</a:t>
                      </a:r>
                      <a:endParaRPr lang="en-PH" sz="1000" baseline="0" dirty="0">
                        <a:solidFill>
                          <a:schemeClr val="tx1"/>
                        </a:solidFill>
                      </a:endParaRPr>
                    </a:p>
                  </a:txBody>
                  <a:tcPr/>
                </a:tc>
                <a:extLst>
                  <a:ext uri="{0D108BD9-81ED-4DB2-BD59-A6C34878D82A}">
                    <a16:rowId xmlns:a16="http://schemas.microsoft.com/office/drawing/2014/main" val="1126124889"/>
                  </a:ext>
                </a:extLst>
              </a:tr>
              <a:tr h="354658">
                <a:tc>
                  <a:txBody>
                    <a:bodyPr/>
                    <a:lstStyle/>
                    <a:p>
                      <a:r>
                        <a:rPr lang="en-US" sz="1000" baseline="0" dirty="0">
                          <a:solidFill>
                            <a:schemeClr val="tx1"/>
                          </a:solidFill>
                        </a:rPr>
                        <a:t>PROJECTION</a:t>
                      </a:r>
                      <a:endParaRPr lang="en-PH" sz="1000" baseline="0" dirty="0">
                        <a:solidFill>
                          <a:schemeClr val="tx1"/>
                        </a:solidFill>
                      </a:endParaRPr>
                    </a:p>
                  </a:txBody>
                  <a:tcPr/>
                </a:tc>
                <a:tc>
                  <a:txBody>
                    <a:bodyPr/>
                    <a:lstStyle/>
                    <a:p>
                      <a:r>
                        <a:rPr lang="en-US" sz="1000" baseline="0" dirty="0">
                          <a:solidFill>
                            <a:schemeClr val="tx1"/>
                          </a:solidFill>
                        </a:rPr>
                        <a:t>26.5MM</a:t>
                      </a:r>
                      <a:endParaRPr lang="en-PH" sz="1000" baseline="0" dirty="0">
                        <a:solidFill>
                          <a:schemeClr val="tx1"/>
                        </a:solidFill>
                      </a:endParaRPr>
                    </a:p>
                  </a:txBody>
                  <a:tcPr/>
                </a:tc>
                <a:extLst>
                  <a:ext uri="{0D108BD9-81ED-4DB2-BD59-A6C34878D82A}">
                    <a16:rowId xmlns:a16="http://schemas.microsoft.com/office/drawing/2014/main" val="3472184349"/>
                  </a:ext>
                </a:extLst>
              </a:tr>
              <a:tr h="354658">
                <a:tc>
                  <a:txBody>
                    <a:bodyPr/>
                    <a:lstStyle/>
                    <a:p>
                      <a:r>
                        <a:rPr lang="en-PH" sz="1000" baseline="0" dirty="0">
                          <a:solidFill>
                            <a:schemeClr val="tx1"/>
                          </a:solidFill>
                        </a:rPr>
                        <a:t>MECHANICAL WARRANTY</a:t>
                      </a:r>
                    </a:p>
                  </a:txBody>
                  <a:tcPr/>
                </a:tc>
                <a:tc>
                  <a:txBody>
                    <a:bodyPr/>
                    <a:lstStyle/>
                    <a:p>
                      <a:r>
                        <a:rPr lang="en-US" sz="1000" baseline="0" dirty="0">
                          <a:solidFill>
                            <a:schemeClr val="tx1"/>
                          </a:solidFill>
                        </a:rPr>
                        <a:t>10 YEARS</a:t>
                      </a:r>
                      <a:endParaRPr lang="en-PH" sz="1000" baseline="0" dirty="0">
                        <a:solidFill>
                          <a:schemeClr val="tx1"/>
                        </a:solidFill>
                      </a:endParaRPr>
                    </a:p>
                  </a:txBody>
                  <a:tcPr/>
                </a:tc>
                <a:extLst>
                  <a:ext uri="{0D108BD9-81ED-4DB2-BD59-A6C34878D82A}">
                    <a16:rowId xmlns:a16="http://schemas.microsoft.com/office/drawing/2014/main" val="1480764841"/>
                  </a:ext>
                </a:extLst>
              </a:tr>
            </a:tbl>
          </a:graphicData>
        </a:graphic>
      </p:graphicFrame>
      <p:pic>
        <p:nvPicPr>
          <p:cNvPr id="6" name="Picture 5">
            <a:extLst>
              <a:ext uri="{FF2B5EF4-FFF2-40B4-BE49-F238E27FC236}">
                <a16:creationId xmlns:a16="http://schemas.microsoft.com/office/drawing/2014/main" id="{3AEBE0D2-ADF4-4661-8739-4A4AC654BA53}"/>
              </a:ext>
            </a:extLst>
          </p:cNvPr>
          <p:cNvPicPr>
            <a:picLocks noChangeAspect="1"/>
          </p:cNvPicPr>
          <p:nvPr/>
        </p:nvPicPr>
        <p:blipFill>
          <a:blip r:embed="rId9"/>
          <a:stretch>
            <a:fillRect/>
          </a:stretch>
        </p:blipFill>
        <p:spPr>
          <a:xfrm>
            <a:off x="4554272" y="2941487"/>
            <a:ext cx="990600" cy="209550"/>
          </a:xfrm>
          <a:prstGeom prst="rect">
            <a:avLst/>
          </a:prstGeom>
        </p:spPr>
      </p:pic>
      <p:pic>
        <p:nvPicPr>
          <p:cNvPr id="21" name="Picture 20">
            <a:extLst>
              <a:ext uri="{FF2B5EF4-FFF2-40B4-BE49-F238E27FC236}">
                <a16:creationId xmlns:a16="http://schemas.microsoft.com/office/drawing/2014/main" id="{27833E90-8F9B-48A8-AD5A-6681B68B1F56}"/>
              </a:ext>
            </a:extLst>
          </p:cNvPr>
          <p:cNvPicPr>
            <a:picLocks noChangeAspect="1"/>
          </p:cNvPicPr>
          <p:nvPr/>
        </p:nvPicPr>
        <p:blipFill>
          <a:blip r:embed="rId10"/>
          <a:stretch>
            <a:fillRect/>
          </a:stretch>
        </p:blipFill>
        <p:spPr>
          <a:xfrm>
            <a:off x="5204091" y="8411388"/>
            <a:ext cx="1395501" cy="517008"/>
          </a:xfrm>
          <a:prstGeom prst="rect">
            <a:avLst/>
          </a:prstGeom>
          <a:noFill/>
          <a:ln w="9525">
            <a:noFill/>
          </a:ln>
        </p:spPr>
      </p:pic>
      <p:pic>
        <p:nvPicPr>
          <p:cNvPr id="9" name="Picture 8">
            <a:extLst>
              <a:ext uri="{FF2B5EF4-FFF2-40B4-BE49-F238E27FC236}">
                <a16:creationId xmlns:a16="http://schemas.microsoft.com/office/drawing/2014/main" id="{7E40AC49-8F15-409F-B972-6042340FA938}"/>
              </a:ext>
            </a:extLst>
          </p:cNvPr>
          <p:cNvPicPr>
            <a:picLocks noChangeAspect="1"/>
          </p:cNvPicPr>
          <p:nvPr/>
        </p:nvPicPr>
        <p:blipFill>
          <a:blip r:embed="rId11"/>
          <a:stretch>
            <a:fillRect/>
          </a:stretch>
        </p:blipFill>
        <p:spPr>
          <a:xfrm>
            <a:off x="5834819" y="7718911"/>
            <a:ext cx="714694" cy="600343"/>
          </a:xfrm>
          <a:prstGeom prst="rect">
            <a:avLst/>
          </a:prstGeom>
        </p:spPr>
      </p:pic>
      <p:pic>
        <p:nvPicPr>
          <p:cNvPr id="18" name="Picture 17">
            <a:extLst>
              <a:ext uri="{FF2B5EF4-FFF2-40B4-BE49-F238E27FC236}">
                <a16:creationId xmlns:a16="http://schemas.microsoft.com/office/drawing/2014/main" id="{BFD3DEF6-347F-4290-A504-43930E07CAD6}"/>
              </a:ext>
            </a:extLst>
          </p:cNvPr>
          <p:cNvPicPr>
            <a:picLocks noChangeAspect="1"/>
          </p:cNvPicPr>
          <p:nvPr/>
        </p:nvPicPr>
        <p:blipFill>
          <a:blip r:embed="rId11"/>
          <a:stretch>
            <a:fillRect/>
          </a:stretch>
        </p:blipFill>
        <p:spPr>
          <a:xfrm>
            <a:off x="5779345" y="7707316"/>
            <a:ext cx="714694" cy="600343"/>
          </a:xfrm>
          <a:prstGeom prst="rect">
            <a:avLst/>
          </a:prstGeom>
        </p:spPr>
      </p:pic>
      <p:pic>
        <p:nvPicPr>
          <p:cNvPr id="7" name="Picture 6">
            <a:extLst>
              <a:ext uri="{FF2B5EF4-FFF2-40B4-BE49-F238E27FC236}">
                <a16:creationId xmlns:a16="http://schemas.microsoft.com/office/drawing/2014/main" id="{F6B4E696-F09B-43D1-9BE2-7BA1405DE0F2}"/>
              </a:ext>
            </a:extLst>
          </p:cNvPr>
          <p:cNvPicPr>
            <a:picLocks noChangeAspect="1"/>
          </p:cNvPicPr>
          <p:nvPr/>
        </p:nvPicPr>
        <p:blipFill>
          <a:blip r:embed="rId12"/>
          <a:stretch>
            <a:fillRect/>
          </a:stretch>
        </p:blipFill>
        <p:spPr>
          <a:xfrm>
            <a:off x="1017274" y="8339370"/>
            <a:ext cx="1820207" cy="647927"/>
          </a:xfrm>
          <a:prstGeom prst="rect">
            <a:avLst/>
          </a:prstGeom>
        </p:spPr>
      </p:pic>
      <p:pic>
        <p:nvPicPr>
          <p:cNvPr id="23" name="Picture 22">
            <a:extLst>
              <a:ext uri="{FF2B5EF4-FFF2-40B4-BE49-F238E27FC236}">
                <a16:creationId xmlns:a16="http://schemas.microsoft.com/office/drawing/2014/main" id="{D79C9A11-D8F8-4F58-AFF0-A0FFEB6B8363}"/>
              </a:ext>
            </a:extLst>
          </p:cNvPr>
          <p:cNvPicPr>
            <a:picLocks noChangeAspect="1"/>
          </p:cNvPicPr>
          <p:nvPr/>
        </p:nvPicPr>
        <p:blipFill>
          <a:blip r:embed="rId13"/>
          <a:stretch>
            <a:fillRect/>
          </a:stretch>
        </p:blipFill>
        <p:spPr>
          <a:xfrm>
            <a:off x="5376155" y="7736443"/>
            <a:ext cx="610428" cy="589379"/>
          </a:xfrm>
          <a:prstGeom prst="rect">
            <a:avLst/>
          </a:prstGeom>
        </p:spPr>
      </p:pic>
      <p:pic>
        <p:nvPicPr>
          <p:cNvPr id="2" name="Picture 1">
            <a:extLst>
              <a:ext uri="{FF2B5EF4-FFF2-40B4-BE49-F238E27FC236}">
                <a16:creationId xmlns:a16="http://schemas.microsoft.com/office/drawing/2014/main" id="{4C71DA1C-F381-4E1C-AC76-CDDC778A9C56}"/>
              </a:ext>
            </a:extLst>
          </p:cNvPr>
          <p:cNvPicPr>
            <a:picLocks noChangeAspect="1"/>
          </p:cNvPicPr>
          <p:nvPr/>
        </p:nvPicPr>
        <p:blipFill>
          <a:blip r:embed="rId14"/>
          <a:stretch>
            <a:fillRect/>
          </a:stretch>
        </p:blipFill>
        <p:spPr>
          <a:xfrm>
            <a:off x="1865202" y="1921980"/>
            <a:ext cx="2960827" cy="2551226"/>
          </a:xfrm>
          <a:prstGeom prst="rect">
            <a:avLst/>
          </a:prstGeom>
        </p:spPr>
      </p:pic>
    </p:spTree>
    <p:extLst>
      <p:ext uri="{BB962C8B-B14F-4D97-AF65-F5344CB8AC3E}">
        <p14:creationId xmlns:p14="http://schemas.microsoft.com/office/powerpoint/2010/main" val="341628912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6"/>
          <a:stretch>
            <a:fillRect/>
          </a:stretch>
        </p:blipFill>
        <p:spPr>
          <a:xfrm>
            <a:off x="419386" y="460312"/>
            <a:ext cx="5842746" cy="854392"/>
          </a:xfrm>
          <a:prstGeom prst="rect">
            <a:avLst/>
          </a:prstGeom>
        </p:spPr>
      </p:pic>
      <p:sp>
        <p:nvSpPr>
          <p:cNvPr id="26" name="TextBox 25">
            <a:extLst>
              <a:ext uri="{FF2B5EF4-FFF2-40B4-BE49-F238E27FC236}">
                <a16:creationId xmlns:a16="http://schemas.microsoft.com/office/drawing/2014/main" id="{F146E743-8A89-4BF5-86D1-9F42153C1212}"/>
              </a:ext>
            </a:extLst>
          </p:cNvPr>
          <p:cNvSpPr txBox="1"/>
          <p:nvPr/>
        </p:nvSpPr>
        <p:spPr>
          <a:xfrm>
            <a:off x="2468880" y="1499185"/>
            <a:ext cx="1947672" cy="369332"/>
          </a:xfrm>
          <a:prstGeom prst="rect">
            <a:avLst/>
          </a:prstGeom>
          <a:noFill/>
        </p:spPr>
        <p:txBody>
          <a:bodyPr wrap="square" rtlCol="0">
            <a:spAutoFit/>
          </a:bodyPr>
          <a:lstStyle/>
          <a:p>
            <a:r>
              <a:rPr lang="en-PH" b="1" dirty="0">
                <a:solidFill>
                  <a:srgbClr val="FF0000"/>
                </a:solidFill>
              </a:rPr>
              <a:t> </a:t>
            </a:r>
          </a:p>
        </p:txBody>
      </p:sp>
      <p:pic>
        <p:nvPicPr>
          <p:cNvPr id="18" name="Picture 17">
            <a:extLst>
              <a:ext uri="{FF2B5EF4-FFF2-40B4-BE49-F238E27FC236}">
                <a16:creationId xmlns:a16="http://schemas.microsoft.com/office/drawing/2014/main" id="{E2612971-AC02-4FFF-A5BD-1FC0A7D5CD29}"/>
              </a:ext>
            </a:extLst>
          </p:cNvPr>
          <p:cNvPicPr>
            <a:picLocks noChangeAspect="1"/>
          </p:cNvPicPr>
          <p:nvPr/>
        </p:nvPicPr>
        <p:blipFill>
          <a:blip r:embed="rId7"/>
          <a:stretch>
            <a:fillRect/>
          </a:stretch>
        </p:blipFill>
        <p:spPr>
          <a:xfrm>
            <a:off x="5204091" y="8411388"/>
            <a:ext cx="1395501" cy="517008"/>
          </a:xfrm>
          <a:prstGeom prst="rect">
            <a:avLst/>
          </a:prstGeom>
          <a:noFill/>
          <a:ln w="9525">
            <a:noFill/>
          </a:ln>
        </p:spPr>
      </p:pic>
      <p:sp>
        <p:nvSpPr>
          <p:cNvPr id="3" name="Rectangle 2">
            <a:extLst>
              <a:ext uri="{FF2B5EF4-FFF2-40B4-BE49-F238E27FC236}">
                <a16:creationId xmlns:a16="http://schemas.microsoft.com/office/drawing/2014/main" id="{25A10FEF-22DF-4465-9638-7F575566860A}"/>
              </a:ext>
            </a:extLst>
          </p:cNvPr>
          <p:cNvSpPr/>
          <p:nvPr/>
        </p:nvSpPr>
        <p:spPr>
          <a:xfrm>
            <a:off x="914395" y="1941566"/>
            <a:ext cx="4661314" cy="369332"/>
          </a:xfrm>
          <a:prstGeom prst="rect">
            <a:avLst/>
          </a:prstGeom>
        </p:spPr>
        <p:txBody>
          <a:bodyPr wrap="square">
            <a:spAutoFit/>
          </a:bodyPr>
          <a:lstStyle/>
          <a:p>
            <a:pPr algn="ctr"/>
            <a:r>
              <a:rPr lang="en-US" b="1" dirty="0"/>
              <a:t>FINGERTIP™ </a:t>
            </a:r>
            <a:r>
              <a:rPr lang="en-PH" b="1" cap="all" dirty="0">
                <a:solidFill>
                  <a:srgbClr val="333333"/>
                </a:solidFill>
                <a:latin typeface="Din2014-ExtraBold"/>
              </a:rPr>
              <a:t>DELAMAIN PLAIN KNOB</a:t>
            </a:r>
          </a:p>
        </p:txBody>
      </p:sp>
      <p:sp>
        <p:nvSpPr>
          <p:cNvPr id="4" name="TextBox 3">
            <a:extLst>
              <a:ext uri="{FF2B5EF4-FFF2-40B4-BE49-F238E27FC236}">
                <a16:creationId xmlns:a16="http://schemas.microsoft.com/office/drawing/2014/main" id="{13BE18B6-F6AE-42F3-819F-FB43101C8FF2}"/>
              </a:ext>
            </a:extLst>
          </p:cNvPr>
          <p:cNvSpPr txBox="1"/>
          <p:nvPr/>
        </p:nvSpPr>
        <p:spPr>
          <a:xfrm>
            <a:off x="2477398" y="1677127"/>
            <a:ext cx="1163395" cy="369332"/>
          </a:xfrm>
          <a:prstGeom prst="rect">
            <a:avLst/>
          </a:prstGeom>
          <a:noFill/>
        </p:spPr>
        <p:txBody>
          <a:bodyPr wrap="none" rtlCol="0">
            <a:spAutoFit/>
          </a:bodyPr>
          <a:lstStyle/>
          <a:p>
            <a:r>
              <a:rPr lang="en-US" b="1" dirty="0">
                <a:solidFill>
                  <a:srgbClr val="FF0000"/>
                </a:solidFill>
              </a:rPr>
              <a:t>  DK47BPT</a:t>
            </a:r>
            <a:endParaRPr lang="en-PH" b="1" dirty="0">
              <a:solidFill>
                <a:srgbClr val="FF0000"/>
              </a:solidFill>
            </a:endParaRPr>
          </a:p>
        </p:txBody>
      </p:sp>
      <p:sp>
        <p:nvSpPr>
          <p:cNvPr id="6" name="Rectangle 5">
            <a:extLst>
              <a:ext uri="{FF2B5EF4-FFF2-40B4-BE49-F238E27FC236}">
                <a16:creationId xmlns:a16="http://schemas.microsoft.com/office/drawing/2014/main" id="{0897331E-2CB4-45B7-9B94-88657ED5D83D}"/>
              </a:ext>
            </a:extLst>
          </p:cNvPr>
          <p:cNvSpPr/>
          <p:nvPr/>
        </p:nvSpPr>
        <p:spPr>
          <a:xfrm>
            <a:off x="1254641" y="4906673"/>
            <a:ext cx="4412511" cy="1477328"/>
          </a:xfrm>
          <a:prstGeom prst="rect">
            <a:avLst/>
          </a:prstGeom>
        </p:spPr>
        <p:txBody>
          <a:bodyPr wrap="square">
            <a:spAutoFit/>
          </a:bodyPr>
          <a:lstStyle/>
          <a:p>
            <a:r>
              <a:rPr lang="en-US" dirty="0">
                <a:solidFill>
                  <a:srgbClr val="333333"/>
                </a:solidFill>
                <a:latin typeface="Din2014-Light"/>
              </a:rPr>
              <a:t>A plain topped knob with sweeping lines around the outer edge on a ringed tiered stem and rose. Designed to compliment the mortice knobs in the </a:t>
            </a:r>
            <a:r>
              <a:rPr lang="en-US" dirty="0" err="1">
                <a:solidFill>
                  <a:srgbClr val="333333"/>
                </a:solidFill>
                <a:latin typeface="Din2014-Light"/>
              </a:rPr>
              <a:t>Delamain</a:t>
            </a:r>
            <a:r>
              <a:rPr lang="en-US" dirty="0">
                <a:solidFill>
                  <a:srgbClr val="333333"/>
                </a:solidFill>
                <a:latin typeface="Din2014-Light"/>
              </a:rPr>
              <a:t> range. Available in Pewter Finish</a:t>
            </a:r>
            <a:endParaRPr lang="en-PH" dirty="0"/>
          </a:p>
        </p:txBody>
      </p:sp>
      <p:pic>
        <p:nvPicPr>
          <p:cNvPr id="7" name="Picture 6">
            <a:extLst>
              <a:ext uri="{FF2B5EF4-FFF2-40B4-BE49-F238E27FC236}">
                <a16:creationId xmlns:a16="http://schemas.microsoft.com/office/drawing/2014/main" id="{6EEFD3C7-0D89-4250-A539-C8AD7762F525}"/>
              </a:ext>
            </a:extLst>
          </p:cNvPr>
          <p:cNvPicPr>
            <a:picLocks noChangeAspect="1"/>
          </p:cNvPicPr>
          <p:nvPr/>
        </p:nvPicPr>
        <p:blipFill>
          <a:blip r:embed="rId8"/>
          <a:stretch>
            <a:fillRect/>
          </a:stretch>
        </p:blipFill>
        <p:spPr>
          <a:xfrm>
            <a:off x="2278721" y="2468273"/>
            <a:ext cx="2124075" cy="2257425"/>
          </a:xfrm>
          <a:prstGeom prst="rect">
            <a:avLst/>
          </a:prstGeom>
        </p:spPr>
      </p:pic>
    </p:spTree>
    <p:extLst>
      <p:ext uri="{BB962C8B-B14F-4D97-AF65-F5344CB8AC3E}">
        <p14:creationId xmlns:p14="http://schemas.microsoft.com/office/powerpoint/2010/main" val="199221082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6"/>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7"/>
          <a:stretch>
            <a:fillRect/>
          </a:stretch>
        </p:blipFill>
        <p:spPr>
          <a:xfrm>
            <a:off x="419386" y="460312"/>
            <a:ext cx="5842746" cy="854392"/>
          </a:xfrm>
          <a:prstGeom prst="rect">
            <a:avLst/>
          </a:prstGeom>
        </p:spPr>
      </p:pic>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8"/>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extLst>
              <p:ext uri="{D42A27DB-BD31-4B8C-83A1-F6EECF244321}">
                <p14:modId xmlns:p14="http://schemas.microsoft.com/office/powerpoint/2010/main" val="3311702488"/>
              </p:ext>
            </p:extLst>
          </p:nvPr>
        </p:nvGraphicFramePr>
        <p:xfrm>
          <a:off x="1073880" y="4473206"/>
          <a:ext cx="4470992" cy="2837264"/>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US" sz="1000" b="0" baseline="0" dirty="0">
                          <a:solidFill>
                            <a:schemeClr val="tx1"/>
                          </a:solidFill>
                        </a:rPr>
                        <a:t>DK47BPT</a:t>
                      </a:r>
                      <a:endParaRPr lang="en-PH" sz="1000" b="0" baseline="0" dirty="0">
                        <a:solidFill>
                          <a:schemeClr val="tx1"/>
                        </a:solidFill>
                      </a:endParaRP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US" sz="1000" baseline="0" dirty="0">
                          <a:solidFill>
                            <a:schemeClr val="tx1"/>
                          </a:solidFill>
                        </a:rPr>
                        <a:t>FINGERTIP</a:t>
                      </a:r>
                      <a:endParaRPr lang="en-PH" sz="1000" baseline="0" dirty="0">
                        <a:solidFill>
                          <a:schemeClr val="tx1"/>
                        </a:solidFill>
                      </a:endParaRPr>
                    </a:p>
                  </a:txBody>
                  <a:tcPr/>
                </a:tc>
                <a:extLst>
                  <a:ext uri="{0D108BD9-81ED-4DB2-BD59-A6C34878D82A}">
                    <a16:rowId xmlns:a16="http://schemas.microsoft.com/office/drawing/2014/main" val="3698042402"/>
                  </a:ext>
                </a:extLst>
              </a:tr>
              <a:tr h="354658">
                <a:tc>
                  <a:txBody>
                    <a:bodyPr/>
                    <a:lstStyle/>
                    <a:p>
                      <a:r>
                        <a:rPr lang="en-PH" sz="1000" baseline="0" dirty="0">
                          <a:solidFill>
                            <a:schemeClr val="tx1"/>
                          </a:solidFill>
                        </a:rPr>
                        <a:t>AVAILABLE FINISH</a:t>
                      </a:r>
                    </a:p>
                  </a:txBody>
                  <a:tcPr/>
                </a:tc>
                <a:tc>
                  <a:txBody>
                    <a:bodyPr/>
                    <a:lstStyle/>
                    <a:p>
                      <a:r>
                        <a:rPr lang="en-US" sz="1000" baseline="0" dirty="0">
                          <a:solidFill>
                            <a:schemeClr val="tx1"/>
                          </a:solidFill>
                        </a:rPr>
                        <a:t>PEWTER</a:t>
                      </a:r>
                      <a:endParaRPr lang="en-PH" sz="1000" baseline="0" dirty="0">
                        <a:solidFill>
                          <a:schemeClr val="tx1"/>
                        </a:solidFill>
                      </a:endParaRP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US" sz="1000" baseline="0" dirty="0">
                          <a:solidFill>
                            <a:schemeClr val="tx1"/>
                          </a:solidFill>
                        </a:rPr>
                        <a:t>CABINET HANDLE</a:t>
                      </a:r>
                      <a:endParaRPr lang="en-PH" sz="1000" baseline="0" dirty="0">
                        <a:solidFill>
                          <a:schemeClr val="tx1"/>
                        </a:solidFill>
                      </a:endParaRPr>
                    </a:p>
                  </a:txBody>
                  <a:tcPr/>
                </a:tc>
                <a:extLst>
                  <a:ext uri="{0D108BD9-81ED-4DB2-BD59-A6C34878D82A}">
                    <a16:rowId xmlns:a16="http://schemas.microsoft.com/office/drawing/2014/main" val="2401254085"/>
                  </a:ext>
                </a:extLst>
              </a:tr>
              <a:tr h="354658">
                <a:tc>
                  <a:txBody>
                    <a:bodyPr/>
                    <a:lstStyle/>
                    <a:p>
                      <a:r>
                        <a:rPr lang="en-US" sz="1000" baseline="0" dirty="0">
                          <a:solidFill>
                            <a:schemeClr val="tx1"/>
                          </a:solidFill>
                        </a:rPr>
                        <a:t>KNOB DIAMETER</a:t>
                      </a:r>
                      <a:endParaRPr lang="en-PH" sz="1000" baseline="0" dirty="0">
                        <a:solidFill>
                          <a:schemeClr val="tx1"/>
                        </a:solidFill>
                      </a:endParaRPr>
                    </a:p>
                  </a:txBody>
                  <a:tcPr/>
                </a:tc>
                <a:tc>
                  <a:txBody>
                    <a:bodyPr/>
                    <a:lstStyle/>
                    <a:p>
                      <a:r>
                        <a:rPr lang="en-US" sz="1000" baseline="0" dirty="0">
                          <a:solidFill>
                            <a:schemeClr val="tx1"/>
                          </a:solidFill>
                        </a:rPr>
                        <a:t>26MM</a:t>
                      </a:r>
                      <a:endParaRPr lang="en-PH" sz="1000" baseline="0" dirty="0">
                        <a:solidFill>
                          <a:schemeClr val="tx1"/>
                        </a:solidFill>
                      </a:endParaRPr>
                    </a:p>
                  </a:txBody>
                  <a:tcPr/>
                </a:tc>
                <a:extLst>
                  <a:ext uri="{0D108BD9-81ED-4DB2-BD59-A6C34878D82A}">
                    <a16:rowId xmlns:a16="http://schemas.microsoft.com/office/drawing/2014/main" val="1126124889"/>
                  </a:ext>
                </a:extLst>
              </a:tr>
              <a:tr h="354658">
                <a:tc>
                  <a:txBody>
                    <a:bodyPr/>
                    <a:lstStyle/>
                    <a:p>
                      <a:r>
                        <a:rPr lang="en-US" sz="1000" baseline="0" dirty="0">
                          <a:solidFill>
                            <a:schemeClr val="tx1"/>
                          </a:solidFill>
                        </a:rPr>
                        <a:t>PROJECTION</a:t>
                      </a:r>
                      <a:endParaRPr lang="en-PH" sz="1000" baseline="0" dirty="0">
                        <a:solidFill>
                          <a:schemeClr val="tx1"/>
                        </a:solidFill>
                      </a:endParaRPr>
                    </a:p>
                  </a:txBody>
                  <a:tcPr/>
                </a:tc>
                <a:tc>
                  <a:txBody>
                    <a:bodyPr/>
                    <a:lstStyle/>
                    <a:p>
                      <a:r>
                        <a:rPr lang="en-US" sz="1000" baseline="0" dirty="0">
                          <a:solidFill>
                            <a:schemeClr val="tx1"/>
                          </a:solidFill>
                        </a:rPr>
                        <a:t>31MM</a:t>
                      </a:r>
                      <a:endParaRPr lang="en-PH" sz="1000" baseline="0" dirty="0">
                        <a:solidFill>
                          <a:schemeClr val="tx1"/>
                        </a:solidFill>
                      </a:endParaRPr>
                    </a:p>
                  </a:txBody>
                  <a:tcPr/>
                </a:tc>
                <a:extLst>
                  <a:ext uri="{0D108BD9-81ED-4DB2-BD59-A6C34878D82A}">
                    <a16:rowId xmlns:a16="http://schemas.microsoft.com/office/drawing/2014/main" val="3472184349"/>
                  </a:ext>
                </a:extLst>
              </a:tr>
              <a:tr h="354658">
                <a:tc>
                  <a:txBody>
                    <a:bodyPr/>
                    <a:lstStyle/>
                    <a:p>
                      <a:r>
                        <a:rPr lang="en-PH" sz="1000" baseline="0" dirty="0">
                          <a:solidFill>
                            <a:schemeClr val="tx1"/>
                          </a:solidFill>
                        </a:rPr>
                        <a:t>MECHANICAL WARRANTY</a:t>
                      </a:r>
                    </a:p>
                  </a:txBody>
                  <a:tcPr/>
                </a:tc>
                <a:tc>
                  <a:txBody>
                    <a:bodyPr/>
                    <a:lstStyle/>
                    <a:p>
                      <a:r>
                        <a:rPr lang="en-US" sz="1000" baseline="0" dirty="0">
                          <a:solidFill>
                            <a:schemeClr val="tx1"/>
                          </a:solidFill>
                        </a:rPr>
                        <a:t>10 YEARS</a:t>
                      </a:r>
                      <a:endParaRPr lang="en-PH" sz="1000" baseline="0" dirty="0">
                        <a:solidFill>
                          <a:schemeClr val="tx1"/>
                        </a:solidFill>
                      </a:endParaRPr>
                    </a:p>
                  </a:txBody>
                  <a:tcPr/>
                </a:tc>
                <a:extLst>
                  <a:ext uri="{0D108BD9-81ED-4DB2-BD59-A6C34878D82A}">
                    <a16:rowId xmlns:a16="http://schemas.microsoft.com/office/drawing/2014/main" val="1480764841"/>
                  </a:ext>
                </a:extLst>
              </a:tr>
            </a:tbl>
          </a:graphicData>
        </a:graphic>
      </p:graphicFrame>
      <p:pic>
        <p:nvPicPr>
          <p:cNvPr id="6" name="Picture 5">
            <a:extLst>
              <a:ext uri="{FF2B5EF4-FFF2-40B4-BE49-F238E27FC236}">
                <a16:creationId xmlns:a16="http://schemas.microsoft.com/office/drawing/2014/main" id="{3AEBE0D2-ADF4-4661-8739-4A4AC654BA53}"/>
              </a:ext>
            </a:extLst>
          </p:cNvPr>
          <p:cNvPicPr>
            <a:picLocks noChangeAspect="1"/>
          </p:cNvPicPr>
          <p:nvPr/>
        </p:nvPicPr>
        <p:blipFill>
          <a:blip r:embed="rId9"/>
          <a:stretch>
            <a:fillRect/>
          </a:stretch>
        </p:blipFill>
        <p:spPr>
          <a:xfrm>
            <a:off x="4554272" y="2941487"/>
            <a:ext cx="990600" cy="209550"/>
          </a:xfrm>
          <a:prstGeom prst="rect">
            <a:avLst/>
          </a:prstGeom>
        </p:spPr>
      </p:pic>
      <p:pic>
        <p:nvPicPr>
          <p:cNvPr id="21" name="Picture 20">
            <a:extLst>
              <a:ext uri="{FF2B5EF4-FFF2-40B4-BE49-F238E27FC236}">
                <a16:creationId xmlns:a16="http://schemas.microsoft.com/office/drawing/2014/main" id="{27833E90-8F9B-48A8-AD5A-6681B68B1F56}"/>
              </a:ext>
            </a:extLst>
          </p:cNvPr>
          <p:cNvPicPr>
            <a:picLocks noChangeAspect="1"/>
          </p:cNvPicPr>
          <p:nvPr/>
        </p:nvPicPr>
        <p:blipFill>
          <a:blip r:embed="rId10"/>
          <a:stretch>
            <a:fillRect/>
          </a:stretch>
        </p:blipFill>
        <p:spPr>
          <a:xfrm>
            <a:off x="5204091" y="8411388"/>
            <a:ext cx="1395501" cy="517008"/>
          </a:xfrm>
          <a:prstGeom prst="rect">
            <a:avLst/>
          </a:prstGeom>
          <a:noFill/>
          <a:ln w="9525">
            <a:noFill/>
          </a:ln>
        </p:spPr>
      </p:pic>
      <p:pic>
        <p:nvPicPr>
          <p:cNvPr id="9" name="Picture 8">
            <a:extLst>
              <a:ext uri="{FF2B5EF4-FFF2-40B4-BE49-F238E27FC236}">
                <a16:creationId xmlns:a16="http://schemas.microsoft.com/office/drawing/2014/main" id="{7E40AC49-8F15-409F-B972-6042340FA938}"/>
              </a:ext>
            </a:extLst>
          </p:cNvPr>
          <p:cNvPicPr>
            <a:picLocks noChangeAspect="1"/>
          </p:cNvPicPr>
          <p:nvPr/>
        </p:nvPicPr>
        <p:blipFill>
          <a:blip r:embed="rId11"/>
          <a:stretch>
            <a:fillRect/>
          </a:stretch>
        </p:blipFill>
        <p:spPr>
          <a:xfrm>
            <a:off x="5834819" y="7718911"/>
            <a:ext cx="714694" cy="600343"/>
          </a:xfrm>
          <a:prstGeom prst="rect">
            <a:avLst/>
          </a:prstGeom>
        </p:spPr>
      </p:pic>
      <p:pic>
        <p:nvPicPr>
          <p:cNvPr id="18" name="Picture 17">
            <a:extLst>
              <a:ext uri="{FF2B5EF4-FFF2-40B4-BE49-F238E27FC236}">
                <a16:creationId xmlns:a16="http://schemas.microsoft.com/office/drawing/2014/main" id="{BFD3DEF6-347F-4290-A504-43930E07CAD6}"/>
              </a:ext>
            </a:extLst>
          </p:cNvPr>
          <p:cNvPicPr>
            <a:picLocks noChangeAspect="1"/>
          </p:cNvPicPr>
          <p:nvPr/>
        </p:nvPicPr>
        <p:blipFill>
          <a:blip r:embed="rId11"/>
          <a:stretch>
            <a:fillRect/>
          </a:stretch>
        </p:blipFill>
        <p:spPr>
          <a:xfrm>
            <a:off x="5779345" y="7707316"/>
            <a:ext cx="714694" cy="600343"/>
          </a:xfrm>
          <a:prstGeom prst="rect">
            <a:avLst/>
          </a:prstGeom>
        </p:spPr>
      </p:pic>
      <p:pic>
        <p:nvPicPr>
          <p:cNvPr id="7" name="Picture 6">
            <a:extLst>
              <a:ext uri="{FF2B5EF4-FFF2-40B4-BE49-F238E27FC236}">
                <a16:creationId xmlns:a16="http://schemas.microsoft.com/office/drawing/2014/main" id="{F6B4E696-F09B-43D1-9BE2-7BA1405DE0F2}"/>
              </a:ext>
            </a:extLst>
          </p:cNvPr>
          <p:cNvPicPr>
            <a:picLocks noChangeAspect="1"/>
          </p:cNvPicPr>
          <p:nvPr/>
        </p:nvPicPr>
        <p:blipFill>
          <a:blip r:embed="rId12"/>
          <a:stretch>
            <a:fillRect/>
          </a:stretch>
        </p:blipFill>
        <p:spPr>
          <a:xfrm>
            <a:off x="1017274" y="8339370"/>
            <a:ext cx="1820207" cy="647927"/>
          </a:xfrm>
          <a:prstGeom prst="rect">
            <a:avLst/>
          </a:prstGeom>
        </p:spPr>
      </p:pic>
      <p:pic>
        <p:nvPicPr>
          <p:cNvPr id="23" name="Picture 22">
            <a:extLst>
              <a:ext uri="{FF2B5EF4-FFF2-40B4-BE49-F238E27FC236}">
                <a16:creationId xmlns:a16="http://schemas.microsoft.com/office/drawing/2014/main" id="{D79C9A11-D8F8-4F58-AFF0-A0FFEB6B8363}"/>
              </a:ext>
            </a:extLst>
          </p:cNvPr>
          <p:cNvPicPr>
            <a:picLocks noChangeAspect="1"/>
          </p:cNvPicPr>
          <p:nvPr/>
        </p:nvPicPr>
        <p:blipFill>
          <a:blip r:embed="rId13"/>
          <a:stretch>
            <a:fillRect/>
          </a:stretch>
        </p:blipFill>
        <p:spPr>
          <a:xfrm>
            <a:off x="5376155" y="7736443"/>
            <a:ext cx="610428" cy="589379"/>
          </a:xfrm>
          <a:prstGeom prst="rect">
            <a:avLst/>
          </a:prstGeom>
        </p:spPr>
      </p:pic>
      <p:pic>
        <p:nvPicPr>
          <p:cNvPr id="3" name="Picture 2">
            <a:extLst>
              <a:ext uri="{FF2B5EF4-FFF2-40B4-BE49-F238E27FC236}">
                <a16:creationId xmlns:a16="http://schemas.microsoft.com/office/drawing/2014/main" id="{25D7BFA0-4D40-4FD0-9662-D0FBC8BBB8EB}"/>
              </a:ext>
            </a:extLst>
          </p:cNvPr>
          <p:cNvPicPr>
            <a:picLocks noChangeAspect="1"/>
          </p:cNvPicPr>
          <p:nvPr/>
        </p:nvPicPr>
        <p:blipFill>
          <a:blip r:embed="rId14"/>
          <a:stretch>
            <a:fillRect/>
          </a:stretch>
        </p:blipFill>
        <p:spPr>
          <a:xfrm>
            <a:off x="2039976" y="1894789"/>
            <a:ext cx="2490898" cy="2557918"/>
          </a:xfrm>
          <a:prstGeom prst="rect">
            <a:avLst/>
          </a:prstGeom>
        </p:spPr>
      </p:pic>
    </p:spTree>
    <p:extLst>
      <p:ext uri="{BB962C8B-B14F-4D97-AF65-F5344CB8AC3E}">
        <p14:creationId xmlns:p14="http://schemas.microsoft.com/office/powerpoint/2010/main" val="136003890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6"/>
          <a:stretch>
            <a:fillRect/>
          </a:stretch>
        </p:blipFill>
        <p:spPr>
          <a:xfrm>
            <a:off x="419386" y="460312"/>
            <a:ext cx="5842746" cy="854392"/>
          </a:xfrm>
          <a:prstGeom prst="rect">
            <a:avLst/>
          </a:prstGeom>
        </p:spPr>
      </p:pic>
      <p:sp>
        <p:nvSpPr>
          <p:cNvPr id="26" name="TextBox 25">
            <a:extLst>
              <a:ext uri="{FF2B5EF4-FFF2-40B4-BE49-F238E27FC236}">
                <a16:creationId xmlns:a16="http://schemas.microsoft.com/office/drawing/2014/main" id="{F146E743-8A89-4BF5-86D1-9F42153C1212}"/>
              </a:ext>
            </a:extLst>
          </p:cNvPr>
          <p:cNvSpPr txBox="1"/>
          <p:nvPr/>
        </p:nvSpPr>
        <p:spPr>
          <a:xfrm>
            <a:off x="2468880" y="1499185"/>
            <a:ext cx="1947672" cy="369332"/>
          </a:xfrm>
          <a:prstGeom prst="rect">
            <a:avLst/>
          </a:prstGeom>
          <a:noFill/>
        </p:spPr>
        <p:txBody>
          <a:bodyPr wrap="square" rtlCol="0">
            <a:spAutoFit/>
          </a:bodyPr>
          <a:lstStyle/>
          <a:p>
            <a:r>
              <a:rPr lang="en-PH" b="1" dirty="0">
                <a:solidFill>
                  <a:srgbClr val="FF0000"/>
                </a:solidFill>
              </a:rPr>
              <a:t>    XDL5760SV </a:t>
            </a:r>
          </a:p>
        </p:txBody>
      </p:sp>
      <p:pic>
        <p:nvPicPr>
          <p:cNvPr id="18" name="Picture 17">
            <a:extLst>
              <a:ext uri="{FF2B5EF4-FFF2-40B4-BE49-F238E27FC236}">
                <a16:creationId xmlns:a16="http://schemas.microsoft.com/office/drawing/2014/main" id="{E2612971-AC02-4FFF-A5BD-1FC0A7D5CD29}"/>
              </a:ext>
            </a:extLst>
          </p:cNvPr>
          <p:cNvPicPr>
            <a:picLocks noChangeAspect="1"/>
          </p:cNvPicPr>
          <p:nvPr/>
        </p:nvPicPr>
        <p:blipFill>
          <a:blip r:embed="rId7"/>
          <a:stretch>
            <a:fillRect/>
          </a:stretch>
        </p:blipFill>
        <p:spPr>
          <a:xfrm>
            <a:off x="5204091" y="8411388"/>
            <a:ext cx="1395501" cy="517008"/>
          </a:xfrm>
          <a:prstGeom prst="rect">
            <a:avLst/>
          </a:prstGeom>
          <a:noFill/>
          <a:ln w="9525">
            <a:noFill/>
          </a:ln>
        </p:spPr>
      </p:pic>
      <p:sp>
        <p:nvSpPr>
          <p:cNvPr id="6" name="Rectangle 5">
            <a:extLst>
              <a:ext uri="{FF2B5EF4-FFF2-40B4-BE49-F238E27FC236}">
                <a16:creationId xmlns:a16="http://schemas.microsoft.com/office/drawing/2014/main" id="{A6CCCD25-91F2-4F38-8E0B-24B222E25293}"/>
              </a:ext>
            </a:extLst>
          </p:cNvPr>
          <p:cNvSpPr/>
          <p:nvPr/>
        </p:nvSpPr>
        <p:spPr>
          <a:xfrm>
            <a:off x="1617511" y="1814244"/>
            <a:ext cx="3622979" cy="369332"/>
          </a:xfrm>
          <a:prstGeom prst="rect">
            <a:avLst/>
          </a:prstGeom>
        </p:spPr>
        <p:txBody>
          <a:bodyPr wrap="none">
            <a:spAutoFit/>
          </a:bodyPr>
          <a:lstStyle/>
          <a:p>
            <a:pPr algn="ctr"/>
            <a:r>
              <a:rPr lang="en-PH" b="1" dirty="0"/>
              <a:t>EUROSPEC™ </a:t>
            </a:r>
            <a:r>
              <a:rPr lang="en-PH" b="1" cap="all" dirty="0">
                <a:solidFill>
                  <a:srgbClr val="333333"/>
                </a:solidFill>
                <a:latin typeface="Din2014-ExtraBold"/>
              </a:rPr>
              <a:t>PUSHBAR PANIC LATCH</a:t>
            </a:r>
            <a:endParaRPr lang="en-PH" b="1" i="0" cap="all" dirty="0">
              <a:solidFill>
                <a:srgbClr val="333333"/>
              </a:solidFill>
              <a:effectLst/>
              <a:latin typeface="Din2014-ExtraBold"/>
            </a:endParaRPr>
          </a:p>
        </p:txBody>
      </p:sp>
      <p:sp>
        <p:nvSpPr>
          <p:cNvPr id="7" name="Rectangle 6">
            <a:extLst>
              <a:ext uri="{FF2B5EF4-FFF2-40B4-BE49-F238E27FC236}">
                <a16:creationId xmlns:a16="http://schemas.microsoft.com/office/drawing/2014/main" id="{1BFF4ED3-9DE9-46AB-9B25-20C7F53821CA}"/>
              </a:ext>
            </a:extLst>
          </p:cNvPr>
          <p:cNvSpPr/>
          <p:nvPr/>
        </p:nvSpPr>
        <p:spPr>
          <a:xfrm>
            <a:off x="472550" y="1884803"/>
            <a:ext cx="5725565" cy="6186309"/>
          </a:xfrm>
          <a:prstGeom prst="rect">
            <a:avLst/>
          </a:prstGeom>
        </p:spPr>
        <p:txBody>
          <a:bodyPr wrap="square">
            <a:spAutoFit/>
          </a:bodyPr>
          <a:lstStyle/>
          <a:p>
            <a:endParaRPr lang="en-US" dirty="0">
              <a:solidFill>
                <a:srgbClr val="333333"/>
              </a:solidFill>
              <a:latin typeface="Din2014-Light"/>
            </a:endParaRPr>
          </a:p>
          <a:p>
            <a:endParaRPr lang="en-US" dirty="0">
              <a:solidFill>
                <a:srgbClr val="333333"/>
              </a:solidFill>
              <a:latin typeface="Din2014-Light"/>
            </a:endParaRPr>
          </a:p>
          <a:p>
            <a:endParaRPr lang="en-US" dirty="0">
              <a:solidFill>
                <a:srgbClr val="333333"/>
              </a:solidFill>
              <a:latin typeface="Din2014-Light"/>
            </a:endParaRPr>
          </a:p>
          <a:p>
            <a:endParaRPr lang="en-US" dirty="0">
              <a:solidFill>
                <a:srgbClr val="333333"/>
              </a:solidFill>
              <a:latin typeface="Din2014-Light"/>
            </a:endParaRPr>
          </a:p>
          <a:p>
            <a:endParaRPr lang="en-US" dirty="0">
              <a:solidFill>
                <a:srgbClr val="333333"/>
              </a:solidFill>
              <a:latin typeface="Din2014-Light"/>
            </a:endParaRPr>
          </a:p>
          <a:p>
            <a:endParaRPr lang="en-US" dirty="0">
              <a:solidFill>
                <a:srgbClr val="333333"/>
              </a:solidFill>
              <a:latin typeface="Din2014-Light"/>
            </a:endParaRPr>
          </a:p>
          <a:p>
            <a:endParaRPr lang="en-US" dirty="0">
              <a:solidFill>
                <a:srgbClr val="333333"/>
              </a:solidFill>
              <a:latin typeface="Din2014-Light"/>
            </a:endParaRPr>
          </a:p>
          <a:p>
            <a:endParaRPr lang="en-US" dirty="0">
              <a:solidFill>
                <a:srgbClr val="333333"/>
              </a:solidFill>
              <a:latin typeface="Din2014-Light"/>
            </a:endParaRPr>
          </a:p>
          <a:p>
            <a:endParaRPr lang="en-US" dirty="0">
              <a:solidFill>
                <a:srgbClr val="333333"/>
              </a:solidFill>
              <a:latin typeface="Din2014-Light"/>
            </a:endParaRPr>
          </a:p>
          <a:p>
            <a:endParaRPr lang="en-US" dirty="0">
              <a:solidFill>
                <a:srgbClr val="333333"/>
              </a:solidFill>
              <a:latin typeface="Din2014-Light"/>
            </a:endParaRPr>
          </a:p>
          <a:p>
            <a:endParaRPr lang="en-US" dirty="0">
              <a:solidFill>
                <a:srgbClr val="333333"/>
              </a:solidFill>
              <a:latin typeface="Din2014-Light"/>
            </a:endParaRPr>
          </a:p>
          <a:p>
            <a:r>
              <a:rPr lang="en-US" dirty="0">
                <a:solidFill>
                  <a:srgbClr val="333333"/>
                </a:solidFill>
                <a:latin typeface="Din2014-Light"/>
              </a:rPr>
              <a:t>Push Bar Panic Latch with Dogging function c/w Strike. The single push bar panic door kit would usually be found on a fire exit door in commercial and industrial premises. This system has a dogging function for easy use with a 'hold-open' action which enables the exit door to be used as a normal service door during the day. Bolt retracts, permitting free access. Certified to BS EN 1125. CE mark and </a:t>
            </a:r>
            <a:r>
              <a:rPr lang="en-US" dirty="0" err="1">
                <a:solidFill>
                  <a:srgbClr val="333333"/>
                </a:solidFill>
                <a:latin typeface="Din2014-Light"/>
              </a:rPr>
              <a:t>Certifire</a:t>
            </a:r>
            <a:r>
              <a:rPr lang="en-US" dirty="0">
                <a:solidFill>
                  <a:srgbClr val="333333"/>
                </a:solidFill>
                <a:latin typeface="Din2014-Light"/>
              </a:rPr>
              <a:t> tested. Fire door rated and comes with a 10 year mechanical guarantee.</a:t>
            </a:r>
          </a:p>
          <a:p>
            <a:endParaRPr lang="en-US" dirty="0">
              <a:solidFill>
                <a:srgbClr val="333333"/>
              </a:solidFill>
              <a:latin typeface="Din2014-Light"/>
            </a:endParaRPr>
          </a:p>
          <a:p>
            <a:r>
              <a:rPr lang="en-US" dirty="0">
                <a:solidFill>
                  <a:srgbClr val="333333"/>
                </a:solidFill>
                <a:latin typeface="Din2014-Light"/>
              </a:rPr>
              <a:t>INDENT ORDER</a:t>
            </a:r>
            <a:endParaRPr lang="en-PH" dirty="0"/>
          </a:p>
        </p:txBody>
      </p:sp>
      <p:pic>
        <p:nvPicPr>
          <p:cNvPr id="9" name="Picture 8">
            <a:extLst>
              <a:ext uri="{FF2B5EF4-FFF2-40B4-BE49-F238E27FC236}">
                <a16:creationId xmlns:a16="http://schemas.microsoft.com/office/drawing/2014/main" id="{ABFEC728-B257-497B-B01E-4FCE404DC196}"/>
              </a:ext>
            </a:extLst>
          </p:cNvPr>
          <p:cNvPicPr>
            <a:picLocks noChangeAspect="1"/>
          </p:cNvPicPr>
          <p:nvPr/>
        </p:nvPicPr>
        <p:blipFill>
          <a:blip r:embed="rId8"/>
          <a:stretch>
            <a:fillRect/>
          </a:stretch>
        </p:blipFill>
        <p:spPr>
          <a:xfrm>
            <a:off x="461882" y="2291778"/>
            <a:ext cx="5638800" cy="2305050"/>
          </a:xfrm>
          <a:prstGeom prst="rect">
            <a:avLst/>
          </a:prstGeom>
        </p:spPr>
      </p:pic>
    </p:spTree>
    <p:extLst>
      <p:ext uri="{BB962C8B-B14F-4D97-AF65-F5344CB8AC3E}">
        <p14:creationId xmlns:p14="http://schemas.microsoft.com/office/powerpoint/2010/main" val="229210987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6"/>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7"/>
          <a:stretch>
            <a:fillRect/>
          </a:stretch>
        </p:blipFill>
        <p:spPr>
          <a:xfrm>
            <a:off x="419386" y="460312"/>
            <a:ext cx="5842746" cy="854392"/>
          </a:xfrm>
          <a:prstGeom prst="rect">
            <a:avLst/>
          </a:prstGeom>
        </p:spPr>
      </p:pic>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8"/>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extLst>
              <p:ext uri="{D42A27DB-BD31-4B8C-83A1-F6EECF244321}">
                <p14:modId xmlns:p14="http://schemas.microsoft.com/office/powerpoint/2010/main" val="3503971082"/>
              </p:ext>
            </p:extLst>
          </p:nvPr>
        </p:nvGraphicFramePr>
        <p:xfrm>
          <a:off x="1073880" y="4260554"/>
          <a:ext cx="4470992" cy="2837264"/>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US" sz="1000" b="0" baseline="0" dirty="0">
                          <a:solidFill>
                            <a:schemeClr val="tx1"/>
                          </a:solidFill>
                        </a:rPr>
                        <a:t>XDL5760SV</a:t>
                      </a:r>
                      <a:endParaRPr lang="en-PH" sz="1000" b="0" baseline="0" dirty="0">
                        <a:solidFill>
                          <a:schemeClr val="tx1"/>
                        </a:solidFill>
                      </a:endParaRP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US" sz="1000" baseline="0" dirty="0">
                          <a:solidFill>
                            <a:schemeClr val="tx1"/>
                          </a:solidFill>
                        </a:rPr>
                        <a:t>E</a:t>
                      </a:r>
                      <a:r>
                        <a:rPr lang="en-PH" sz="1000" baseline="0" dirty="0">
                          <a:solidFill>
                            <a:schemeClr val="tx1"/>
                          </a:solidFill>
                        </a:rPr>
                        <a:t>UROSPEC</a:t>
                      </a:r>
                    </a:p>
                  </a:txBody>
                  <a:tcPr/>
                </a:tc>
                <a:extLst>
                  <a:ext uri="{0D108BD9-81ED-4DB2-BD59-A6C34878D82A}">
                    <a16:rowId xmlns:a16="http://schemas.microsoft.com/office/drawing/2014/main" val="3698042402"/>
                  </a:ext>
                </a:extLst>
              </a:tr>
              <a:tr h="354658">
                <a:tc>
                  <a:txBody>
                    <a:bodyPr/>
                    <a:lstStyle/>
                    <a:p>
                      <a:r>
                        <a:rPr lang="en-PH" sz="1000" baseline="0" dirty="0">
                          <a:solidFill>
                            <a:schemeClr val="tx1"/>
                          </a:solidFill>
                        </a:rPr>
                        <a:t>AVAILABLE FINISH</a:t>
                      </a:r>
                    </a:p>
                  </a:txBody>
                  <a:tcPr/>
                </a:tc>
                <a:tc>
                  <a:txBody>
                    <a:bodyPr/>
                    <a:lstStyle/>
                    <a:p>
                      <a:r>
                        <a:rPr lang="en-US" sz="1000" baseline="0" dirty="0">
                          <a:solidFill>
                            <a:schemeClr val="tx1"/>
                          </a:solidFill>
                        </a:rPr>
                        <a:t>SILVER</a:t>
                      </a:r>
                      <a:endParaRPr lang="en-PH" sz="1000" baseline="0" dirty="0">
                        <a:solidFill>
                          <a:schemeClr val="tx1"/>
                        </a:solidFill>
                      </a:endParaRP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US" sz="1000" baseline="0" dirty="0">
                          <a:solidFill>
                            <a:schemeClr val="tx1"/>
                          </a:solidFill>
                        </a:rPr>
                        <a:t>PANIC HARDWARE</a:t>
                      </a:r>
                      <a:endParaRPr lang="en-PH" sz="1000" baseline="0" dirty="0">
                        <a:solidFill>
                          <a:schemeClr val="tx1"/>
                        </a:solidFill>
                      </a:endParaRPr>
                    </a:p>
                  </a:txBody>
                  <a:tcPr/>
                </a:tc>
                <a:extLst>
                  <a:ext uri="{0D108BD9-81ED-4DB2-BD59-A6C34878D82A}">
                    <a16:rowId xmlns:a16="http://schemas.microsoft.com/office/drawing/2014/main" val="2401254085"/>
                  </a:ext>
                </a:extLst>
              </a:tr>
              <a:tr h="354658">
                <a:tc>
                  <a:txBody>
                    <a:bodyPr/>
                    <a:lstStyle/>
                    <a:p>
                      <a:r>
                        <a:rPr lang="en-US" sz="1000" baseline="0" dirty="0">
                          <a:solidFill>
                            <a:schemeClr val="tx1"/>
                          </a:solidFill>
                        </a:rPr>
                        <a:t>TOTAL LENGTH</a:t>
                      </a:r>
                      <a:endParaRPr lang="en-PH" sz="1000" baseline="0" dirty="0">
                        <a:solidFill>
                          <a:schemeClr val="tx1"/>
                        </a:solidFill>
                      </a:endParaRPr>
                    </a:p>
                  </a:txBody>
                  <a:tcPr/>
                </a:tc>
                <a:tc>
                  <a:txBody>
                    <a:bodyPr/>
                    <a:lstStyle/>
                    <a:p>
                      <a:r>
                        <a:rPr lang="en-US" sz="1000" baseline="0" dirty="0">
                          <a:solidFill>
                            <a:schemeClr val="tx1"/>
                          </a:solidFill>
                        </a:rPr>
                        <a:t>760MM</a:t>
                      </a:r>
                      <a:endParaRPr lang="en-PH" sz="1000" baseline="0" dirty="0">
                        <a:solidFill>
                          <a:schemeClr val="tx1"/>
                        </a:solidFill>
                      </a:endParaRPr>
                    </a:p>
                  </a:txBody>
                  <a:tcPr/>
                </a:tc>
                <a:extLst>
                  <a:ext uri="{0D108BD9-81ED-4DB2-BD59-A6C34878D82A}">
                    <a16:rowId xmlns:a16="http://schemas.microsoft.com/office/drawing/2014/main" val="1126124889"/>
                  </a:ext>
                </a:extLst>
              </a:tr>
              <a:tr h="354658">
                <a:tc>
                  <a:txBody>
                    <a:bodyPr/>
                    <a:lstStyle/>
                    <a:p>
                      <a:r>
                        <a:rPr lang="en-US" sz="1000" baseline="0" dirty="0">
                          <a:solidFill>
                            <a:schemeClr val="tx1"/>
                          </a:solidFill>
                        </a:rPr>
                        <a:t>PROJECTION</a:t>
                      </a:r>
                      <a:endParaRPr lang="en-PH" sz="1000" baseline="0" dirty="0">
                        <a:solidFill>
                          <a:schemeClr val="tx1"/>
                        </a:solidFill>
                      </a:endParaRPr>
                    </a:p>
                  </a:txBody>
                  <a:tcPr/>
                </a:tc>
                <a:tc>
                  <a:txBody>
                    <a:bodyPr/>
                    <a:lstStyle/>
                    <a:p>
                      <a:r>
                        <a:rPr lang="en-US" sz="1000" baseline="0" dirty="0">
                          <a:solidFill>
                            <a:schemeClr val="tx1"/>
                          </a:solidFill>
                        </a:rPr>
                        <a:t>100MM</a:t>
                      </a:r>
                      <a:endParaRPr lang="en-PH" sz="1000" baseline="0" dirty="0">
                        <a:solidFill>
                          <a:schemeClr val="tx1"/>
                        </a:solidFill>
                      </a:endParaRPr>
                    </a:p>
                  </a:txBody>
                  <a:tcPr/>
                </a:tc>
                <a:extLst>
                  <a:ext uri="{0D108BD9-81ED-4DB2-BD59-A6C34878D82A}">
                    <a16:rowId xmlns:a16="http://schemas.microsoft.com/office/drawing/2014/main" val="3472184349"/>
                  </a:ext>
                </a:extLst>
              </a:tr>
              <a:tr h="354658">
                <a:tc>
                  <a:txBody>
                    <a:bodyPr/>
                    <a:lstStyle/>
                    <a:p>
                      <a:r>
                        <a:rPr lang="en-PH" sz="1000" baseline="0" dirty="0">
                          <a:solidFill>
                            <a:schemeClr val="tx1"/>
                          </a:solidFill>
                        </a:rPr>
                        <a:t>MECHANICAL WARRANTY</a:t>
                      </a:r>
                    </a:p>
                  </a:txBody>
                  <a:tcPr/>
                </a:tc>
                <a:tc>
                  <a:txBody>
                    <a:bodyPr/>
                    <a:lstStyle/>
                    <a:p>
                      <a:r>
                        <a:rPr lang="en-US" sz="1000" baseline="0" dirty="0">
                          <a:solidFill>
                            <a:schemeClr val="tx1"/>
                          </a:solidFill>
                        </a:rPr>
                        <a:t>10 YEARS</a:t>
                      </a:r>
                      <a:endParaRPr lang="en-PH" sz="1000" baseline="0" dirty="0">
                        <a:solidFill>
                          <a:schemeClr val="tx1"/>
                        </a:solidFill>
                      </a:endParaRPr>
                    </a:p>
                  </a:txBody>
                  <a:tcPr/>
                </a:tc>
                <a:extLst>
                  <a:ext uri="{0D108BD9-81ED-4DB2-BD59-A6C34878D82A}">
                    <a16:rowId xmlns:a16="http://schemas.microsoft.com/office/drawing/2014/main" val="1480764841"/>
                  </a:ext>
                </a:extLst>
              </a:tr>
            </a:tbl>
          </a:graphicData>
        </a:graphic>
      </p:graphicFrame>
      <p:pic>
        <p:nvPicPr>
          <p:cNvPr id="6" name="Picture 5">
            <a:extLst>
              <a:ext uri="{FF2B5EF4-FFF2-40B4-BE49-F238E27FC236}">
                <a16:creationId xmlns:a16="http://schemas.microsoft.com/office/drawing/2014/main" id="{3AEBE0D2-ADF4-4661-8739-4A4AC654BA53}"/>
              </a:ext>
            </a:extLst>
          </p:cNvPr>
          <p:cNvPicPr>
            <a:picLocks noChangeAspect="1"/>
          </p:cNvPicPr>
          <p:nvPr/>
        </p:nvPicPr>
        <p:blipFill>
          <a:blip r:embed="rId9"/>
          <a:stretch>
            <a:fillRect/>
          </a:stretch>
        </p:blipFill>
        <p:spPr>
          <a:xfrm>
            <a:off x="4554272" y="2941487"/>
            <a:ext cx="990600" cy="209550"/>
          </a:xfrm>
          <a:prstGeom prst="rect">
            <a:avLst/>
          </a:prstGeom>
        </p:spPr>
      </p:pic>
      <p:pic>
        <p:nvPicPr>
          <p:cNvPr id="21" name="Picture 20">
            <a:extLst>
              <a:ext uri="{FF2B5EF4-FFF2-40B4-BE49-F238E27FC236}">
                <a16:creationId xmlns:a16="http://schemas.microsoft.com/office/drawing/2014/main" id="{27833E90-8F9B-48A8-AD5A-6681B68B1F56}"/>
              </a:ext>
            </a:extLst>
          </p:cNvPr>
          <p:cNvPicPr>
            <a:picLocks noChangeAspect="1"/>
          </p:cNvPicPr>
          <p:nvPr/>
        </p:nvPicPr>
        <p:blipFill>
          <a:blip r:embed="rId10"/>
          <a:stretch>
            <a:fillRect/>
          </a:stretch>
        </p:blipFill>
        <p:spPr>
          <a:xfrm>
            <a:off x="5204091" y="8411388"/>
            <a:ext cx="1395501" cy="517008"/>
          </a:xfrm>
          <a:prstGeom prst="rect">
            <a:avLst/>
          </a:prstGeom>
          <a:noFill/>
          <a:ln w="9525">
            <a:noFill/>
          </a:ln>
        </p:spPr>
      </p:pic>
      <p:pic>
        <p:nvPicPr>
          <p:cNvPr id="15" name="Picture 14">
            <a:extLst>
              <a:ext uri="{FF2B5EF4-FFF2-40B4-BE49-F238E27FC236}">
                <a16:creationId xmlns:a16="http://schemas.microsoft.com/office/drawing/2014/main" id="{4DF3916B-E196-4498-831E-AA998C606411}"/>
              </a:ext>
            </a:extLst>
          </p:cNvPr>
          <p:cNvPicPr>
            <a:picLocks noChangeAspect="1"/>
          </p:cNvPicPr>
          <p:nvPr/>
        </p:nvPicPr>
        <p:blipFill>
          <a:blip r:embed="rId11"/>
          <a:stretch>
            <a:fillRect/>
          </a:stretch>
        </p:blipFill>
        <p:spPr>
          <a:xfrm>
            <a:off x="938817" y="8409266"/>
            <a:ext cx="1791579" cy="362342"/>
          </a:xfrm>
          <a:prstGeom prst="rect">
            <a:avLst/>
          </a:prstGeom>
        </p:spPr>
      </p:pic>
      <p:pic>
        <p:nvPicPr>
          <p:cNvPr id="9" name="Picture 8">
            <a:extLst>
              <a:ext uri="{FF2B5EF4-FFF2-40B4-BE49-F238E27FC236}">
                <a16:creationId xmlns:a16="http://schemas.microsoft.com/office/drawing/2014/main" id="{7E40AC49-8F15-409F-B972-6042340FA938}"/>
              </a:ext>
            </a:extLst>
          </p:cNvPr>
          <p:cNvPicPr>
            <a:picLocks noChangeAspect="1"/>
          </p:cNvPicPr>
          <p:nvPr/>
        </p:nvPicPr>
        <p:blipFill>
          <a:blip r:embed="rId12"/>
          <a:stretch>
            <a:fillRect/>
          </a:stretch>
        </p:blipFill>
        <p:spPr>
          <a:xfrm>
            <a:off x="5834819" y="7718911"/>
            <a:ext cx="714694" cy="600343"/>
          </a:xfrm>
          <a:prstGeom prst="rect">
            <a:avLst/>
          </a:prstGeom>
        </p:spPr>
      </p:pic>
      <p:pic>
        <p:nvPicPr>
          <p:cNvPr id="18" name="Picture 17">
            <a:extLst>
              <a:ext uri="{FF2B5EF4-FFF2-40B4-BE49-F238E27FC236}">
                <a16:creationId xmlns:a16="http://schemas.microsoft.com/office/drawing/2014/main" id="{BFD3DEF6-347F-4290-A504-43930E07CAD6}"/>
              </a:ext>
            </a:extLst>
          </p:cNvPr>
          <p:cNvPicPr>
            <a:picLocks noChangeAspect="1"/>
          </p:cNvPicPr>
          <p:nvPr/>
        </p:nvPicPr>
        <p:blipFill>
          <a:blip r:embed="rId12"/>
          <a:stretch>
            <a:fillRect/>
          </a:stretch>
        </p:blipFill>
        <p:spPr>
          <a:xfrm>
            <a:off x="5779345" y="7707316"/>
            <a:ext cx="714694" cy="600343"/>
          </a:xfrm>
          <a:prstGeom prst="rect">
            <a:avLst/>
          </a:prstGeom>
        </p:spPr>
      </p:pic>
      <p:pic>
        <p:nvPicPr>
          <p:cNvPr id="2" name="Picture 1">
            <a:extLst>
              <a:ext uri="{FF2B5EF4-FFF2-40B4-BE49-F238E27FC236}">
                <a16:creationId xmlns:a16="http://schemas.microsoft.com/office/drawing/2014/main" id="{A4139F68-9777-4FFF-8E43-2CC151968039}"/>
              </a:ext>
            </a:extLst>
          </p:cNvPr>
          <p:cNvPicPr>
            <a:picLocks noChangeAspect="1"/>
          </p:cNvPicPr>
          <p:nvPr/>
        </p:nvPicPr>
        <p:blipFill>
          <a:blip r:embed="rId13"/>
          <a:stretch>
            <a:fillRect/>
          </a:stretch>
        </p:blipFill>
        <p:spPr>
          <a:xfrm>
            <a:off x="243688" y="2396012"/>
            <a:ext cx="6018444" cy="1772408"/>
          </a:xfrm>
          <a:prstGeom prst="rect">
            <a:avLst/>
          </a:prstGeom>
        </p:spPr>
      </p:pic>
      <p:pic>
        <p:nvPicPr>
          <p:cNvPr id="3" name="Picture 2">
            <a:extLst>
              <a:ext uri="{FF2B5EF4-FFF2-40B4-BE49-F238E27FC236}">
                <a16:creationId xmlns:a16="http://schemas.microsoft.com/office/drawing/2014/main" id="{F00F0605-EA49-4D19-9515-9B943D29757C}"/>
              </a:ext>
            </a:extLst>
          </p:cNvPr>
          <p:cNvPicPr>
            <a:picLocks noChangeAspect="1"/>
          </p:cNvPicPr>
          <p:nvPr/>
        </p:nvPicPr>
        <p:blipFill>
          <a:blip r:embed="rId14"/>
          <a:stretch>
            <a:fillRect/>
          </a:stretch>
        </p:blipFill>
        <p:spPr>
          <a:xfrm>
            <a:off x="4705013" y="7170102"/>
            <a:ext cx="1728811" cy="1189422"/>
          </a:xfrm>
          <a:prstGeom prst="rect">
            <a:avLst/>
          </a:prstGeom>
        </p:spPr>
      </p:pic>
    </p:spTree>
    <p:extLst>
      <p:ext uri="{BB962C8B-B14F-4D97-AF65-F5344CB8AC3E}">
        <p14:creationId xmlns:p14="http://schemas.microsoft.com/office/powerpoint/2010/main" val="12249696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B5418D-81B1-4D3C-A1BF-65A0756AE42C}"/>
              </a:ext>
            </a:extLst>
          </p:cNvPr>
          <p:cNvPicPr>
            <a:picLocks noChangeAspect="1"/>
          </p:cNvPicPr>
          <p:nvPr/>
        </p:nvPicPr>
        <p:blipFill>
          <a:blip r:embed="rId2"/>
          <a:stretch>
            <a:fillRect/>
          </a:stretch>
        </p:blipFill>
        <p:spPr>
          <a:xfrm>
            <a:off x="659885" y="1530760"/>
            <a:ext cx="5339353" cy="4383010"/>
          </a:xfrm>
          <a:prstGeom prst="rect">
            <a:avLst/>
          </a:prstGeom>
        </p:spPr>
      </p:pic>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5"/>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6"/>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7"/>
          <a:stretch>
            <a:fillRect/>
          </a:stretch>
        </p:blipFill>
        <p:spPr>
          <a:xfrm>
            <a:off x="419386" y="460312"/>
            <a:ext cx="5842746" cy="854392"/>
          </a:xfrm>
          <a:prstGeom prst="rect">
            <a:avLst/>
          </a:prstGeom>
        </p:spPr>
      </p:pic>
      <p:sp>
        <p:nvSpPr>
          <p:cNvPr id="26" name="TextBox 25">
            <a:extLst>
              <a:ext uri="{FF2B5EF4-FFF2-40B4-BE49-F238E27FC236}">
                <a16:creationId xmlns:a16="http://schemas.microsoft.com/office/drawing/2014/main" id="{F146E743-8A89-4BF5-86D1-9F42153C1212}"/>
              </a:ext>
            </a:extLst>
          </p:cNvPr>
          <p:cNvSpPr txBox="1"/>
          <p:nvPr/>
        </p:nvSpPr>
        <p:spPr>
          <a:xfrm>
            <a:off x="2468880" y="1499185"/>
            <a:ext cx="1947672" cy="369332"/>
          </a:xfrm>
          <a:prstGeom prst="rect">
            <a:avLst/>
          </a:prstGeom>
          <a:noFill/>
        </p:spPr>
        <p:txBody>
          <a:bodyPr wrap="square" rtlCol="0">
            <a:spAutoFit/>
          </a:bodyPr>
          <a:lstStyle/>
          <a:p>
            <a:r>
              <a:rPr lang="en-PH" b="1" dirty="0">
                <a:solidFill>
                  <a:srgbClr val="FF0000"/>
                </a:solidFill>
              </a:rPr>
              <a:t>    XDB5760SV </a:t>
            </a:r>
          </a:p>
        </p:txBody>
      </p:sp>
      <p:pic>
        <p:nvPicPr>
          <p:cNvPr id="18" name="Picture 17">
            <a:extLst>
              <a:ext uri="{FF2B5EF4-FFF2-40B4-BE49-F238E27FC236}">
                <a16:creationId xmlns:a16="http://schemas.microsoft.com/office/drawing/2014/main" id="{E2612971-AC02-4FFF-A5BD-1FC0A7D5CD29}"/>
              </a:ext>
            </a:extLst>
          </p:cNvPr>
          <p:cNvPicPr>
            <a:picLocks noChangeAspect="1"/>
          </p:cNvPicPr>
          <p:nvPr/>
        </p:nvPicPr>
        <p:blipFill>
          <a:blip r:embed="rId8"/>
          <a:stretch>
            <a:fillRect/>
          </a:stretch>
        </p:blipFill>
        <p:spPr>
          <a:xfrm>
            <a:off x="5204091" y="8411388"/>
            <a:ext cx="1395501" cy="517008"/>
          </a:xfrm>
          <a:prstGeom prst="rect">
            <a:avLst/>
          </a:prstGeom>
          <a:noFill/>
          <a:ln w="9525">
            <a:noFill/>
          </a:ln>
        </p:spPr>
      </p:pic>
      <p:sp>
        <p:nvSpPr>
          <p:cNvPr id="6" name="Rectangle 5">
            <a:extLst>
              <a:ext uri="{FF2B5EF4-FFF2-40B4-BE49-F238E27FC236}">
                <a16:creationId xmlns:a16="http://schemas.microsoft.com/office/drawing/2014/main" id="{A6CCCD25-91F2-4F38-8E0B-24B222E25293}"/>
              </a:ext>
            </a:extLst>
          </p:cNvPr>
          <p:cNvSpPr/>
          <p:nvPr/>
        </p:nvSpPr>
        <p:spPr>
          <a:xfrm>
            <a:off x="1675346" y="1814244"/>
            <a:ext cx="3507307" cy="369332"/>
          </a:xfrm>
          <a:prstGeom prst="rect">
            <a:avLst/>
          </a:prstGeom>
        </p:spPr>
        <p:txBody>
          <a:bodyPr wrap="none">
            <a:spAutoFit/>
          </a:bodyPr>
          <a:lstStyle/>
          <a:p>
            <a:pPr algn="ctr"/>
            <a:r>
              <a:rPr lang="en-PH" b="1" dirty="0"/>
              <a:t>EUROSPEC™ </a:t>
            </a:r>
            <a:r>
              <a:rPr lang="en-PH" b="1" cap="all" dirty="0">
                <a:solidFill>
                  <a:srgbClr val="333333"/>
                </a:solidFill>
                <a:latin typeface="Din2014-ExtraBold"/>
              </a:rPr>
              <a:t>PUSHBAR PANIC BOLT</a:t>
            </a:r>
            <a:endParaRPr lang="en-PH" b="1" i="0" cap="all" dirty="0">
              <a:solidFill>
                <a:srgbClr val="333333"/>
              </a:solidFill>
              <a:effectLst/>
              <a:latin typeface="Din2014-ExtraBold"/>
            </a:endParaRPr>
          </a:p>
        </p:txBody>
      </p:sp>
      <p:sp>
        <p:nvSpPr>
          <p:cNvPr id="3" name="Rectangle 2">
            <a:extLst>
              <a:ext uri="{FF2B5EF4-FFF2-40B4-BE49-F238E27FC236}">
                <a16:creationId xmlns:a16="http://schemas.microsoft.com/office/drawing/2014/main" id="{8BC5A3D2-5125-4EF1-90EA-821FF7CFAB15}"/>
              </a:ext>
            </a:extLst>
          </p:cNvPr>
          <p:cNvSpPr/>
          <p:nvPr/>
        </p:nvSpPr>
        <p:spPr>
          <a:xfrm>
            <a:off x="858763" y="5872585"/>
            <a:ext cx="5573936" cy="2308324"/>
          </a:xfrm>
          <a:prstGeom prst="rect">
            <a:avLst/>
          </a:prstGeom>
        </p:spPr>
        <p:txBody>
          <a:bodyPr wrap="square">
            <a:spAutoFit/>
          </a:bodyPr>
          <a:lstStyle/>
          <a:p>
            <a:r>
              <a:rPr lang="en-US" dirty="0">
                <a:solidFill>
                  <a:srgbClr val="333333"/>
                </a:solidFill>
                <a:latin typeface="Din2014-Light"/>
              </a:rPr>
              <a:t>Single Push Bar Panic Bolt with Dogging Function for use on single-leaf escape doors. This system has a dogging function for easy use with a 'hold-open' action which enables the exit door to be used as a normal service door during the day. Bolt retracts, permitting free access. Certified to BS EN 1125. CE mark and </a:t>
            </a:r>
            <a:r>
              <a:rPr lang="en-US" dirty="0" err="1">
                <a:solidFill>
                  <a:srgbClr val="333333"/>
                </a:solidFill>
                <a:latin typeface="Din2014-Light"/>
              </a:rPr>
              <a:t>Certifire</a:t>
            </a:r>
            <a:r>
              <a:rPr lang="en-US" dirty="0">
                <a:solidFill>
                  <a:srgbClr val="333333"/>
                </a:solidFill>
                <a:latin typeface="Din2014-Light"/>
              </a:rPr>
              <a:t> tested. Fire door rated and comes with a 10 year mechanical guarantee.</a:t>
            </a:r>
            <a:endParaRPr lang="en-PH" dirty="0"/>
          </a:p>
        </p:txBody>
      </p:sp>
    </p:spTree>
    <p:extLst>
      <p:ext uri="{BB962C8B-B14F-4D97-AF65-F5344CB8AC3E}">
        <p14:creationId xmlns:p14="http://schemas.microsoft.com/office/powerpoint/2010/main" val="14587997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sp>
        <p:nvSpPr>
          <p:cNvPr id="7" name="TextBox 6">
            <a:extLst>
              <a:ext uri="{FF2B5EF4-FFF2-40B4-BE49-F238E27FC236}">
                <a16:creationId xmlns:a16="http://schemas.microsoft.com/office/drawing/2014/main" id="{F445AF61-DA94-42D7-AF9B-5894BE699DAC}"/>
              </a:ext>
            </a:extLst>
          </p:cNvPr>
          <p:cNvSpPr txBox="1"/>
          <p:nvPr/>
        </p:nvSpPr>
        <p:spPr>
          <a:xfrm>
            <a:off x="-179560" y="3186869"/>
            <a:ext cx="6614646" cy="369332"/>
          </a:xfrm>
          <a:prstGeom prst="rect">
            <a:avLst/>
          </a:prstGeom>
          <a:noFill/>
        </p:spPr>
        <p:txBody>
          <a:bodyPr wrap="square" rtlCol="0">
            <a:spAutoFit/>
          </a:bodyPr>
          <a:lstStyle/>
          <a:p>
            <a:r>
              <a:rPr lang="en-US" b="1" dirty="0">
                <a:solidFill>
                  <a:srgbClr val="FF0000"/>
                </a:solidFill>
              </a:rPr>
              <a:t>              </a:t>
            </a:r>
            <a:endParaRPr lang="en-PH" dirty="0"/>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8" name="Picture 27">
            <a:extLst>
              <a:ext uri="{FF2B5EF4-FFF2-40B4-BE49-F238E27FC236}">
                <a16:creationId xmlns:a16="http://schemas.microsoft.com/office/drawing/2014/main" id="{00000000-0008-0000-0400-000009000000}"/>
              </a:ext>
            </a:extLst>
          </p:cNvPr>
          <p:cNvPicPr>
            <a:picLocks noChangeAspect="1"/>
          </p:cNvPicPr>
          <p:nvPr/>
        </p:nvPicPr>
        <p:blipFill>
          <a:blip r:embed="rId6"/>
          <a:stretch>
            <a:fillRect/>
          </a:stretch>
        </p:blipFill>
        <p:spPr>
          <a:xfrm>
            <a:off x="5204091" y="8411388"/>
            <a:ext cx="1395501" cy="517008"/>
          </a:xfrm>
          <a:prstGeom prst="rect">
            <a:avLst/>
          </a:prstGeom>
          <a:noFill/>
          <a:ln w="9525">
            <a:noFill/>
          </a:ln>
        </p:spPr>
      </p:pic>
      <p:pic>
        <p:nvPicPr>
          <p:cNvPr id="18" name="Picture 17">
            <a:extLst>
              <a:ext uri="{FF2B5EF4-FFF2-40B4-BE49-F238E27FC236}">
                <a16:creationId xmlns:a16="http://schemas.microsoft.com/office/drawing/2014/main" id="{83F05EA8-5796-4FC9-9BD0-BE91D95117B7}"/>
              </a:ext>
            </a:extLst>
          </p:cNvPr>
          <p:cNvPicPr>
            <a:picLocks noChangeAspect="1"/>
          </p:cNvPicPr>
          <p:nvPr/>
        </p:nvPicPr>
        <p:blipFill>
          <a:blip r:embed="rId7"/>
          <a:stretch>
            <a:fillRect/>
          </a:stretch>
        </p:blipFill>
        <p:spPr>
          <a:xfrm>
            <a:off x="2730396" y="6662382"/>
            <a:ext cx="794733" cy="370361"/>
          </a:xfrm>
          <a:prstGeom prst="rect">
            <a:avLst/>
          </a:prstGeom>
        </p:spPr>
      </p:pic>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7"/>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8"/>
          <a:stretch>
            <a:fillRect/>
          </a:stretch>
        </p:blipFill>
        <p:spPr>
          <a:xfrm>
            <a:off x="419386" y="460312"/>
            <a:ext cx="5842746" cy="854392"/>
          </a:xfrm>
          <a:prstGeom prst="rect">
            <a:avLst/>
          </a:prstGeom>
        </p:spPr>
      </p:pic>
      <p:sp>
        <p:nvSpPr>
          <p:cNvPr id="37" name="TextBox 36">
            <a:extLst>
              <a:ext uri="{FF2B5EF4-FFF2-40B4-BE49-F238E27FC236}">
                <a16:creationId xmlns:a16="http://schemas.microsoft.com/office/drawing/2014/main" id="{52DC8923-61C9-4470-916A-9276F6A63A4E}"/>
              </a:ext>
            </a:extLst>
          </p:cNvPr>
          <p:cNvSpPr txBox="1"/>
          <p:nvPr/>
        </p:nvSpPr>
        <p:spPr>
          <a:xfrm>
            <a:off x="2806760" y="2449598"/>
            <a:ext cx="1018309" cy="369332"/>
          </a:xfrm>
          <a:prstGeom prst="rect">
            <a:avLst/>
          </a:prstGeom>
          <a:noFill/>
        </p:spPr>
        <p:txBody>
          <a:bodyPr wrap="square" rtlCol="0">
            <a:spAutoFit/>
          </a:bodyPr>
          <a:lstStyle/>
          <a:p>
            <a:r>
              <a:rPr lang="en-PH" b="1" dirty="0">
                <a:solidFill>
                  <a:srgbClr val="FF0000"/>
                </a:solidFill>
              </a:rPr>
              <a:t>  </a:t>
            </a:r>
          </a:p>
        </p:txBody>
      </p:sp>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9"/>
          <a:stretch>
            <a:fillRect/>
          </a:stretch>
        </p:blipFill>
        <p:spPr>
          <a:xfrm>
            <a:off x="1621606" y="1525607"/>
            <a:ext cx="3448050" cy="352425"/>
          </a:xfrm>
          <a:prstGeom prst="rect">
            <a:avLst/>
          </a:prstGeom>
        </p:spPr>
      </p:pic>
      <p:pic>
        <p:nvPicPr>
          <p:cNvPr id="20" name="Picture 19">
            <a:extLst>
              <a:ext uri="{FF2B5EF4-FFF2-40B4-BE49-F238E27FC236}">
                <a16:creationId xmlns:a16="http://schemas.microsoft.com/office/drawing/2014/main" id="{25F32561-50E9-4DFE-B0B7-94E7368FE6C1}"/>
              </a:ext>
            </a:extLst>
          </p:cNvPr>
          <p:cNvPicPr>
            <a:picLocks noChangeAspect="1"/>
          </p:cNvPicPr>
          <p:nvPr/>
        </p:nvPicPr>
        <p:blipFill>
          <a:blip r:embed="rId10"/>
          <a:stretch>
            <a:fillRect/>
          </a:stretch>
        </p:blipFill>
        <p:spPr>
          <a:xfrm>
            <a:off x="1062428" y="1978154"/>
            <a:ext cx="4322061" cy="2493684"/>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extLst>
              <p:ext uri="{D42A27DB-BD31-4B8C-83A1-F6EECF244321}">
                <p14:modId xmlns:p14="http://schemas.microsoft.com/office/powerpoint/2010/main" val="525504663"/>
              </p:ext>
            </p:extLst>
          </p:nvPr>
        </p:nvGraphicFramePr>
        <p:xfrm>
          <a:off x="1073880" y="4441317"/>
          <a:ext cx="4470992" cy="3237442"/>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PH" sz="1000" b="0" baseline="0" dirty="0">
                          <a:solidFill>
                            <a:schemeClr val="tx1"/>
                          </a:solidFill>
                        </a:rPr>
                        <a:t>AA96</a:t>
                      </a: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PH" sz="1000" baseline="0" dirty="0">
                          <a:solidFill>
                            <a:schemeClr val="tx1"/>
                          </a:solidFill>
                        </a:rPr>
                        <a:t>CARLISLE BRASS</a:t>
                      </a:r>
                    </a:p>
                  </a:txBody>
                  <a:tcPr/>
                </a:tc>
                <a:extLst>
                  <a:ext uri="{0D108BD9-81ED-4DB2-BD59-A6C34878D82A}">
                    <a16:rowId xmlns:a16="http://schemas.microsoft.com/office/drawing/2014/main" val="2011046391"/>
                  </a:ext>
                </a:extLst>
              </a:tr>
              <a:tr h="354658">
                <a:tc>
                  <a:txBody>
                    <a:bodyPr/>
                    <a:lstStyle/>
                    <a:p>
                      <a:r>
                        <a:rPr lang="en-PH" sz="1000" baseline="0" dirty="0">
                          <a:solidFill>
                            <a:schemeClr val="tx1"/>
                          </a:solidFill>
                        </a:rPr>
                        <a:t>AVAILABLE FINISH</a:t>
                      </a:r>
                    </a:p>
                  </a:txBody>
                  <a:tcPr/>
                </a:tc>
                <a:tc>
                  <a:txBody>
                    <a:bodyPr/>
                    <a:lstStyle/>
                    <a:p>
                      <a:r>
                        <a:rPr lang="en-PH" sz="1000" baseline="0" dirty="0">
                          <a:solidFill>
                            <a:schemeClr val="tx1"/>
                          </a:solidFill>
                        </a:rPr>
                        <a:t>POLISHED BRASS</a:t>
                      </a: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PH" sz="1000" baseline="0" dirty="0">
                          <a:solidFill>
                            <a:schemeClr val="tx1"/>
                          </a:solidFill>
                        </a:rPr>
                        <a:t>SASH WINDOW FITTING</a:t>
                      </a:r>
                    </a:p>
                  </a:txBody>
                  <a:tcPr/>
                </a:tc>
                <a:extLst>
                  <a:ext uri="{0D108BD9-81ED-4DB2-BD59-A6C34878D82A}">
                    <a16:rowId xmlns:a16="http://schemas.microsoft.com/office/drawing/2014/main" val="2401254085"/>
                  </a:ext>
                </a:extLst>
              </a:tr>
              <a:tr h="400178">
                <a:tc>
                  <a:txBody>
                    <a:bodyPr/>
                    <a:lstStyle/>
                    <a:p>
                      <a:r>
                        <a:rPr lang="en-PH" sz="1000" baseline="0" dirty="0">
                          <a:solidFill>
                            <a:schemeClr val="tx1"/>
                          </a:solidFill>
                        </a:rPr>
                        <a:t>LENGTH</a:t>
                      </a:r>
                    </a:p>
                  </a:txBody>
                  <a:tcPr/>
                </a:tc>
                <a:tc>
                  <a:txBody>
                    <a:bodyPr/>
                    <a:lstStyle/>
                    <a:p>
                      <a:r>
                        <a:rPr lang="en-PH" sz="1000" baseline="0" dirty="0">
                          <a:solidFill>
                            <a:schemeClr val="tx1"/>
                          </a:solidFill>
                        </a:rPr>
                        <a:t>102MM</a:t>
                      </a:r>
                    </a:p>
                    <a:p>
                      <a:endParaRPr lang="en-PH" sz="1000" baseline="0" dirty="0">
                        <a:solidFill>
                          <a:schemeClr val="tx1"/>
                        </a:solidFill>
                      </a:endParaRPr>
                    </a:p>
                  </a:txBody>
                  <a:tcPr/>
                </a:tc>
                <a:extLst>
                  <a:ext uri="{0D108BD9-81ED-4DB2-BD59-A6C34878D82A}">
                    <a16:rowId xmlns:a16="http://schemas.microsoft.com/office/drawing/2014/main" val="1646437629"/>
                  </a:ext>
                </a:extLst>
              </a:tr>
              <a:tr h="354658">
                <a:tc>
                  <a:txBody>
                    <a:bodyPr/>
                    <a:lstStyle/>
                    <a:p>
                      <a:r>
                        <a:rPr lang="en-PH" sz="1000" baseline="0" dirty="0">
                          <a:solidFill>
                            <a:schemeClr val="tx1"/>
                          </a:solidFill>
                        </a:rPr>
                        <a:t>PROJECTION</a:t>
                      </a:r>
                    </a:p>
                  </a:txBody>
                  <a:tcPr/>
                </a:tc>
                <a:tc>
                  <a:txBody>
                    <a:bodyPr/>
                    <a:lstStyle/>
                    <a:p>
                      <a:r>
                        <a:rPr lang="en-PH" sz="1000" baseline="0" dirty="0">
                          <a:solidFill>
                            <a:schemeClr val="tx1"/>
                          </a:solidFill>
                        </a:rPr>
                        <a:t>28MM</a:t>
                      </a:r>
                    </a:p>
                  </a:txBody>
                  <a:tcPr/>
                </a:tc>
                <a:extLst>
                  <a:ext uri="{0D108BD9-81ED-4DB2-BD59-A6C34878D82A}">
                    <a16:rowId xmlns:a16="http://schemas.microsoft.com/office/drawing/2014/main" val="3659633695"/>
                  </a:ext>
                </a:extLst>
              </a:tr>
              <a:tr h="354658">
                <a:tc>
                  <a:txBody>
                    <a:bodyPr/>
                    <a:lstStyle/>
                    <a:p>
                      <a:r>
                        <a:rPr lang="en-PH" sz="1000" baseline="0" dirty="0">
                          <a:solidFill>
                            <a:schemeClr val="tx1"/>
                          </a:solidFill>
                        </a:rPr>
                        <a:t>WIDTH</a:t>
                      </a:r>
                    </a:p>
                  </a:txBody>
                  <a:tcPr/>
                </a:tc>
                <a:tc>
                  <a:txBody>
                    <a:bodyPr/>
                    <a:lstStyle/>
                    <a:p>
                      <a:r>
                        <a:rPr lang="en-PH" sz="1000" baseline="0" dirty="0">
                          <a:solidFill>
                            <a:schemeClr val="tx1"/>
                          </a:solidFill>
                        </a:rPr>
                        <a:t>12MM</a:t>
                      </a:r>
                    </a:p>
                  </a:txBody>
                  <a:tcPr/>
                </a:tc>
                <a:extLst>
                  <a:ext uri="{0D108BD9-81ED-4DB2-BD59-A6C34878D82A}">
                    <a16:rowId xmlns:a16="http://schemas.microsoft.com/office/drawing/2014/main" val="34474145"/>
                  </a:ext>
                </a:extLst>
              </a:tr>
              <a:tr h="354658">
                <a:tc>
                  <a:txBody>
                    <a:bodyPr/>
                    <a:lstStyle/>
                    <a:p>
                      <a:r>
                        <a:rPr lang="en-PH" sz="1000" baseline="0" dirty="0">
                          <a:solidFill>
                            <a:schemeClr val="tx1"/>
                          </a:solidFill>
                        </a:rPr>
                        <a:t>MECHANICAL WARRANTY</a:t>
                      </a:r>
                    </a:p>
                  </a:txBody>
                  <a:tcPr/>
                </a:tc>
                <a:tc>
                  <a:txBody>
                    <a:bodyPr/>
                    <a:lstStyle/>
                    <a:p>
                      <a:r>
                        <a:rPr lang="en-PH" sz="1000" baseline="0" dirty="0">
                          <a:solidFill>
                            <a:schemeClr val="tx1"/>
                          </a:solidFill>
                        </a:rPr>
                        <a:t>10 YEARS</a:t>
                      </a:r>
                    </a:p>
                  </a:txBody>
                  <a:tcPr/>
                </a:tc>
                <a:extLst>
                  <a:ext uri="{0D108BD9-81ED-4DB2-BD59-A6C34878D82A}">
                    <a16:rowId xmlns:a16="http://schemas.microsoft.com/office/drawing/2014/main" val="1480764841"/>
                  </a:ext>
                </a:extLst>
              </a:tr>
            </a:tbl>
          </a:graphicData>
        </a:graphic>
      </p:graphicFrame>
      <p:pic>
        <p:nvPicPr>
          <p:cNvPr id="23" name="Picture 22">
            <a:extLst>
              <a:ext uri="{FF2B5EF4-FFF2-40B4-BE49-F238E27FC236}">
                <a16:creationId xmlns:a16="http://schemas.microsoft.com/office/drawing/2014/main" id="{6BFDE2E7-A399-4D88-8E60-59FB429F4919}"/>
              </a:ext>
            </a:extLst>
          </p:cNvPr>
          <p:cNvPicPr>
            <a:picLocks noChangeAspect="1"/>
          </p:cNvPicPr>
          <p:nvPr/>
        </p:nvPicPr>
        <p:blipFill>
          <a:blip r:embed="rId11"/>
          <a:stretch>
            <a:fillRect/>
          </a:stretch>
        </p:blipFill>
        <p:spPr>
          <a:xfrm>
            <a:off x="5335469" y="7690254"/>
            <a:ext cx="1288438" cy="709314"/>
          </a:xfrm>
          <a:prstGeom prst="rect">
            <a:avLst/>
          </a:prstGeom>
        </p:spPr>
      </p:pic>
    </p:spTree>
    <p:extLst>
      <p:ext uri="{BB962C8B-B14F-4D97-AF65-F5344CB8AC3E}">
        <p14:creationId xmlns:p14="http://schemas.microsoft.com/office/powerpoint/2010/main" val="273891902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FB10FF-D280-4C90-B536-A71FD0B54D6E}"/>
              </a:ext>
            </a:extLst>
          </p:cNvPr>
          <p:cNvPicPr>
            <a:picLocks noChangeAspect="1"/>
          </p:cNvPicPr>
          <p:nvPr/>
        </p:nvPicPr>
        <p:blipFill>
          <a:blip r:embed="rId2"/>
          <a:stretch>
            <a:fillRect/>
          </a:stretch>
        </p:blipFill>
        <p:spPr>
          <a:xfrm>
            <a:off x="1073880" y="1929480"/>
            <a:ext cx="4470992" cy="2791804"/>
          </a:xfrm>
          <a:prstGeom prst="rect">
            <a:avLst/>
          </a:prstGeom>
        </p:spPr>
      </p:pic>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5"/>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6"/>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7"/>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8"/>
          <a:stretch>
            <a:fillRect/>
          </a:stretch>
        </p:blipFill>
        <p:spPr>
          <a:xfrm>
            <a:off x="419386" y="460312"/>
            <a:ext cx="5842746" cy="854392"/>
          </a:xfrm>
          <a:prstGeom prst="rect">
            <a:avLst/>
          </a:prstGeom>
        </p:spPr>
      </p:pic>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9"/>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extLst>
              <p:ext uri="{D42A27DB-BD31-4B8C-83A1-F6EECF244321}">
                <p14:modId xmlns:p14="http://schemas.microsoft.com/office/powerpoint/2010/main" val="3446686632"/>
              </p:ext>
            </p:extLst>
          </p:nvPr>
        </p:nvGraphicFramePr>
        <p:xfrm>
          <a:off x="1073880" y="4653969"/>
          <a:ext cx="4470992" cy="2837264"/>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US" sz="1000" b="0" baseline="0" dirty="0">
                          <a:solidFill>
                            <a:schemeClr val="tx1"/>
                          </a:solidFill>
                        </a:rPr>
                        <a:t>XDB5760SV</a:t>
                      </a:r>
                      <a:endParaRPr lang="en-PH" sz="1000" b="0" baseline="0" dirty="0">
                        <a:solidFill>
                          <a:schemeClr val="tx1"/>
                        </a:solidFill>
                      </a:endParaRP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US" sz="1000" baseline="0" dirty="0">
                          <a:solidFill>
                            <a:schemeClr val="tx1"/>
                          </a:solidFill>
                        </a:rPr>
                        <a:t>E</a:t>
                      </a:r>
                      <a:r>
                        <a:rPr lang="en-PH" sz="1000" baseline="0" dirty="0">
                          <a:solidFill>
                            <a:schemeClr val="tx1"/>
                          </a:solidFill>
                        </a:rPr>
                        <a:t>UROSPEC</a:t>
                      </a:r>
                    </a:p>
                  </a:txBody>
                  <a:tcPr/>
                </a:tc>
                <a:extLst>
                  <a:ext uri="{0D108BD9-81ED-4DB2-BD59-A6C34878D82A}">
                    <a16:rowId xmlns:a16="http://schemas.microsoft.com/office/drawing/2014/main" val="3698042402"/>
                  </a:ext>
                </a:extLst>
              </a:tr>
              <a:tr h="354658">
                <a:tc>
                  <a:txBody>
                    <a:bodyPr/>
                    <a:lstStyle/>
                    <a:p>
                      <a:r>
                        <a:rPr lang="en-PH" sz="1000" baseline="0" dirty="0">
                          <a:solidFill>
                            <a:schemeClr val="tx1"/>
                          </a:solidFill>
                        </a:rPr>
                        <a:t>AVAILABLE FINISH</a:t>
                      </a:r>
                    </a:p>
                  </a:txBody>
                  <a:tcPr/>
                </a:tc>
                <a:tc>
                  <a:txBody>
                    <a:bodyPr/>
                    <a:lstStyle/>
                    <a:p>
                      <a:r>
                        <a:rPr lang="en-US" sz="1000" baseline="0" dirty="0">
                          <a:solidFill>
                            <a:schemeClr val="tx1"/>
                          </a:solidFill>
                        </a:rPr>
                        <a:t>SILVER</a:t>
                      </a:r>
                      <a:endParaRPr lang="en-PH" sz="1000" baseline="0" dirty="0">
                        <a:solidFill>
                          <a:schemeClr val="tx1"/>
                        </a:solidFill>
                      </a:endParaRP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US" sz="1000" baseline="0" dirty="0">
                          <a:solidFill>
                            <a:schemeClr val="tx1"/>
                          </a:solidFill>
                        </a:rPr>
                        <a:t>PANIC HARDWARE</a:t>
                      </a:r>
                      <a:endParaRPr lang="en-PH" sz="1000" baseline="0" dirty="0">
                        <a:solidFill>
                          <a:schemeClr val="tx1"/>
                        </a:solidFill>
                      </a:endParaRPr>
                    </a:p>
                  </a:txBody>
                  <a:tcPr/>
                </a:tc>
                <a:extLst>
                  <a:ext uri="{0D108BD9-81ED-4DB2-BD59-A6C34878D82A}">
                    <a16:rowId xmlns:a16="http://schemas.microsoft.com/office/drawing/2014/main" val="2401254085"/>
                  </a:ext>
                </a:extLst>
              </a:tr>
              <a:tr h="354658">
                <a:tc>
                  <a:txBody>
                    <a:bodyPr/>
                    <a:lstStyle/>
                    <a:p>
                      <a:r>
                        <a:rPr lang="en-US" sz="1000" baseline="0" dirty="0">
                          <a:solidFill>
                            <a:schemeClr val="tx1"/>
                          </a:solidFill>
                        </a:rPr>
                        <a:t>TOTAL LENGTH</a:t>
                      </a:r>
                      <a:endParaRPr lang="en-PH" sz="1000" baseline="0" dirty="0">
                        <a:solidFill>
                          <a:schemeClr val="tx1"/>
                        </a:solidFill>
                      </a:endParaRPr>
                    </a:p>
                  </a:txBody>
                  <a:tcPr/>
                </a:tc>
                <a:tc>
                  <a:txBody>
                    <a:bodyPr/>
                    <a:lstStyle/>
                    <a:p>
                      <a:r>
                        <a:rPr lang="en-US" sz="1000" baseline="0" dirty="0">
                          <a:solidFill>
                            <a:schemeClr val="tx1"/>
                          </a:solidFill>
                        </a:rPr>
                        <a:t>760MM</a:t>
                      </a:r>
                      <a:endParaRPr lang="en-PH" sz="1000" baseline="0" dirty="0">
                        <a:solidFill>
                          <a:schemeClr val="tx1"/>
                        </a:solidFill>
                      </a:endParaRPr>
                    </a:p>
                  </a:txBody>
                  <a:tcPr/>
                </a:tc>
                <a:extLst>
                  <a:ext uri="{0D108BD9-81ED-4DB2-BD59-A6C34878D82A}">
                    <a16:rowId xmlns:a16="http://schemas.microsoft.com/office/drawing/2014/main" val="1126124889"/>
                  </a:ext>
                </a:extLst>
              </a:tr>
              <a:tr h="354658">
                <a:tc>
                  <a:txBody>
                    <a:bodyPr/>
                    <a:lstStyle/>
                    <a:p>
                      <a:r>
                        <a:rPr lang="en-US" sz="1000" baseline="0" dirty="0">
                          <a:solidFill>
                            <a:schemeClr val="tx1"/>
                          </a:solidFill>
                        </a:rPr>
                        <a:t>PROJECTION</a:t>
                      </a:r>
                      <a:endParaRPr lang="en-PH" sz="1000" baseline="0" dirty="0">
                        <a:solidFill>
                          <a:schemeClr val="tx1"/>
                        </a:solidFill>
                      </a:endParaRPr>
                    </a:p>
                  </a:txBody>
                  <a:tcPr/>
                </a:tc>
                <a:tc>
                  <a:txBody>
                    <a:bodyPr/>
                    <a:lstStyle/>
                    <a:p>
                      <a:r>
                        <a:rPr lang="en-US" sz="1000" baseline="0" dirty="0">
                          <a:solidFill>
                            <a:schemeClr val="tx1"/>
                          </a:solidFill>
                        </a:rPr>
                        <a:t>100MM</a:t>
                      </a:r>
                      <a:endParaRPr lang="en-PH" sz="1000" baseline="0" dirty="0">
                        <a:solidFill>
                          <a:schemeClr val="tx1"/>
                        </a:solidFill>
                      </a:endParaRPr>
                    </a:p>
                  </a:txBody>
                  <a:tcPr/>
                </a:tc>
                <a:extLst>
                  <a:ext uri="{0D108BD9-81ED-4DB2-BD59-A6C34878D82A}">
                    <a16:rowId xmlns:a16="http://schemas.microsoft.com/office/drawing/2014/main" val="3472184349"/>
                  </a:ext>
                </a:extLst>
              </a:tr>
              <a:tr h="354658">
                <a:tc>
                  <a:txBody>
                    <a:bodyPr/>
                    <a:lstStyle/>
                    <a:p>
                      <a:r>
                        <a:rPr lang="en-PH" sz="1000" baseline="0" dirty="0">
                          <a:solidFill>
                            <a:schemeClr val="tx1"/>
                          </a:solidFill>
                        </a:rPr>
                        <a:t>MECHANICAL WARRANTY</a:t>
                      </a:r>
                    </a:p>
                  </a:txBody>
                  <a:tcPr/>
                </a:tc>
                <a:tc>
                  <a:txBody>
                    <a:bodyPr/>
                    <a:lstStyle/>
                    <a:p>
                      <a:r>
                        <a:rPr lang="en-US" sz="1000" baseline="0" dirty="0">
                          <a:solidFill>
                            <a:schemeClr val="tx1"/>
                          </a:solidFill>
                        </a:rPr>
                        <a:t>10 YEARS</a:t>
                      </a:r>
                      <a:endParaRPr lang="en-PH" sz="1000" baseline="0" dirty="0">
                        <a:solidFill>
                          <a:schemeClr val="tx1"/>
                        </a:solidFill>
                      </a:endParaRPr>
                    </a:p>
                  </a:txBody>
                  <a:tcPr/>
                </a:tc>
                <a:extLst>
                  <a:ext uri="{0D108BD9-81ED-4DB2-BD59-A6C34878D82A}">
                    <a16:rowId xmlns:a16="http://schemas.microsoft.com/office/drawing/2014/main" val="1480764841"/>
                  </a:ext>
                </a:extLst>
              </a:tr>
            </a:tbl>
          </a:graphicData>
        </a:graphic>
      </p:graphicFrame>
      <p:pic>
        <p:nvPicPr>
          <p:cNvPr id="6" name="Picture 5">
            <a:extLst>
              <a:ext uri="{FF2B5EF4-FFF2-40B4-BE49-F238E27FC236}">
                <a16:creationId xmlns:a16="http://schemas.microsoft.com/office/drawing/2014/main" id="{3AEBE0D2-ADF4-4661-8739-4A4AC654BA53}"/>
              </a:ext>
            </a:extLst>
          </p:cNvPr>
          <p:cNvPicPr>
            <a:picLocks noChangeAspect="1"/>
          </p:cNvPicPr>
          <p:nvPr/>
        </p:nvPicPr>
        <p:blipFill>
          <a:blip r:embed="rId10"/>
          <a:stretch>
            <a:fillRect/>
          </a:stretch>
        </p:blipFill>
        <p:spPr>
          <a:xfrm>
            <a:off x="4554272" y="2941487"/>
            <a:ext cx="990600" cy="209550"/>
          </a:xfrm>
          <a:prstGeom prst="rect">
            <a:avLst/>
          </a:prstGeom>
        </p:spPr>
      </p:pic>
      <p:pic>
        <p:nvPicPr>
          <p:cNvPr id="21" name="Picture 20">
            <a:extLst>
              <a:ext uri="{FF2B5EF4-FFF2-40B4-BE49-F238E27FC236}">
                <a16:creationId xmlns:a16="http://schemas.microsoft.com/office/drawing/2014/main" id="{27833E90-8F9B-48A8-AD5A-6681B68B1F56}"/>
              </a:ext>
            </a:extLst>
          </p:cNvPr>
          <p:cNvPicPr>
            <a:picLocks noChangeAspect="1"/>
          </p:cNvPicPr>
          <p:nvPr/>
        </p:nvPicPr>
        <p:blipFill>
          <a:blip r:embed="rId11"/>
          <a:stretch>
            <a:fillRect/>
          </a:stretch>
        </p:blipFill>
        <p:spPr>
          <a:xfrm>
            <a:off x="5204091" y="8411388"/>
            <a:ext cx="1395501" cy="517008"/>
          </a:xfrm>
          <a:prstGeom prst="rect">
            <a:avLst/>
          </a:prstGeom>
          <a:noFill/>
          <a:ln w="9525">
            <a:noFill/>
          </a:ln>
        </p:spPr>
      </p:pic>
      <p:pic>
        <p:nvPicPr>
          <p:cNvPr id="15" name="Picture 14">
            <a:extLst>
              <a:ext uri="{FF2B5EF4-FFF2-40B4-BE49-F238E27FC236}">
                <a16:creationId xmlns:a16="http://schemas.microsoft.com/office/drawing/2014/main" id="{4DF3916B-E196-4498-831E-AA998C606411}"/>
              </a:ext>
            </a:extLst>
          </p:cNvPr>
          <p:cNvPicPr>
            <a:picLocks noChangeAspect="1"/>
          </p:cNvPicPr>
          <p:nvPr/>
        </p:nvPicPr>
        <p:blipFill>
          <a:blip r:embed="rId12"/>
          <a:stretch>
            <a:fillRect/>
          </a:stretch>
        </p:blipFill>
        <p:spPr>
          <a:xfrm>
            <a:off x="938817" y="8409266"/>
            <a:ext cx="1791579" cy="362342"/>
          </a:xfrm>
          <a:prstGeom prst="rect">
            <a:avLst/>
          </a:prstGeom>
        </p:spPr>
      </p:pic>
      <p:pic>
        <p:nvPicPr>
          <p:cNvPr id="9" name="Picture 8">
            <a:extLst>
              <a:ext uri="{FF2B5EF4-FFF2-40B4-BE49-F238E27FC236}">
                <a16:creationId xmlns:a16="http://schemas.microsoft.com/office/drawing/2014/main" id="{7E40AC49-8F15-409F-B972-6042340FA938}"/>
              </a:ext>
            </a:extLst>
          </p:cNvPr>
          <p:cNvPicPr>
            <a:picLocks noChangeAspect="1"/>
          </p:cNvPicPr>
          <p:nvPr/>
        </p:nvPicPr>
        <p:blipFill>
          <a:blip r:embed="rId13"/>
          <a:stretch>
            <a:fillRect/>
          </a:stretch>
        </p:blipFill>
        <p:spPr>
          <a:xfrm>
            <a:off x="5834819" y="7718911"/>
            <a:ext cx="714694" cy="600343"/>
          </a:xfrm>
          <a:prstGeom prst="rect">
            <a:avLst/>
          </a:prstGeom>
        </p:spPr>
      </p:pic>
      <p:pic>
        <p:nvPicPr>
          <p:cNvPr id="18" name="Picture 17">
            <a:extLst>
              <a:ext uri="{FF2B5EF4-FFF2-40B4-BE49-F238E27FC236}">
                <a16:creationId xmlns:a16="http://schemas.microsoft.com/office/drawing/2014/main" id="{BFD3DEF6-347F-4290-A504-43930E07CAD6}"/>
              </a:ext>
            </a:extLst>
          </p:cNvPr>
          <p:cNvPicPr>
            <a:picLocks noChangeAspect="1"/>
          </p:cNvPicPr>
          <p:nvPr/>
        </p:nvPicPr>
        <p:blipFill>
          <a:blip r:embed="rId13"/>
          <a:stretch>
            <a:fillRect/>
          </a:stretch>
        </p:blipFill>
        <p:spPr>
          <a:xfrm>
            <a:off x="5779345" y="7707316"/>
            <a:ext cx="714694" cy="600343"/>
          </a:xfrm>
          <a:prstGeom prst="rect">
            <a:avLst/>
          </a:prstGeom>
        </p:spPr>
      </p:pic>
      <p:pic>
        <p:nvPicPr>
          <p:cNvPr id="3" name="Picture 2">
            <a:extLst>
              <a:ext uri="{FF2B5EF4-FFF2-40B4-BE49-F238E27FC236}">
                <a16:creationId xmlns:a16="http://schemas.microsoft.com/office/drawing/2014/main" id="{F00F0605-EA49-4D19-9515-9B943D29757C}"/>
              </a:ext>
            </a:extLst>
          </p:cNvPr>
          <p:cNvPicPr>
            <a:picLocks noChangeAspect="1"/>
          </p:cNvPicPr>
          <p:nvPr/>
        </p:nvPicPr>
        <p:blipFill>
          <a:blip r:embed="rId14"/>
          <a:stretch>
            <a:fillRect/>
          </a:stretch>
        </p:blipFill>
        <p:spPr>
          <a:xfrm>
            <a:off x="5204090" y="7555997"/>
            <a:ext cx="1229733" cy="846057"/>
          </a:xfrm>
          <a:prstGeom prst="rect">
            <a:avLst/>
          </a:prstGeom>
        </p:spPr>
      </p:pic>
    </p:spTree>
    <p:extLst>
      <p:ext uri="{BB962C8B-B14F-4D97-AF65-F5344CB8AC3E}">
        <p14:creationId xmlns:p14="http://schemas.microsoft.com/office/powerpoint/2010/main" val="242198123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6"/>
          <a:stretch>
            <a:fillRect/>
          </a:stretch>
        </p:blipFill>
        <p:spPr>
          <a:xfrm>
            <a:off x="419386" y="460312"/>
            <a:ext cx="5842746" cy="854392"/>
          </a:xfrm>
          <a:prstGeom prst="rect">
            <a:avLst/>
          </a:prstGeom>
        </p:spPr>
      </p:pic>
      <p:sp>
        <p:nvSpPr>
          <p:cNvPr id="26" name="TextBox 25">
            <a:extLst>
              <a:ext uri="{FF2B5EF4-FFF2-40B4-BE49-F238E27FC236}">
                <a16:creationId xmlns:a16="http://schemas.microsoft.com/office/drawing/2014/main" id="{F146E743-8A89-4BF5-86D1-9F42153C1212}"/>
              </a:ext>
            </a:extLst>
          </p:cNvPr>
          <p:cNvSpPr txBox="1"/>
          <p:nvPr/>
        </p:nvSpPr>
        <p:spPr>
          <a:xfrm>
            <a:off x="2468880" y="1499185"/>
            <a:ext cx="1947672" cy="369332"/>
          </a:xfrm>
          <a:prstGeom prst="rect">
            <a:avLst/>
          </a:prstGeom>
          <a:noFill/>
        </p:spPr>
        <p:txBody>
          <a:bodyPr wrap="square" rtlCol="0">
            <a:spAutoFit/>
          </a:bodyPr>
          <a:lstStyle/>
          <a:p>
            <a:r>
              <a:rPr lang="en-PH" b="1" dirty="0">
                <a:solidFill>
                  <a:srgbClr val="FF0000"/>
                </a:solidFill>
              </a:rPr>
              <a:t>    </a:t>
            </a:r>
          </a:p>
        </p:txBody>
      </p:sp>
      <p:pic>
        <p:nvPicPr>
          <p:cNvPr id="18" name="Picture 17">
            <a:extLst>
              <a:ext uri="{FF2B5EF4-FFF2-40B4-BE49-F238E27FC236}">
                <a16:creationId xmlns:a16="http://schemas.microsoft.com/office/drawing/2014/main" id="{E2612971-AC02-4FFF-A5BD-1FC0A7D5CD29}"/>
              </a:ext>
            </a:extLst>
          </p:cNvPr>
          <p:cNvPicPr>
            <a:picLocks noChangeAspect="1"/>
          </p:cNvPicPr>
          <p:nvPr/>
        </p:nvPicPr>
        <p:blipFill>
          <a:blip r:embed="rId7"/>
          <a:stretch>
            <a:fillRect/>
          </a:stretch>
        </p:blipFill>
        <p:spPr>
          <a:xfrm>
            <a:off x="5204091" y="8411388"/>
            <a:ext cx="1395501" cy="517008"/>
          </a:xfrm>
          <a:prstGeom prst="rect">
            <a:avLst/>
          </a:prstGeom>
          <a:noFill/>
          <a:ln w="9525">
            <a:noFill/>
          </a:ln>
        </p:spPr>
      </p:pic>
      <p:pic>
        <p:nvPicPr>
          <p:cNvPr id="4" name="Picture 3">
            <a:extLst>
              <a:ext uri="{FF2B5EF4-FFF2-40B4-BE49-F238E27FC236}">
                <a16:creationId xmlns:a16="http://schemas.microsoft.com/office/drawing/2014/main" id="{D70E4CF8-E736-4B96-B869-708F9070DFFC}"/>
              </a:ext>
            </a:extLst>
          </p:cNvPr>
          <p:cNvPicPr>
            <a:picLocks noChangeAspect="1"/>
          </p:cNvPicPr>
          <p:nvPr/>
        </p:nvPicPr>
        <p:blipFill>
          <a:blip r:embed="rId8"/>
          <a:stretch>
            <a:fillRect/>
          </a:stretch>
        </p:blipFill>
        <p:spPr>
          <a:xfrm>
            <a:off x="1658678" y="2588243"/>
            <a:ext cx="3545413" cy="1341150"/>
          </a:xfrm>
          <a:prstGeom prst="rect">
            <a:avLst/>
          </a:prstGeom>
          <a:solidFill>
            <a:schemeClr val="tx1">
              <a:alpha val="82000"/>
            </a:schemeClr>
          </a:solidFill>
          <a:ln>
            <a:solidFill>
              <a:schemeClr val="tx1"/>
            </a:solidFill>
          </a:ln>
        </p:spPr>
      </p:pic>
      <p:sp>
        <p:nvSpPr>
          <p:cNvPr id="5" name="TextBox 4">
            <a:extLst>
              <a:ext uri="{FF2B5EF4-FFF2-40B4-BE49-F238E27FC236}">
                <a16:creationId xmlns:a16="http://schemas.microsoft.com/office/drawing/2014/main" id="{AF27F5B9-0FED-4924-B8CB-16574A6D5707}"/>
              </a:ext>
            </a:extLst>
          </p:cNvPr>
          <p:cNvSpPr txBox="1"/>
          <p:nvPr/>
        </p:nvSpPr>
        <p:spPr>
          <a:xfrm>
            <a:off x="1063256" y="1868517"/>
            <a:ext cx="928459" cy="646331"/>
          </a:xfrm>
          <a:prstGeom prst="rect">
            <a:avLst/>
          </a:prstGeom>
          <a:noFill/>
        </p:spPr>
        <p:txBody>
          <a:bodyPr wrap="none" rtlCol="0">
            <a:spAutoFit/>
          </a:bodyPr>
          <a:lstStyle/>
          <a:p>
            <a:r>
              <a:rPr lang="en-US" dirty="0"/>
              <a:t>SPARES:</a:t>
            </a:r>
          </a:p>
          <a:p>
            <a:endParaRPr lang="en-PH" dirty="0"/>
          </a:p>
        </p:txBody>
      </p:sp>
      <p:sp>
        <p:nvSpPr>
          <p:cNvPr id="7" name="TextBox 6">
            <a:extLst>
              <a:ext uri="{FF2B5EF4-FFF2-40B4-BE49-F238E27FC236}">
                <a16:creationId xmlns:a16="http://schemas.microsoft.com/office/drawing/2014/main" id="{84601264-5D20-4410-8452-AEB5E378FA9E}"/>
              </a:ext>
            </a:extLst>
          </p:cNvPr>
          <p:cNvSpPr txBox="1"/>
          <p:nvPr/>
        </p:nvSpPr>
        <p:spPr>
          <a:xfrm>
            <a:off x="1105781" y="3604443"/>
            <a:ext cx="3008901" cy="369332"/>
          </a:xfrm>
          <a:prstGeom prst="rect">
            <a:avLst/>
          </a:prstGeom>
          <a:noFill/>
        </p:spPr>
        <p:txBody>
          <a:bodyPr wrap="none" rtlCol="0">
            <a:spAutoFit/>
          </a:bodyPr>
          <a:lstStyle/>
          <a:p>
            <a:r>
              <a:rPr lang="en-US" dirty="0"/>
              <a:t>          Spindle for Lever Handle</a:t>
            </a:r>
            <a:endParaRPr lang="en-PH" dirty="0"/>
          </a:p>
        </p:txBody>
      </p:sp>
      <p:pic>
        <p:nvPicPr>
          <p:cNvPr id="9" name="Picture 8">
            <a:extLst>
              <a:ext uri="{FF2B5EF4-FFF2-40B4-BE49-F238E27FC236}">
                <a16:creationId xmlns:a16="http://schemas.microsoft.com/office/drawing/2014/main" id="{6C80448F-6ACC-419A-8C61-CB175F76B794}"/>
              </a:ext>
            </a:extLst>
          </p:cNvPr>
          <p:cNvPicPr>
            <a:picLocks noChangeAspect="1"/>
          </p:cNvPicPr>
          <p:nvPr/>
        </p:nvPicPr>
        <p:blipFill>
          <a:blip r:embed="rId9"/>
          <a:stretch>
            <a:fillRect/>
          </a:stretch>
        </p:blipFill>
        <p:spPr>
          <a:xfrm flipH="1">
            <a:off x="1666174" y="4161928"/>
            <a:ext cx="3522479" cy="1578342"/>
          </a:xfrm>
          <a:prstGeom prst="rect">
            <a:avLst/>
          </a:prstGeom>
          <a:ln>
            <a:solidFill>
              <a:schemeClr val="tx1"/>
            </a:solidFill>
          </a:ln>
        </p:spPr>
      </p:pic>
      <p:sp>
        <p:nvSpPr>
          <p:cNvPr id="10" name="TextBox 9">
            <a:extLst>
              <a:ext uri="{FF2B5EF4-FFF2-40B4-BE49-F238E27FC236}">
                <a16:creationId xmlns:a16="http://schemas.microsoft.com/office/drawing/2014/main" id="{91962086-26E4-412E-B707-1430548F7C86}"/>
              </a:ext>
            </a:extLst>
          </p:cNvPr>
          <p:cNvSpPr txBox="1"/>
          <p:nvPr/>
        </p:nvSpPr>
        <p:spPr>
          <a:xfrm>
            <a:off x="1658678" y="4189230"/>
            <a:ext cx="3355557" cy="646331"/>
          </a:xfrm>
          <a:prstGeom prst="rect">
            <a:avLst/>
          </a:prstGeom>
          <a:noFill/>
        </p:spPr>
        <p:txBody>
          <a:bodyPr wrap="square" rtlCol="0">
            <a:spAutoFit/>
          </a:bodyPr>
          <a:lstStyle/>
          <a:p>
            <a:r>
              <a:rPr lang="en-US" dirty="0"/>
              <a:t>Taylor Spindle</a:t>
            </a:r>
          </a:p>
          <a:p>
            <a:r>
              <a:rPr lang="en-US" dirty="0"/>
              <a:t> for Dummy Handle</a:t>
            </a:r>
            <a:endParaRPr lang="en-PH" dirty="0"/>
          </a:p>
        </p:txBody>
      </p:sp>
      <p:pic>
        <p:nvPicPr>
          <p:cNvPr id="16" name="Picture 15">
            <a:extLst>
              <a:ext uri="{FF2B5EF4-FFF2-40B4-BE49-F238E27FC236}">
                <a16:creationId xmlns:a16="http://schemas.microsoft.com/office/drawing/2014/main" id="{32248847-81A2-4334-932C-3241CD13CC63}"/>
              </a:ext>
            </a:extLst>
          </p:cNvPr>
          <p:cNvPicPr>
            <a:picLocks noChangeAspect="1"/>
          </p:cNvPicPr>
          <p:nvPr/>
        </p:nvPicPr>
        <p:blipFill>
          <a:blip r:embed="rId10"/>
          <a:stretch>
            <a:fillRect/>
          </a:stretch>
        </p:blipFill>
        <p:spPr>
          <a:xfrm>
            <a:off x="1643241" y="5972835"/>
            <a:ext cx="3545413" cy="1696351"/>
          </a:xfrm>
          <a:prstGeom prst="rect">
            <a:avLst/>
          </a:prstGeom>
          <a:ln>
            <a:solidFill>
              <a:schemeClr val="tx1"/>
            </a:solidFill>
          </a:ln>
        </p:spPr>
      </p:pic>
      <p:sp>
        <p:nvSpPr>
          <p:cNvPr id="2" name="Rectangle 1">
            <a:extLst>
              <a:ext uri="{FF2B5EF4-FFF2-40B4-BE49-F238E27FC236}">
                <a16:creationId xmlns:a16="http://schemas.microsoft.com/office/drawing/2014/main" id="{7B4730E4-DCDD-4640-AF39-58E3E83EA2DB}"/>
              </a:ext>
            </a:extLst>
          </p:cNvPr>
          <p:cNvSpPr/>
          <p:nvPr/>
        </p:nvSpPr>
        <p:spPr>
          <a:xfrm>
            <a:off x="1580112" y="5897164"/>
            <a:ext cx="3319691" cy="646331"/>
          </a:xfrm>
          <a:prstGeom prst="rect">
            <a:avLst/>
          </a:prstGeom>
        </p:spPr>
        <p:txBody>
          <a:bodyPr wrap="none">
            <a:spAutoFit/>
          </a:bodyPr>
          <a:lstStyle/>
          <a:p>
            <a:r>
              <a:rPr lang="en-US" dirty="0"/>
              <a:t>Bolt and Sleeve for Lever Handle/</a:t>
            </a:r>
          </a:p>
          <a:p>
            <a:r>
              <a:rPr lang="en-US" dirty="0"/>
              <a:t>Escutcheon</a:t>
            </a:r>
            <a:endParaRPr lang="en-PH" dirty="0"/>
          </a:p>
        </p:txBody>
      </p:sp>
    </p:spTree>
    <p:extLst>
      <p:ext uri="{BB962C8B-B14F-4D97-AF65-F5344CB8AC3E}">
        <p14:creationId xmlns:p14="http://schemas.microsoft.com/office/powerpoint/2010/main" val="551877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sp>
        <p:nvSpPr>
          <p:cNvPr id="7" name="TextBox 6">
            <a:extLst>
              <a:ext uri="{FF2B5EF4-FFF2-40B4-BE49-F238E27FC236}">
                <a16:creationId xmlns:a16="http://schemas.microsoft.com/office/drawing/2014/main" id="{F445AF61-DA94-42D7-AF9B-5894BE699DAC}"/>
              </a:ext>
            </a:extLst>
          </p:cNvPr>
          <p:cNvSpPr txBox="1"/>
          <p:nvPr/>
        </p:nvSpPr>
        <p:spPr>
          <a:xfrm>
            <a:off x="-179560" y="3186869"/>
            <a:ext cx="6614646" cy="369332"/>
          </a:xfrm>
          <a:prstGeom prst="rect">
            <a:avLst/>
          </a:prstGeom>
          <a:noFill/>
        </p:spPr>
        <p:txBody>
          <a:bodyPr wrap="square" rtlCol="0">
            <a:spAutoFit/>
          </a:bodyPr>
          <a:lstStyle/>
          <a:p>
            <a:r>
              <a:rPr lang="en-US" b="1" dirty="0">
                <a:solidFill>
                  <a:srgbClr val="FF0000"/>
                </a:solidFill>
              </a:rPr>
              <a:t>              </a:t>
            </a:r>
            <a:endParaRPr lang="en-PH" dirty="0"/>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8" name="Picture 27">
            <a:extLst>
              <a:ext uri="{FF2B5EF4-FFF2-40B4-BE49-F238E27FC236}">
                <a16:creationId xmlns:a16="http://schemas.microsoft.com/office/drawing/2014/main" id="{00000000-0008-0000-0400-000009000000}"/>
              </a:ext>
            </a:extLst>
          </p:cNvPr>
          <p:cNvPicPr>
            <a:picLocks noChangeAspect="1"/>
          </p:cNvPicPr>
          <p:nvPr/>
        </p:nvPicPr>
        <p:blipFill>
          <a:blip r:embed="rId6"/>
          <a:stretch>
            <a:fillRect/>
          </a:stretch>
        </p:blipFill>
        <p:spPr>
          <a:xfrm>
            <a:off x="5204091" y="8411388"/>
            <a:ext cx="1395501" cy="517008"/>
          </a:xfrm>
          <a:prstGeom prst="rect">
            <a:avLst/>
          </a:prstGeom>
          <a:noFill/>
          <a:ln w="9525">
            <a:noFill/>
          </a:ln>
        </p:spPr>
      </p:pic>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7"/>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8"/>
          <a:stretch>
            <a:fillRect/>
          </a:stretch>
        </p:blipFill>
        <p:spPr>
          <a:xfrm>
            <a:off x="419386" y="460312"/>
            <a:ext cx="5842746" cy="854392"/>
          </a:xfrm>
          <a:prstGeom prst="rect">
            <a:avLst/>
          </a:prstGeom>
        </p:spPr>
      </p:pic>
      <p:pic>
        <p:nvPicPr>
          <p:cNvPr id="4" name="Picture 3">
            <a:extLst>
              <a:ext uri="{FF2B5EF4-FFF2-40B4-BE49-F238E27FC236}">
                <a16:creationId xmlns:a16="http://schemas.microsoft.com/office/drawing/2014/main" id="{EF2A049A-75CD-4D08-A5F9-BCF673A082C7}"/>
              </a:ext>
            </a:extLst>
          </p:cNvPr>
          <p:cNvPicPr>
            <a:picLocks noChangeAspect="1"/>
          </p:cNvPicPr>
          <p:nvPr/>
        </p:nvPicPr>
        <p:blipFill>
          <a:blip r:embed="rId9"/>
          <a:stretch>
            <a:fillRect/>
          </a:stretch>
        </p:blipFill>
        <p:spPr>
          <a:xfrm>
            <a:off x="2361188" y="3027132"/>
            <a:ext cx="1959142" cy="1806273"/>
          </a:xfrm>
          <a:prstGeom prst="rect">
            <a:avLst/>
          </a:prstGeom>
        </p:spPr>
      </p:pic>
      <p:sp>
        <p:nvSpPr>
          <p:cNvPr id="5" name="Rectangle 4">
            <a:extLst>
              <a:ext uri="{FF2B5EF4-FFF2-40B4-BE49-F238E27FC236}">
                <a16:creationId xmlns:a16="http://schemas.microsoft.com/office/drawing/2014/main" id="{63F710A7-3522-4539-B04E-3A80EBCE599C}"/>
              </a:ext>
            </a:extLst>
          </p:cNvPr>
          <p:cNvSpPr/>
          <p:nvPr/>
        </p:nvSpPr>
        <p:spPr>
          <a:xfrm>
            <a:off x="542260" y="2143306"/>
            <a:ext cx="5892825" cy="646331"/>
          </a:xfrm>
          <a:prstGeom prst="rect">
            <a:avLst/>
          </a:prstGeom>
        </p:spPr>
        <p:txBody>
          <a:bodyPr wrap="square">
            <a:spAutoFit/>
          </a:bodyPr>
          <a:lstStyle/>
          <a:p>
            <a:r>
              <a:rPr lang="en-US" dirty="0">
                <a:solidFill>
                  <a:srgbClr val="333333"/>
                </a:solidFill>
                <a:latin typeface="Din2014-Light"/>
              </a:rPr>
              <a:t>Open plain, face fix Euro lock profile escutcheon on a robust 8mm deep base. (Face Fix)</a:t>
            </a:r>
            <a:endParaRPr lang="en-PH" dirty="0"/>
          </a:p>
        </p:txBody>
      </p:sp>
      <p:sp>
        <p:nvSpPr>
          <p:cNvPr id="21" name="TextBox 20">
            <a:extLst>
              <a:ext uri="{FF2B5EF4-FFF2-40B4-BE49-F238E27FC236}">
                <a16:creationId xmlns:a16="http://schemas.microsoft.com/office/drawing/2014/main" id="{C9E4C7AE-6303-4B38-B384-230BCB85A882}"/>
              </a:ext>
            </a:extLst>
          </p:cNvPr>
          <p:cNvSpPr txBox="1"/>
          <p:nvPr/>
        </p:nvSpPr>
        <p:spPr>
          <a:xfrm>
            <a:off x="1084521" y="1801006"/>
            <a:ext cx="4865796" cy="369332"/>
          </a:xfrm>
          <a:prstGeom prst="rect">
            <a:avLst/>
          </a:prstGeom>
          <a:noFill/>
        </p:spPr>
        <p:txBody>
          <a:bodyPr wrap="square" rtlCol="0">
            <a:spAutoFit/>
          </a:bodyPr>
          <a:lstStyle/>
          <a:p>
            <a:r>
              <a:rPr lang="en-PH" b="1" dirty="0">
                <a:solidFill>
                  <a:srgbClr val="FF0000"/>
                </a:solidFill>
              </a:rPr>
              <a:t> </a:t>
            </a:r>
            <a:r>
              <a:rPr lang="en-PH" b="1" dirty="0"/>
              <a:t>CARLISLE BRASS ™ EUROPROFILE ESCUTCHEON </a:t>
            </a:r>
          </a:p>
        </p:txBody>
      </p:sp>
      <p:sp>
        <p:nvSpPr>
          <p:cNvPr id="26" name="TextBox 25">
            <a:extLst>
              <a:ext uri="{FF2B5EF4-FFF2-40B4-BE49-F238E27FC236}">
                <a16:creationId xmlns:a16="http://schemas.microsoft.com/office/drawing/2014/main" id="{F146E743-8A89-4BF5-86D1-9F42153C1212}"/>
              </a:ext>
            </a:extLst>
          </p:cNvPr>
          <p:cNvSpPr txBox="1"/>
          <p:nvPr/>
        </p:nvSpPr>
        <p:spPr>
          <a:xfrm>
            <a:off x="2987067" y="1499185"/>
            <a:ext cx="814647" cy="369332"/>
          </a:xfrm>
          <a:prstGeom prst="rect">
            <a:avLst/>
          </a:prstGeom>
          <a:noFill/>
        </p:spPr>
        <p:txBody>
          <a:bodyPr wrap="none" rtlCol="0">
            <a:spAutoFit/>
          </a:bodyPr>
          <a:lstStyle/>
          <a:p>
            <a:r>
              <a:rPr lang="en-PH" b="1" dirty="0">
                <a:solidFill>
                  <a:srgbClr val="FF0000"/>
                </a:solidFill>
              </a:rPr>
              <a:t>AA145</a:t>
            </a:r>
          </a:p>
        </p:txBody>
      </p:sp>
      <p:pic>
        <p:nvPicPr>
          <p:cNvPr id="6" name="Picture 5">
            <a:extLst>
              <a:ext uri="{FF2B5EF4-FFF2-40B4-BE49-F238E27FC236}">
                <a16:creationId xmlns:a16="http://schemas.microsoft.com/office/drawing/2014/main" id="{37CD1899-BEE3-4703-A377-AC9AC13BB328}"/>
              </a:ext>
            </a:extLst>
          </p:cNvPr>
          <p:cNvPicPr>
            <a:picLocks noChangeAspect="1"/>
          </p:cNvPicPr>
          <p:nvPr/>
        </p:nvPicPr>
        <p:blipFill>
          <a:blip r:embed="rId10"/>
          <a:stretch>
            <a:fillRect/>
          </a:stretch>
        </p:blipFill>
        <p:spPr>
          <a:xfrm>
            <a:off x="466170" y="7653180"/>
            <a:ext cx="521682" cy="518158"/>
          </a:xfrm>
          <a:prstGeom prst="rect">
            <a:avLst/>
          </a:prstGeom>
        </p:spPr>
      </p:pic>
    </p:spTree>
    <p:extLst>
      <p:ext uri="{BB962C8B-B14F-4D97-AF65-F5344CB8AC3E}">
        <p14:creationId xmlns:p14="http://schemas.microsoft.com/office/powerpoint/2010/main" val="26598305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sp>
        <p:nvSpPr>
          <p:cNvPr id="7" name="TextBox 6">
            <a:extLst>
              <a:ext uri="{FF2B5EF4-FFF2-40B4-BE49-F238E27FC236}">
                <a16:creationId xmlns:a16="http://schemas.microsoft.com/office/drawing/2014/main" id="{F445AF61-DA94-42D7-AF9B-5894BE699DAC}"/>
              </a:ext>
            </a:extLst>
          </p:cNvPr>
          <p:cNvSpPr txBox="1"/>
          <p:nvPr/>
        </p:nvSpPr>
        <p:spPr>
          <a:xfrm>
            <a:off x="-179560" y="3186869"/>
            <a:ext cx="6614646" cy="369332"/>
          </a:xfrm>
          <a:prstGeom prst="rect">
            <a:avLst/>
          </a:prstGeom>
          <a:noFill/>
        </p:spPr>
        <p:txBody>
          <a:bodyPr wrap="square" rtlCol="0">
            <a:spAutoFit/>
          </a:bodyPr>
          <a:lstStyle/>
          <a:p>
            <a:r>
              <a:rPr lang="en-US" b="1" dirty="0">
                <a:solidFill>
                  <a:srgbClr val="FF0000"/>
                </a:solidFill>
              </a:rPr>
              <a:t>              </a:t>
            </a:r>
            <a:endParaRPr lang="en-PH" dirty="0"/>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8" name="Picture 27">
            <a:extLst>
              <a:ext uri="{FF2B5EF4-FFF2-40B4-BE49-F238E27FC236}">
                <a16:creationId xmlns:a16="http://schemas.microsoft.com/office/drawing/2014/main" id="{00000000-0008-0000-0400-000009000000}"/>
              </a:ext>
            </a:extLst>
          </p:cNvPr>
          <p:cNvPicPr>
            <a:picLocks noChangeAspect="1"/>
          </p:cNvPicPr>
          <p:nvPr/>
        </p:nvPicPr>
        <p:blipFill>
          <a:blip r:embed="rId6"/>
          <a:stretch>
            <a:fillRect/>
          </a:stretch>
        </p:blipFill>
        <p:spPr>
          <a:xfrm>
            <a:off x="5204091" y="8411388"/>
            <a:ext cx="1395501" cy="517008"/>
          </a:xfrm>
          <a:prstGeom prst="rect">
            <a:avLst/>
          </a:prstGeom>
          <a:noFill/>
          <a:ln w="9525">
            <a:noFill/>
          </a:ln>
        </p:spPr>
      </p:pic>
      <p:pic>
        <p:nvPicPr>
          <p:cNvPr id="18" name="Picture 17">
            <a:extLst>
              <a:ext uri="{FF2B5EF4-FFF2-40B4-BE49-F238E27FC236}">
                <a16:creationId xmlns:a16="http://schemas.microsoft.com/office/drawing/2014/main" id="{83F05EA8-5796-4FC9-9BD0-BE91D95117B7}"/>
              </a:ext>
            </a:extLst>
          </p:cNvPr>
          <p:cNvPicPr>
            <a:picLocks noChangeAspect="1"/>
          </p:cNvPicPr>
          <p:nvPr/>
        </p:nvPicPr>
        <p:blipFill>
          <a:blip r:embed="rId7"/>
          <a:stretch>
            <a:fillRect/>
          </a:stretch>
        </p:blipFill>
        <p:spPr>
          <a:xfrm>
            <a:off x="2730396" y="6662382"/>
            <a:ext cx="794733" cy="370361"/>
          </a:xfrm>
          <a:prstGeom prst="rect">
            <a:avLst/>
          </a:prstGeom>
        </p:spPr>
      </p:pic>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7"/>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8"/>
          <a:stretch>
            <a:fillRect/>
          </a:stretch>
        </p:blipFill>
        <p:spPr>
          <a:xfrm>
            <a:off x="419386" y="460312"/>
            <a:ext cx="5842746" cy="854392"/>
          </a:xfrm>
          <a:prstGeom prst="rect">
            <a:avLst/>
          </a:prstGeom>
        </p:spPr>
      </p:pic>
      <p:sp>
        <p:nvSpPr>
          <p:cNvPr id="37" name="TextBox 36">
            <a:extLst>
              <a:ext uri="{FF2B5EF4-FFF2-40B4-BE49-F238E27FC236}">
                <a16:creationId xmlns:a16="http://schemas.microsoft.com/office/drawing/2014/main" id="{52DC8923-61C9-4470-916A-9276F6A63A4E}"/>
              </a:ext>
            </a:extLst>
          </p:cNvPr>
          <p:cNvSpPr txBox="1"/>
          <p:nvPr/>
        </p:nvSpPr>
        <p:spPr>
          <a:xfrm>
            <a:off x="2806760" y="2449598"/>
            <a:ext cx="1018309" cy="369332"/>
          </a:xfrm>
          <a:prstGeom prst="rect">
            <a:avLst/>
          </a:prstGeom>
          <a:noFill/>
        </p:spPr>
        <p:txBody>
          <a:bodyPr wrap="square" rtlCol="0">
            <a:spAutoFit/>
          </a:bodyPr>
          <a:lstStyle/>
          <a:p>
            <a:r>
              <a:rPr lang="en-PH" b="1" dirty="0">
                <a:solidFill>
                  <a:srgbClr val="FF0000"/>
                </a:solidFill>
              </a:rPr>
              <a:t>  </a:t>
            </a:r>
          </a:p>
        </p:txBody>
      </p:sp>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9"/>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extLst>
              <p:ext uri="{D42A27DB-BD31-4B8C-83A1-F6EECF244321}">
                <p14:modId xmlns:p14="http://schemas.microsoft.com/office/powerpoint/2010/main" val="916283266"/>
              </p:ext>
            </p:extLst>
          </p:nvPr>
        </p:nvGraphicFramePr>
        <p:xfrm>
          <a:off x="1073880" y="4515748"/>
          <a:ext cx="4470992" cy="2882784"/>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PH" sz="1000" b="0" baseline="0" dirty="0">
                          <a:solidFill>
                            <a:schemeClr val="tx1"/>
                          </a:solidFill>
                        </a:rPr>
                        <a:t>AA145</a:t>
                      </a: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PH" sz="1000" baseline="0" dirty="0">
                          <a:solidFill>
                            <a:schemeClr val="tx1"/>
                          </a:solidFill>
                        </a:rPr>
                        <a:t>CARLISLE BRASS</a:t>
                      </a:r>
                    </a:p>
                  </a:txBody>
                  <a:tcPr/>
                </a:tc>
                <a:extLst>
                  <a:ext uri="{0D108BD9-81ED-4DB2-BD59-A6C34878D82A}">
                    <a16:rowId xmlns:a16="http://schemas.microsoft.com/office/drawing/2014/main" val="3698042402"/>
                  </a:ext>
                </a:extLst>
              </a:tr>
              <a:tr h="354658">
                <a:tc>
                  <a:txBody>
                    <a:bodyPr/>
                    <a:lstStyle/>
                    <a:p>
                      <a:r>
                        <a:rPr lang="en-PH" sz="1000" baseline="0" dirty="0">
                          <a:solidFill>
                            <a:schemeClr val="tx1"/>
                          </a:solidFill>
                        </a:rPr>
                        <a:t>AVAILABLE FINISH</a:t>
                      </a:r>
                    </a:p>
                  </a:txBody>
                  <a:tcPr/>
                </a:tc>
                <a:tc>
                  <a:txBody>
                    <a:bodyPr/>
                    <a:lstStyle/>
                    <a:p>
                      <a:r>
                        <a:rPr lang="en-PH" sz="1000" baseline="0" dirty="0">
                          <a:solidFill>
                            <a:schemeClr val="tx1"/>
                          </a:solidFill>
                        </a:rPr>
                        <a:t>POLISHED BRASS</a:t>
                      </a: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PH" sz="1000" baseline="0" dirty="0">
                          <a:solidFill>
                            <a:schemeClr val="tx1"/>
                          </a:solidFill>
                        </a:rPr>
                        <a:t>ESCUTCHEON</a:t>
                      </a:r>
                    </a:p>
                  </a:txBody>
                  <a:tcPr/>
                </a:tc>
                <a:extLst>
                  <a:ext uri="{0D108BD9-81ED-4DB2-BD59-A6C34878D82A}">
                    <a16:rowId xmlns:a16="http://schemas.microsoft.com/office/drawing/2014/main" val="2401254085"/>
                  </a:ext>
                </a:extLst>
              </a:tr>
              <a:tr h="400178">
                <a:tc>
                  <a:txBody>
                    <a:bodyPr/>
                    <a:lstStyle/>
                    <a:p>
                      <a:r>
                        <a:rPr lang="en-PH" sz="1000" baseline="0" dirty="0">
                          <a:solidFill>
                            <a:schemeClr val="tx1"/>
                          </a:solidFill>
                        </a:rPr>
                        <a:t>DIAMETER</a:t>
                      </a:r>
                    </a:p>
                  </a:txBody>
                  <a:tcPr/>
                </a:tc>
                <a:tc>
                  <a:txBody>
                    <a:bodyPr/>
                    <a:lstStyle/>
                    <a:p>
                      <a:r>
                        <a:rPr lang="en-PH" sz="1000" baseline="0" dirty="0">
                          <a:solidFill>
                            <a:schemeClr val="tx1"/>
                          </a:solidFill>
                        </a:rPr>
                        <a:t>145MM</a:t>
                      </a:r>
                    </a:p>
                    <a:p>
                      <a:endParaRPr lang="en-PH" sz="1000" baseline="0" dirty="0">
                        <a:solidFill>
                          <a:schemeClr val="tx1"/>
                        </a:solidFill>
                      </a:endParaRPr>
                    </a:p>
                  </a:txBody>
                  <a:tcPr/>
                </a:tc>
                <a:extLst>
                  <a:ext uri="{0D108BD9-81ED-4DB2-BD59-A6C34878D82A}">
                    <a16:rowId xmlns:a16="http://schemas.microsoft.com/office/drawing/2014/main" val="1646437629"/>
                  </a:ext>
                </a:extLst>
              </a:tr>
              <a:tr h="354658">
                <a:tc>
                  <a:txBody>
                    <a:bodyPr/>
                    <a:lstStyle/>
                    <a:p>
                      <a:r>
                        <a:rPr lang="en-PH" sz="1000" baseline="0" dirty="0">
                          <a:solidFill>
                            <a:schemeClr val="tx1"/>
                          </a:solidFill>
                        </a:rPr>
                        <a:t>PROJECTION</a:t>
                      </a:r>
                    </a:p>
                  </a:txBody>
                  <a:tcPr/>
                </a:tc>
                <a:tc>
                  <a:txBody>
                    <a:bodyPr/>
                    <a:lstStyle/>
                    <a:p>
                      <a:r>
                        <a:rPr lang="en-PH" sz="1000" baseline="0" dirty="0">
                          <a:solidFill>
                            <a:schemeClr val="tx1"/>
                          </a:solidFill>
                        </a:rPr>
                        <a:t>8MM</a:t>
                      </a:r>
                    </a:p>
                  </a:txBody>
                  <a:tcPr/>
                </a:tc>
                <a:extLst>
                  <a:ext uri="{0D108BD9-81ED-4DB2-BD59-A6C34878D82A}">
                    <a16:rowId xmlns:a16="http://schemas.microsoft.com/office/drawing/2014/main" val="3659633695"/>
                  </a:ext>
                </a:extLst>
              </a:tr>
              <a:tr h="354658">
                <a:tc>
                  <a:txBody>
                    <a:bodyPr/>
                    <a:lstStyle/>
                    <a:p>
                      <a:r>
                        <a:rPr lang="en-PH" sz="1000" baseline="0" dirty="0">
                          <a:solidFill>
                            <a:schemeClr val="tx1"/>
                          </a:solidFill>
                        </a:rPr>
                        <a:t>MECHANICAL WARRANTY</a:t>
                      </a:r>
                    </a:p>
                  </a:txBody>
                  <a:tcPr/>
                </a:tc>
                <a:tc>
                  <a:txBody>
                    <a:bodyPr/>
                    <a:lstStyle/>
                    <a:p>
                      <a:r>
                        <a:rPr lang="en-PH" sz="1000" baseline="0" dirty="0">
                          <a:solidFill>
                            <a:schemeClr val="tx1"/>
                          </a:solidFill>
                        </a:rPr>
                        <a:t>10 YEARS</a:t>
                      </a:r>
                    </a:p>
                  </a:txBody>
                  <a:tcPr/>
                </a:tc>
                <a:extLst>
                  <a:ext uri="{0D108BD9-81ED-4DB2-BD59-A6C34878D82A}">
                    <a16:rowId xmlns:a16="http://schemas.microsoft.com/office/drawing/2014/main" val="1480764841"/>
                  </a:ext>
                </a:extLst>
              </a:tr>
            </a:tbl>
          </a:graphicData>
        </a:graphic>
      </p:graphicFrame>
      <p:pic>
        <p:nvPicPr>
          <p:cNvPr id="2" name="Picture 1">
            <a:extLst>
              <a:ext uri="{FF2B5EF4-FFF2-40B4-BE49-F238E27FC236}">
                <a16:creationId xmlns:a16="http://schemas.microsoft.com/office/drawing/2014/main" id="{4A6A0D8F-D459-411C-9B0B-9A96EA950A82}"/>
              </a:ext>
            </a:extLst>
          </p:cNvPr>
          <p:cNvPicPr>
            <a:picLocks noChangeAspect="1"/>
          </p:cNvPicPr>
          <p:nvPr/>
        </p:nvPicPr>
        <p:blipFill>
          <a:blip r:embed="rId10"/>
          <a:stretch>
            <a:fillRect/>
          </a:stretch>
        </p:blipFill>
        <p:spPr>
          <a:xfrm>
            <a:off x="1953915" y="2278682"/>
            <a:ext cx="2663019" cy="1907751"/>
          </a:xfrm>
          <a:prstGeom prst="rect">
            <a:avLst/>
          </a:prstGeom>
        </p:spPr>
      </p:pic>
      <p:pic>
        <p:nvPicPr>
          <p:cNvPr id="20" name="Picture 19">
            <a:extLst>
              <a:ext uri="{FF2B5EF4-FFF2-40B4-BE49-F238E27FC236}">
                <a16:creationId xmlns:a16="http://schemas.microsoft.com/office/drawing/2014/main" id="{3E7F9704-5622-433D-B7B9-95079CFF50A9}"/>
              </a:ext>
            </a:extLst>
          </p:cNvPr>
          <p:cNvPicPr>
            <a:picLocks noChangeAspect="1"/>
          </p:cNvPicPr>
          <p:nvPr/>
        </p:nvPicPr>
        <p:blipFill>
          <a:blip r:embed="rId11"/>
          <a:stretch>
            <a:fillRect/>
          </a:stretch>
        </p:blipFill>
        <p:spPr>
          <a:xfrm>
            <a:off x="5069656" y="7530769"/>
            <a:ext cx="1288438" cy="709314"/>
          </a:xfrm>
          <a:prstGeom prst="rect">
            <a:avLst/>
          </a:prstGeom>
        </p:spPr>
      </p:pic>
    </p:spTree>
    <p:extLst>
      <p:ext uri="{BB962C8B-B14F-4D97-AF65-F5344CB8AC3E}">
        <p14:creationId xmlns:p14="http://schemas.microsoft.com/office/powerpoint/2010/main" val="36605841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sp>
        <p:nvSpPr>
          <p:cNvPr id="7" name="TextBox 6">
            <a:extLst>
              <a:ext uri="{FF2B5EF4-FFF2-40B4-BE49-F238E27FC236}">
                <a16:creationId xmlns:a16="http://schemas.microsoft.com/office/drawing/2014/main" id="{F445AF61-DA94-42D7-AF9B-5894BE699DAC}"/>
              </a:ext>
            </a:extLst>
          </p:cNvPr>
          <p:cNvSpPr txBox="1"/>
          <p:nvPr/>
        </p:nvSpPr>
        <p:spPr>
          <a:xfrm>
            <a:off x="-179560" y="3186869"/>
            <a:ext cx="6614646" cy="369332"/>
          </a:xfrm>
          <a:prstGeom prst="rect">
            <a:avLst/>
          </a:prstGeom>
          <a:noFill/>
        </p:spPr>
        <p:txBody>
          <a:bodyPr wrap="square" rtlCol="0">
            <a:spAutoFit/>
          </a:bodyPr>
          <a:lstStyle/>
          <a:p>
            <a:r>
              <a:rPr lang="en-US" b="1" dirty="0">
                <a:solidFill>
                  <a:srgbClr val="FF0000"/>
                </a:solidFill>
              </a:rPr>
              <a:t>              </a:t>
            </a:r>
            <a:endParaRPr lang="en-PH" dirty="0"/>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8" name="Picture 27">
            <a:extLst>
              <a:ext uri="{FF2B5EF4-FFF2-40B4-BE49-F238E27FC236}">
                <a16:creationId xmlns:a16="http://schemas.microsoft.com/office/drawing/2014/main" id="{00000000-0008-0000-0400-000009000000}"/>
              </a:ext>
            </a:extLst>
          </p:cNvPr>
          <p:cNvPicPr>
            <a:picLocks noChangeAspect="1"/>
          </p:cNvPicPr>
          <p:nvPr/>
        </p:nvPicPr>
        <p:blipFill>
          <a:blip r:embed="rId6"/>
          <a:stretch>
            <a:fillRect/>
          </a:stretch>
        </p:blipFill>
        <p:spPr>
          <a:xfrm>
            <a:off x="5204091" y="8411388"/>
            <a:ext cx="1395501" cy="517008"/>
          </a:xfrm>
          <a:prstGeom prst="rect">
            <a:avLst/>
          </a:prstGeom>
          <a:noFill/>
          <a:ln w="9525">
            <a:noFill/>
          </a:ln>
        </p:spPr>
      </p:pic>
      <p:pic>
        <p:nvPicPr>
          <p:cNvPr id="18" name="Picture 17">
            <a:extLst>
              <a:ext uri="{FF2B5EF4-FFF2-40B4-BE49-F238E27FC236}">
                <a16:creationId xmlns:a16="http://schemas.microsoft.com/office/drawing/2014/main" id="{83F05EA8-5796-4FC9-9BD0-BE91D95117B7}"/>
              </a:ext>
            </a:extLst>
          </p:cNvPr>
          <p:cNvPicPr>
            <a:picLocks noChangeAspect="1"/>
          </p:cNvPicPr>
          <p:nvPr/>
        </p:nvPicPr>
        <p:blipFill>
          <a:blip r:embed="rId7"/>
          <a:stretch>
            <a:fillRect/>
          </a:stretch>
        </p:blipFill>
        <p:spPr>
          <a:xfrm>
            <a:off x="2730396" y="6662382"/>
            <a:ext cx="794733" cy="370361"/>
          </a:xfrm>
          <a:prstGeom prst="rect">
            <a:avLst/>
          </a:prstGeom>
        </p:spPr>
      </p:pic>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7"/>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8"/>
          <a:stretch>
            <a:fillRect/>
          </a:stretch>
        </p:blipFill>
        <p:spPr>
          <a:xfrm>
            <a:off x="419386" y="460312"/>
            <a:ext cx="5842746" cy="854392"/>
          </a:xfrm>
          <a:prstGeom prst="rect">
            <a:avLst/>
          </a:prstGeom>
        </p:spPr>
      </p:pic>
      <p:sp>
        <p:nvSpPr>
          <p:cNvPr id="5" name="Rectangle 4">
            <a:extLst>
              <a:ext uri="{FF2B5EF4-FFF2-40B4-BE49-F238E27FC236}">
                <a16:creationId xmlns:a16="http://schemas.microsoft.com/office/drawing/2014/main" id="{63F710A7-3522-4539-B04E-3A80EBCE599C}"/>
              </a:ext>
            </a:extLst>
          </p:cNvPr>
          <p:cNvSpPr/>
          <p:nvPr/>
        </p:nvSpPr>
        <p:spPr>
          <a:xfrm>
            <a:off x="542260" y="2143306"/>
            <a:ext cx="5892825" cy="2031325"/>
          </a:xfrm>
          <a:prstGeom prst="rect">
            <a:avLst/>
          </a:prstGeom>
        </p:spPr>
        <p:txBody>
          <a:bodyPr wrap="square">
            <a:spAutoFit/>
          </a:bodyPr>
          <a:lstStyle/>
          <a:p>
            <a:r>
              <a:rPr lang="en-US" dirty="0"/>
              <a:t>Also known as a half moon shaped door stop. Substantial rubber buffer fitted to the face which provides more than adequate protection for the door.</a:t>
            </a:r>
            <a:endParaRPr lang="en-US" dirty="0">
              <a:solidFill>
                <a:srgbClr val="333333"/>
              </a:solidFill>
              <a:latin typeface="Din2014-Light"/>
            </a:endParaRPr>
          </a:p>
          <a:p>
            <a:endParaRPr lang="en-US" dirty="0">
              <a:solidFill>
                <a:srgbClr val="333333"/>
              </a:solidFill>
              <a:latin typeface="Din2014-Light"/>
            </a:endParaRPr>
          </a:p>
          <a:p>
            <a:endParaRPr lang="en-US" dirty="0">
              <a:solidFill>
                <a:srgbClr val="333333"/>
              </a:solidFill>
              <a:latin typeface="Din2014-Light"/>
            </a:endParaRPr>
          </a:p>
          <a:p>
            <a:endParaRPr lang="en-US" dirty="0">
              <a:solidFill>
                <a:srgbClr val="333333"/>
              </a:solidFill>
              <a:latin typeface="Din2014-Light"/>
            </a:endParaRPr>
          </a:p>
          <a:p>
            <a:endParaRPr lang="en-PH" dirty="0"/>
          </a:p>
        </p:txBody>
      </p:sp>
      <p:sp>
        <p:nvSpPr>
          <p:cNvPr id="21" name="TextBox 20">
            <a:extLst>
              <a:ext uri="{FF2B5EF4-FFF2-40B4-BE49-F238E27FC236}">
                <a16:creationId xmlns:a16="http://schemas.microsoft.com/office/drawing/2014/main" id="{C9E4C7AE-6303-4B38-B384-230BCB85A882}"/>
              </a:ext>
            </a:extLst>
          </p:cNvPr>
          <p:cNvSpPr txBox="1"/>
          <p:nvPr/>
        </p:nvSpPr>
        <p:spPr>
          <a:xfrm>
            <a:off x="669851" y="1801006"/>
            <a:ext cx="5411972" cy="369332"/>
          </a:xfrm>
          <a:prstGeom prst="rect">
            <a:avLst/>
          </a:prstGeom>
          <a:noFill/>
        </p:spPr>
        <p:txBody>
          <a:bodyPr wrap="square" rtlCol="0">
            <a:spAutoFit/>
          </a:bodyPr>
          <a:lstStyle/>
          <a:p>
            <a:r>
              <a:rPr lang="en-PH" b="1" dirty="0">
                <a:solidFill>
                  <a:srgbClr val="FF0000"/>
                </a:solidFill>
              </a:rPr>
              <a:t> </a:t>
            </a:r>
            <a:r>
              <a:rPr lang="en-PH" b="1" dirty="0"/>
              <a:t>CARLISLE BRASS ™ FLOOR MOUNTED DOOR STOPPER </a:t>
            </a:r>
          </a:p>
        </p:txBody>
      </p:sp>
      <p:sp>
        <p:nvSpPr>
          <p:cNvPr id="26" name="TextBox 25">
            <a:extLst>
              <a:ext uri="{FF2B5EF4-FFF2-40B4-BE49-F238E27FC236}">
                <a16:creationId xmlns:a16="http://schemas.microsoft.com/office/drawing/2014/main" id="{F146E743-8A89-4BF5-86D1-9F42153C1212}"/>
              </a:ext>
            </a:extLst>
          </p:cNvPr>
          <p:cNvSpPr txBox="1"/>
          <p:nvPr/>
        </p:nvSpPr>
        <p:spPr>
          <a:xfrm>
            <a:off x="2987067" y="1499185"/>
            <a:ext cx="697627" cy="369332"/>
          </a:xfrm>
          <a:prstGeom prst="rect">
            <a:avLst/>
          </a:prstGeom>
          <a:noFill/>
        </p:spPr>
        <p:txBody>
          <a:bodyPr wrap="none" rtlCol="0">
            <a:spAutoFit/>
          </a:bodyPr>
          <a:lstStyle/>
          <a:p>
            <a:r>
              <a:rPr lang="en-PH" b="1" dirty="0">
                <a:solidFill>
                  <a:srgbClr val="FF0000"/>
                </a:solidFill>
              </a:rPr>
              <a:t>AA20</a:t>
            </a:r>
          </a:p>
        </p:txBody>
      </p:sp>
      <p:pic>
        <p:nvPicPr>
          <p:cNvPr id="2" name="Picture 1">
            <a:extLst>
              <a:ext uri="{FF2B5EF4-FFF2-40B4-BE49-F238E27FC236}">
                <a16:creationId xmlns:a16="http://schemas.microsoft.com/office/drawing/2014/main" id="{08AE33F1-C1B5-43ED-8450-EBF91AAAB07B}"/>
              </a:ext>
            </a:extLst>
          </p:cNvPr>
          <p:cNvPicPr>
            <a:picLocks noChangeAspect="1"/>
          </p:cNvPicPr>
          <p:nvPr/>
        </p:nvPicPr>
        <p:blipFill>
          <a:blip r:embed="rId9"/>
          <a:stretch>
            <a:fillRect/>
          </a:stretch>
        </p:blipFill>
        <p:spPr>
          <a:xfrm>
            <a:off x="1527623" y="3265419"/>
            <a:ext cx="3515604" cy="3456847"/>
          </a:xfrm>
          <a:prstGeom prst="rect">
            <a:avLst/>
          </a:prstGeom>
        </p:spPr>
      </p:pic>
      <p:pic>
        <p:nvPicPr>
          <p:cNvPr id="20" name="Picture 19">
            <a:extLst>
              <a:ext uri="{FF2B5EF4-FFF2-40B4-BE49-F238E27FC236}">
                <a16:creationId xmlns:a16="http://schemas.microsoft.com/office/drawing/2014/main" id="{665894C1-194E-4276-80C8-EE09F609831C}"/>
              </a:ext>
            </a:extLst>
          </p:cNvPr>
          <p:cNvPicPr>
            <a:picLocks noChangeAspect="1"/>
          </p:cNvPicPr>
          <p:nvPr/>
        </p:nvPicPr>
        <p:blipFill>
          <a:blip r:embed="rId10"/>
          <a:stretch>
            <a:fillRect/>
          </a:stretch>
        </p:blipFill>
        <p:spPr>
          <a:xfrm>
            <a:off x="417952" y="7650465"/>
            <a:ext cx="523445" cy="518158"/>
          </a:xfrm>
          <a:prstGeom prst="rect">
            <a:avLst/>
          </a:prstGeom>
        </p:spPr>
      </p:pic>
    </p:spTree>
    <p:extLst>
      <p:ext uri="{BB962C8B-B14F-4D97-AF65-F5344CB8AC3E}">
        <p14:creationId xmlns:p14="http://schemas.microsoft.com/office/powerpoint/2010/main" val="13863627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sp>
        <p:nvSpPr>
          <p:cNvPr id="7" name="TextBox 6">
            <a:extLst>
              <a:ext uri="{FF2B5EF4-FFF2-40B4-BE49-F238E27FC236}">
                <a16:creationId xmlns:a16="http://schemas.microsoft.com/office/drawing/2014/main" id="{F445AF61-DA94-42D7-AF9B-5894BE699DAC}"/>
              </a:ext>
            </a:extLst>
          </p:cNvPr>
          <p:cNvSpPr txBox="1"/>
          <p:nvPr/>
        </p:nvSpPr>
        <p:spPr>
          <a:xfrm>
            <a:off x="-179560" y="3186869"/>
            <a:ext cx="6614646" cy="369332"/>
          </a:xfrm>
          <a:prstGeom prst="rect">
            <a:avLst/>
          </a:prstGeom>
          <a:noFill/>
        </p:spPr>
        <p:txBody>
          <a:bodyPr wrap="square" rtlCol="0">
            <a:spAutoFit/>
          </a:bodyPr>
          <a:lstStyle/>
          <a:p>
            <a:r>
              <a:rPr lang="en-US" b="1" dirty="0">
                <a:solidFill>
                  <a:srgbClr val="FF0000"/>
                </a:solidFill>
              </a:rPr>
              <a:t>              </a:t>
            </a:r>
            <a:endParaRPr lang="en-PH" dirty="0"/>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8" name="Picture 27">
            <a:extLst>
              <a:ext uri="{FF2B5EF4-FFF2-40B4-BE49-F238E27FC236}">
                <a16:creationId xmlns:a16="http://schemas.microsoft.com/office/drawing/2014/main" id="{00000000-0008-0000-0400-000009000000}"/>
              </a:ext>
            </a:extLst>
          </p:cNvPr>
          <p:cNvPicPr>
            <a:picLocks noChangeAspect="1"/>
          </p:cNvPicPr>
          <p:nvPr/>
        </p:nvPicPr>
        <p:blipFill>
          <a:blip r:embed="rId6"/>
          <a:stretch>
            <a:fillRect/>
          </a:stretch>
        </p:blipFill>
        <p:spPr>
          <a:xfrm>
            <a:off x="5204091" y="8411388"/>
            <a:ext cx="1395501" cy="517008"/>
          </a:xfrm>
          <a:prstGeom prst="rect">
            <a:avLst/>
          </a:prstGeom>
          <a:noFill/>
          <a:ln w="9525">
            <a:noFill/>
          </a:ln>
        </p:spPr>
      </p:pic>
      <p:pic>
        <p:nvPicPr>
          <p:cNvPr id="18" name="Picture 17">
            <a:extLst>
              <a:ext uri="{FF2B5EF4-FFF2-40B4-BE49-F238E27FC236}">
                <a16:creationId xmlns:a16="http://schemas.microsoft.com/office/drawing/2014/main" id="{83F05EA8-5796-4FC9-9BD0-BE91D95117B7}"/>
              </a:ext>
            </a:extLst>
          </p:cNvPr>
          <p:cNvPicPr>
            <a:picLocks noChangeAspect="1"/>
          </p:cNvPicPr>
          <p:nvPr/>
        </p:nvPicPr>
        <p:blipFill>
          <a:blip r:embed="rId7"/>
          <a:stretch>
            <a:fillRect/>
          </a:stretch>
        </p:blipFill>
        <p:spPr>
          <a:xfrm>
            <a:off x="2730396" y="6662382"/>
            <a:ext cx="794733" cy="370361"/>
          </a:xfrm>
          <a:prstGeom prst="rect">
            <a:avLst/>
          </a:prstGeom>
        </p:spPr>
      </p:pic>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7"/>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8"/>
          <a:stretch>
            <a:fillRect/>
          </a:stretch>
        </p:blipFill>
        <p:spPr>
          <a:xfrm>
            <a:off x="419386" y="460312"/>
            <a:ext cx="5842746" cy="854392"/>
          </a:xfrm>
          <a:prstGeom prst="rect">
            <a:avLst/>
          </a:prstGeom>
        </p:spPr>
      </p:pic>
      <p:sp>
        <p:nvSpPr>
          <p:cNvPr id="37" name="TextBox 36">
            <a:extLst>
              <a:ext uri="{FF2B5EF4-FFF2-40B4-BE49-F238E27FC236}">
                <a16:creationId xmlns:a16="http://schemas.microsoft.com/office/drawing/2014/main" id="{52DC8923-61C9-4470-916A-9276F6A63A4E}"/>
              </a:ext>
            </a:extLst>
          </p:cNvPr>
          <p:cNvSpPr txBox="1"/>
          <p:nvPr/>
        </p:nvSpPr>
        <p:spPr>
          <a:xfrm>
            <a:off x="2806760" y="2449598"/>
            <a:ext cx="1018309" cy="369332"/>
          </a:xfrm>
          <a:prstGeom prst="rect">
            <a:avLst/>
          </a:prstGeom>
          <a:noFill/>
        </p:spPr>
        <p:txBody>
          <a:bodyPr wrap="square" rtlCol="0">
            <a:spAutoFit/>
          </a:bodyPr>
          <a:lstStyle/>
          <a:p>
            <a:r>
              <a:rPr lang="en-PH" b="1" dirty="0">
                <a:solidFill>
                  <a:srgbClr val="FF0000"/>
                </a:solidFill>
              </a:rPr>
              <a:t>  </a:t>
            </a:r>
          </a:p>
        </p:txBody>
      </p:sp>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9"/>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extLst>
              <p:ext uri="{D42A27DB-BD31-4B8C-83A1-F6EECF244321}">
                <p14:modId xmlns:p14="http://schemas.microsoft.com/office/powerpoint/2010/main" val="2217580123"/>
              </p:ext>
            </p:extLst>
          </p:nvPr>
        </p:nvGraphicFramePr>
        <p:xfrm>
          <a:off x="1073880" y="4515748"/>
          <a:ext cx="4470992" cy="3076766"/>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PH" sz="1000" b="0" baseline="0" dirty="0">
                          <a:solidFill>
                            <a:schemeClr val="tx1"/>
                          </a:solidFill>
                        </a:rPr>
                        <a:t>AA20</a:t>
                      </a: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PH" sz="1000" baseline="0" dirty="0">
                          <a:solidFill>
                            <a:schemeClr val="tx1"/>
                          </a:solidFill>
                        </a:rPr>
                        <a:t>CARLISLE BRASS</a:t>
                      </a:r>
                    </a:p>
                  </a:txBody>
                  <a:tcPr/>
                </a:tc>
                <a:extLst>
                  <a:ext uri="{0D108BD9-81ED-4DB2-BD59-A6C34878D82A}">
                    <a16:rowId xmlns:a16="http://schemas.microsoft.com/office/drawing/2014/main" val="3698042402"/>
                  </a:ext>
                </a:extLst>
              </a:tr>
              <a:tr h="354658">
                <a:tc>
                  <a:txBody>
                    <a:bodyPr/>
                    <a:lstStyle/>
                    <a:p>
                      <a:r>
                        <a:rPr lang="en-PH" sz="1000" baseline="0" dirty="0">
                          <a:solidFill>
                            <a:schemeClr val="tx1"/>
                          </a:solidFill>
                        </a:rPr>
                        <a:t>AVAILABLE FINISH</a:t>
                      </a:r>
                    </a:p>
                  </a:txBody>
                  <a:tcPr/>
                </a:tc>
                <a:tc>
                  <a:txBody>
                    <a:bodyPr/>
                    <a:lstStyle/>
                    <a:p>
                      <a:r>
                        <a:rPr lang="en-PH" sz="1000" baseline="0" dirty="0">
                          <a:solidFill>
                            <a:schemeClr val="tx1"/>
                          </a:solidFill>
                        </a:rPr>
                        <a:t>MATT BLACK</a:t>
                      </a:r>
                    </a:p>
                    <a:p>
                      <a:r>
                        <a:rPr lang="en-PH" sz="1000" baseline="0" dirty="0">
                          <a:solidFill>
                            <a:schemeClr val="tx1"/>
                          </a:solidFill>
                        </a:rPr>
                        <a:t>SATIN BRASS</a:t>
                      </a:r>
                    </a:p>
                    <a:p>
                      <a:r>
                        <a:rPr lang="en-PH" sz="1000" baseline="0" dirty="0">
                          <a:solidFill>
                            <a:schemeClr val="tx1"/>
                          </a:solidFill>
                        </a:rPr>
                        <a:t>ANTIQUE BRASS</a:t>
                      </a: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PH" sz="1000" baseline="0" dirty="0">
                          <a:solidFill>
                            <a:schemeClr val="tx1"/>
                          </a:solidFill>
                        </a:rPr>
                        <a:t>DOOR STOPPER</a:t>
                      </a:r>
                    </a:p>
                  </a:txBody>
                  <a:tcPr/>
                </a:tc>
                <a:extLst>
                  <a:ext uri="{0D108BD9-81ED-4DB2-BD59-A6C34878D82A}">
                    <a16:rowId xmlns:a16="http://schemas.microsoft.com/office/drawing/2014/main" val="2401254085"/>
                  </a:ext>
                </a:extLst>
              </a:tr>
              <a:tr h="400178">
                <a:tc>
                  <a:txBody>
                    <a:bodyPr/>
                    <a:lstStyle/>
                    <a:p>
                      <a:r>
                        <a:rPr lang="en-PH" sz="1000" baseline="0" dirty="0">
                          <a:solidFill>
                            <a:schemeClr val="tx1"/>
                          </a:solidFill>
                        </a:rPr>
                        <a:t>DIAMETER</a:t>
                      </a:r>
                    </a:p>
                  </a:txBody>
                  <a:tcPr/>
                </a:tc>
                <a:tc>
                  <a:txBody>
                    <a:bodyPr/>
                    <a:lstStyle/>
                    <a:p>
                      <a:r>
                        <a:rPr lang="en-PH" sz="1000" baseline="0" dirty="0">
                          <a:solidFill>
                            <a:schemeClr val="tx1"/>
                          </a:solidFill>
                        </a:rPr>
                        <a:t>44.5MM</a:t>
                      </a:r>
                    </a:p>
                    <a:p>
                      <a:endParaRPr lang="en-PH" sz="1000" baseline="0" dirty="0">
                        <a:solidFill>
                          <a:schemeClr val="tx1"/>
                        </a:solidFill>
                      </a:endParaRPr>
                    </a:p>
                  </a:txBody>
                  <a:tcPr/>
                </a:tc>
                <a:extLst>
                  <a:ext uri="{0D108BD9-81ED-4DB2-BD59-A6C34878D82A}">
                    <a16:rowId xmlns:a16="http://schemas.microsoft.com/office/drawing/2014/main" val="1646437629"/>
                  </a:ext>
                </a:extLst>
              </a:tr>
              <a:tr h="354658">
                <a:tc>
                  <a:txBody>
                    <a:bodyPr/>
                    <a:lstStyle/>
                    <a:p>
                      <a:r>
                        <a:rPr lang="en-PH" sz="1000" baseline="0" dirty="0">
                          <a:solidFill>
                            <a:schemeClr val="tx1"/>
                          </a:solidFill>
                        </a:rPr>
                        <a:t>PROJECTION</a:t>
                      </a:r>
                    </a:p>
                  </a:txBody>
                  <a:tcPr/>
                </a:tc>
                <a:tc>
                  <a:txBody>
                    <a:bodyPr/>
                    <a:lstStyle/>
                    <a:p>
                      <a:r>
                        <a:rPr lang="en-PH" sz="1000" baseline="0" dirty="0">
                          <a:solidFill>
                            <a:schemeClr val="tx1"/>
                          </a:solidFill>
                        </a:rPr>
                        <a:t>26MM</a:t>
                      </a:r>
                    </a:p>
                  </a:txBody>
                  <a:tcPr/>
                </a:tc>
                <a:extLst>
                  <a:ext uri="{0D108BD9-81ED-4DB2-BD59-A6C34878D82A}">
                    <a16:rowId xmlns:a16="http://schemas.microsoft.com/office/drawing/2014/main" val="3659633695"/>
                  </a:ext>
                </a:extLst>
              </a:tr>
              <a:tr h="354658">
                <a:tc>
                  <a:txBody>
                    <a:bodyPr/>
                    <a:lstStyle/>
                    <a:p>
                      <a:r>
                        <a:rPr lang="en-PH" sz="1000" baseline="0" dirty="0">
                          <a:solidFill>
                            <a:schemeClr val="tx1"/>
                          </a:solidFill>
                        </a:rPr>
                        <a:t>MECHANICAL WARRANTY</a:t>
                      </a:r>
                    </a:p>
                  </a:txBody>
                  <a:tcPr/>
                </a:tc>
                <a:tc>
                  <a:txBody>
                    <a:bodyPr/>
                    <a:lstStyle/>
                    <a:p>
                      <a:r>
                        <a:rPr lang="en-PH" sz="1000" baseline="0" dirty="0">
                          <a:solidFill>
                            <a:schemeClr val="tx1"/>
                          </a:solidFill>
                        </a:rPr>
                        <a:t>10 YEARS</a:t>
                      </a:r>
                    </a:p>
                  </a:txBody>
                  <a:tcPr/>
                </a:tc>
                <a:extLst>
                  <a:ext uri="{0D108BD9-81ED-4DB2-BD59-A6C34878D82A}">
                    <a16:rowId xmlns:a16="http://schemas.microsoft.com/office/drawing/2014/main" val="1480764841"/>
                  </a:ext>
                </a:extLst>
              </a:tr>
            </a:tbl>
          </a:graphicData>
        </a:graphic>
      </p:graphicFrame>
      <p:pic>
        <p:nvPicPr>
          <p:cNvPr id="3" name="Picture 2">
            <a:extLst>
              <a:ext uri="{FF2B5EF4-FFF2-40B4-BE49-F238E27FC236}">
                <a16:creationId xmlns:a16="http://schemas.microsoft.com/office/drawing/2014/main" id="{05027F43-EC12-4503-88D8-535CDAAFFC71}"/>
              </a:ext>
            </a:extLst>
          </p:cNvPr>
          <p:cNvPicPr>
            <a:picLocks noChangeAspect="1"/>
          </p:cNvPicPr>
          <p:nvPr/>
        </p:nvPicPr>
        <p:blipFill>
          <a:blip r:embed="rId10"/>
          <a:stretch>
            <a:fillRect/>
          </a:stretch>
        </p:blipFill>
        <p:spPr>
          <a:xfrm>
            <a:off x="1900237" y="2321159"/>
            <a:ext cx="3057525" cy="1828800"/>
          </a:xfrm>
          <a:prstGeom prst="rect">
            <a:avLst/>
          </a:prstGeom>
        </p:spPr>
      </p:pic>
      <p:pic>
        <p:nvPicPr>
          <p:cNvPr id="20" name="Picture 19">
            <a:extLst>
              <a:ext uri="{FF2B5EF4-FFF2-40B4-BE49-F238E27FC236}">
                <a16:creationId xmlns:a16="http://schemas.microsoft.com/office/drawing/2014/main" id="{60E1ECCF-83AE-4EF3-AEE9-9F886F4D4A2E}"/>
              </a:ext>
            </a:extLst>
          </p:cNvPr>
          <p:cNvPicPr>
            <a:picLocks noChangeAspect="1"/>
          </p:cNvPicPr>
          <p:nvPr/>
        </p:nvPicPr>
        <p:blipFill>
          <a:blip r:embed="rId11"/>
          <a:stretch>
            <a:fillRect/>
          </a:stretch>
        </p:blipFill>
        <p:spPr>
          <a:xfrm>
            <a:off x="5069656" y="7615831"/>
            <a:ext cx="1288438" cy="709314"/>
          </a:xfrm>
          <a:prstGeom prst="rect">
            <a:avLst/>
          </a:prstGeom>
        </p:spPr>
      </p:pic>
    </p:spTree>
    <p:extLst>
      <p:ext uri="{BB962C8B-B14F-4D97-AF65-F5344CB8AC3E}">
        <p14:creationId xmlns:p14="http://schemas.microsoft.com/office/powerpoint/2010/main" val="18766180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sp>
        <p:nvSpPr>
          <p:cNvPr id="7" name="TextBox 6">
            <a:extLst>
              <a:ext uri="{FF2B5EF4-FFF2-40B4-BE49-F238E27FC236}">
                <a16:creationId xmlns:a16="http://schemas.microsoft.com/office/drawing/2014/main" id="{F445AF61-DA94-42D7-AF9B-5894BE699DAC}"/>
              </a:ext>
            </a:extLst>
          </p:cNvPr>
          <p:cNvSpPr txBox="1"/>
          <p:nvPr/>
        </p:nvSpPr>
        <p:spPr>
          <a:xfrm>
            <a:off x="-179560" y="3186869"/>
            <a:ext cx="6614646" cy="369332"/>
          </a:xfrm>
          <a:prstGeom prst="rect">
            <a:avLst/>
          </a:prstGeom>
          <a:noFill/>
        </p:spPr>
        <p:txBody>
          <a:bodyPr wrap="square" rtlCol="0">
            <a:spAutoFit/>
          </a:bodyPr>
          <a:lstStyle/>
          <a:p>
            <a:r>
              <a:rPr lang="en-US" b="1" dirty="0">
                <a:solidFill>
                  <a:srgbClr val="FF0000"/>
                </a:solidFill>
              </a:rPr>
              <a:t>              </a:t>
            </a:r>
            <a:endParaRPr lang="en-PH" dirty="0"/>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8" name="Picture 27">
            <a:extLst>
              <a:ext uri="{FF2B5EF4-FFF2-40B4-BE49-F238E27FC236}">
                <a16:creationId xmlns:a16="http://schemas.microsoft.com/office/drawing/2014/main" id="{00000000-0008-0000-0400-000009000000}"/>
              </a:ext>
            </a:extLst>
          </p:cNvPr>
          <p:cNvPicPr>
            <a:picLocks noChangeAspect="1"/>
          </p:cNvPicPr>
          <p:nvPr/>
        </p:nvPicPr>
        <p:blipFill>
          <a:blip r:embed="rId6"/>
          <a:stretch>
            <a:fillRect/>
          </a:stretch>
        </p:blipFill>
        <p:spPr>
          <a:xfrm>
            <a:off x="5204091" y="8411388"/>
            <a:ext cx="1395501" cy="517008"/>
          </a:xfrm>
          <a:prstGeom prst="rect">
            <a:avLst/>
          </a:prstGeom>
          <a:noFill/>
          <a:ln w="9525">
            <a:noFill/>
          </a:ln>
        </p:spPr>
      </p:pic>
      <p:pic>
        <p:nvPicPr>
          <p:cNvPr id="18" name="Picture 17">
            <a:extLst>
              <a:ext uri="{FF2B5EF4-FFF2-40B4-BE49-F238E27FC236}">
                <a16:creationId xmlns:a16="http://schemas.microsoft.com/office/drawing/2014/main" id="{83F05EA8-5796-4FC9-9BD0-BE91D95117B7}"/>
              </a:ext>
            </a:extLst>
          </p:cNvPr>
          <p:cNvPicPr>
            <a:picLocks noChangeAspect="1"/>
          </p:cNvPicPr>
          <p:nvPr/>
        </p:nvPicPr>
        <p:blipFill>
          <a:blip r:embed="rId7"/>
          <a:stretch>
            <a:fillRect/>
          </a:stretch>
        </p:blipFill>
        <p:spPr>
          <a:xfrm>
            <a:off x="2730396" y="6662382"/>
            <a:ext cx="794733" cy="370361"/>
          </a:xfrm>
          <a:prstGeom prst="rect">
            <a:avLst/>
          </a:prstGeom>
        </p:spPr>
      </p:pic>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7"/>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8"/>
          <a:stretch>
            <a:fillRect/>
          </a:stretch>
        </p:blipFill>
        <p:spPr>
          <a:xfrm>
            <a:off x="419386" y="460312"/>
            <a:ext cx="5842746" cy="854392"/>
          </a:xfrm>
          <a:prstGeom prst="rect">
            <a:avLst/>
          </a:prstGeom>
        </p:spPr>
      </p:pic>
      <p:sp>
        <p:nvSpPr>
          <p:cNvPr id="5" name="Rectangle 4">
            <a:extLst>
              <a:ext uri="{FF2B5EF4-FFF2-40B4-BE49-F238E27FC236}">
                <a16:creationId xmlns:a16="http://schemas.microsoft.com/office/drawing/2014/main" id="{63F710A7-3522-4539-B04E-3A80EBCE599C}"/>
              </a:ext>
            </a:extLst>
          </p:cNvPr>
          <p:cNvSpPr/>
          <p:nvPr/>
        </p:nvSpPr>
        <p:spPr>
          <a:xfrm>
            <a:off x="542260" y="2143306"/>
            <a:ext cx="5892825" cy="2031325"/>
          </a:xfrm>
          <a:prstGeom prst="rect">
            <a:avLst/>
          </a:prstGeom>
        </p:spPr>
        <p:txBody>
          <a:bodyPr wrap="square">
            <a:spAutoFit/>
          </a:bodyPr>
          <a:lstStyle/>
          <a:p>
            <a:r>
              <a:rPr lang="en-US" dirty="0"/>
              <a:t>A slimline and elegant rubber buffer tipped door stop on rose. The base rose unscrews allowing it to be mounted to the wall or skirting board. The main body is then screwed back on for a neat concealed fit.</a:t>
            </a:r>
            <a:endParaRPr lang="en-US" dirty="0">
              <a:solidFill>
                <a:srgbClr val="333333"/>
              </a:solidFill>
              <a:latin typeface="Din2014-Light"/>
            </a:endParaRPr>
          </a:p>
          <a:p>
            <a:endParaRPr lang="en-US" dirty="0">
              <a:solidFill>
                <a:srgbClr val="333333"/>
              </a:solidFill>
              <a:latin typeface="Din2014-Light"/>
            </a:endParaRPr>
          </a:p>
          <a:p>
            <a:endParaRPr lang="en-US" dirty="0">
              <a:solidFill>
                <a:srgbClr val="333333"/>
              </a:solidFill>
              <a:latin typeface="Din2014-Light"/>
            </a:endParaRPr>
          </a:p>
          <a:p>
            <a:endParaRPr lang="en-PH" dirty="0"/>
          </a:p>
        </p:txBody>
      </p:sp>
      <p:sp>
        <p:nvSpPr>
          <p:cNvPr id="21" name="TextBox 20">
            <a:extLst>
              <a:ext uri="{FF2B5EF4-FFF2-40B4-BE49-F238E27FC236}">
                <a16:creationId xmlns:a16="http://schemas.microsoft.com/office/drawing/2014/main" id="{C9E4C7AE-6303-4B38-B384-230BCB85A882}"/>
              </a:ext>
            </a:extLst>
          </p:cNvPr>
          <p:cNvSpPr txBox="1"/>
          <p:nvPr/>
        </p:nvSpPr>
        <p:spPr>
          <a:xfrm>
            <a:off x="275914" y="1801006"/>
            <a:ext cx="6159171" cy="369332"/>
          </a:xfrm>
          <a:prstGeom prst="rect">
            <a:avLst/>
          </a:prstGeom>
          <a:noFill/>
        </p:spPr>
        <p:txBody>
          <a:bodyPr wrap="square" rtlCol="0">
            <a:spAutoFit/>
          </a:bodyPr>
          <a:lstStyle/>
          <a:p>
            <a:r>
              <a:rPr lang="en-PH" b="1" dirty="0">
                <a:solidFill>
                  <a:srgbClr val="FF0000"/>
                </a:solidFill>
              </a:rPr>
              <a:t> </a:t>
            </a:r>
            <a:r>
              <a:rPr lang="en-PH" b="1" dirty="0"/>
              <a:t>CARLISLE BRASS ™  CYLINDER PATTERN DOOR STOP ON ROSE</a:t>
            </a:r>
          </a:p>
        </p:txBody>
      </p:sp>
      <p:sp>
        <p:nvSpPr>
          <p:cNvPr id="26" name="TextBox 25">
            <a:extLst>
              <a:ext uri="{FF2B5EF4-FFF2-40B4-BE49-F238E27FC236}">
                <a16:creationId xmlns:a16="http://schemas.microsoft.com/office/drawing/2014/main" id="{F146E743-8A89-4BF5-86D1-9F42153C1212}"/>
              </a:ext>
            </a:extLst>
          </p:cNvPr>
          <p:cNvSpPr txBox="1"/>
          <p:nvPr/>
        </p:nvSpPr>
        <p:spPr>
          <a:xfrm>
            <a:off x="2987067" y="1499185"/>
            <a:ext cx="697627" cy="369332"/>
          </a:xfrm>
          <a:prstGeom prst="rect">
            <a:avLst/>
          </a:prstGeom>
          <a:noFill/>
        </p:spPr>
        <p:txBody>
          <a:bodyPr wrap="none" rtlCol="0">
            <a:spAutoFit/>
          </a:bodyPr>
          <a:lstStyle/>
          <a:p>
            <a:r>
              <a:rPr lang="en-PH" b="1" dirty="0">
                <a:solidFill>
                  <a:srgbClr val="FF0000"/>
                </a:solidFill>
              </a:rPr>
              <a:t>AA21</a:t>
            </a:r>
          </a:p>
        </p:txBody>
      </p:sp>
      <p:pic>
        <p:nvPicPr>
          <p:cNvPr id="20" name="Picture 19">
            <a:extLst>
              <a:ext uri="{FF2B5EF4-FFF2-40B4-BE49-F238E27FC236}">
                <a16:creationId xmlns:a16="http://schemas.microsoft.com/office/drawing/2014/main" id="{665894C1-194E-4276-80C8-EE09F609831C}"/>
              </a:ext>
            </a:extLst>
          </p:cNvPr>
          <p:cNvPicPr>
            <a:picLocks noChangeAspect="1"/>
          </p:cNvPicPr>
          <p:nvPr/>
        </p:nvPicPr>
        <p:blipFill>
          <a:blip r:embed="rId9"/>
          <a:stretch>
            <a:fillRect/>
          </a:stretch>
        </p:blipFill>
        <p:spPr>
          <a:xfrm>
            <a:off x="417952" y="7650465"/>
            <a:ext cx="523445" cy="518158"/>
          </a:xfrm>
          <a:prstGeom prst="rect">
            <a:avLst/>
          </a:prstGeom>
        </p:spPr>
      </p:pic>
      <p:pic>
        <p:nvPicPr>
          <p:cNvPr id="3" name="Picture 2">
            <a:extLst>
              <a:ext uri="{FF2B5EF4-FFF2-40B4-BE49-F238E27FC236}">
                <a16:creationId xmlns:a16="http://schemas.microsoft.com/office/drawing/2014/main" id="{0532BE71-D5C0-4A7D-9154-B987925E8B74}"/>
              </a:ext>
            </a:extLst>
          </p:cNvPr>
          <p:cNvPicPr>
            <a:picLocks noChangeAspect="1"/>
          </p:cNvPicPr>
          <p:nvPr/>
        </p:nvPicPr>
        <p:blipFill>
          <a:blip r:embed="rId10"/>
          <a:stretch>
            <a:fillRect/>
          </a:stretch>
        </p:blipFill>
        <p:spPr>
          <a:xfrm>
            <a:off x="1341466" y="3387313"/>
            <a:ext cx="3728190" cy="3910483"/>
          </a:xfrm>
          <a:prstGeom prst="rect">
            <a:avLst/>
          </a:prstGeom>
        </p:spPr>
      </p:pic>
      <p:pic>
        <p:nvPicPr>
          <p:cNvPr id="4" name="Picture 3">
            <a:extLst>
              <a:ext uri="{FF2B5EF4-FFF2-40B4-BE49-F238E27FC236}">
                <a16:creationId xmlns:a16="http://schemas.microsoft.com/office/drawing/2014/main" id="{339366F2-A1EB-470C-B03A-D68941376133}"/>
              </a:ext>
            </a:extLst>
          </p:cNvPr>
          <p:cNvPicPr>
            <a:picLocks noChangeAspect="1"/>
          </p:cNvPicPr>
          <p:nvPr/>
        </p:nvPicPr>
        <p:blipFill>
          <a:blip r:embed="rId11"/>
          <a:stretch>
            <a:fillRect/>
          </a:stretch>
        </p:blipFill>
        <p:spPr>
          <a:xfrm>
            <a:off x="428472" y="7663060"/>
            <a:ext cx="512925" cy="518159"/>
          </a:xfrm>
          <a:prstGeom prst="rect">
            <a:avLst/>
          </a:prstGeom>
        </p:spPr>
      </p:pic>
    </p:spTree>
    <p:extLst>
      <p:ext uri="{BB962C8B-B14F-4D97-AF65-F5344CB8AC3E}">
        <p14:creationId xmlns:p14="http://schemas.microsoft.com/office/powerpoint/2010/main" val="1410932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sp>
        <p:nvSpPr>
          <p:cNvPr id="7" name="TextBox 6">
            <a:extLst>
              <a:ext uri="{FF2B5EF4-FFF2-40B4-BE49-F238E27FC236}">
                <a16:creationId xmlns:a16="http://schemas.microsoft.com/office/drawing/2014/main" id="{F445AF61-DA94-42D7-AF9B-5894BE699DAC}"/>
              </a:ext>
            </a:extLst>
          </p:cNvPr>
          <p:cNvSpPr txBox="1"/>
          <p:nvPr/>
        </p:nvSpPr>
        <p:spPr>
          <a:xfrm>
            <a:off x="-179560" y="3186869"/>
            <a:ext cx="6614646" cy="369332"/>
          </a:xfrm>
          <a:prstGeom prst="rect">
            <a:avLst/>
          </a:prstGeom>
          <a:noFill/>
        </p:spPr>
        <p:txBody>
          <a:bodyPr wrap="square" rtlCol="0">
            <a:spAutoFit/>
          </a:bodyPr>
          <a:lstStyle/>
          <a:p>
            <a:r>
              <a:rPr lang="en-US" b="1" dirty="0">
                <a:solidFill>
                  <a:srgbClr val="FF0000"/>
                </a:solidFill>
              </a:rPr>
              <a:t>              </a:t>
            </a:r>
            <a:endParaRPr lang="en-PH" dirty="0"/>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8" name="Picture 27">
            <a:extLst>
              <a:ext uri="{FF2B5EF4-FFF2-40B4-BE49-F238E27FC236}">
                <a16:creationId xmlns:a16="http://schemas.microsoft.com/office/drawing/2014/main" id="{00000000-0008-0000-0400-000009000000}"/>
              </a:ext>
            </a:extLst>
          </p:cNvPr>
          <p:cNvPicPr>
            <a:picLocks noChangeAspect="1"/>
          </p:cNvPicPr>
          <p:nvPr/>
        </p:nvPicPr>
        <p:blipFill>
          <a:blip r:embed="rId6"/>
          <a:stretch>
            <a:fillRect/>
          </a:stretch>
        </p:blipFill>
        <p:spPr>
          <a:xfrm>
            <a:off x="5204091" y="8411388"/>
            <a:ext cx="1395501" cy="517008"/>
          </a:xfrm>
          <a:prstGeom prst="rect">
            <a:avLst/>
          </a:prstGeom>
          <a:noFill/>
          <a:ln w="9525">
            <a:noFill/>
          </a:ln>
        </p:spPr>
      </p:pic>
      <p:pic>
        <p:nvPicPr>
          <p:cNvPr id="18" name="Picture 17">
            <a:extLst>
              <a:ext uri="{FF2B5EF4-FFF2-40B4-BE49-F238E27FC236}">
                <a16:creationId xmlns:a16="http://schemas.microsoft.com/office/drawing/2014/main" id="{83F05EA8-5796-4FC9-9BD0-BE91D95117B7}"/>
              </a:ext>
            </a:extLst>
          </p:cNvPr>
          <p:cNvPicPr>
            <a:picLocks noChangeAspect="1"/>
          </p:cNvPicPr>
          <p:nvPr/>
        </p:nvPicPr>
        <p:blipFill>
          <a:blip r:embed="rId7"/>
          <a:stretch>
            <a:fillRect/>
          </a:stretch>
        </p:blipFill>
        <p:spPr>
          <a:xfrm>
            <a:off x="2730396" y="6662382"/>
            <a:ext cx="794733" cy="370361"/>
          </a:xfrm>
          <a:prstGeom prst="rect">
            <a:avLst/>
          </a:prstGeom>
        </p:spPr>
      </p:pic>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7"/>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8"/>
          <a:stretch>
            <a:fillRect/>
          </a:stretch>
        </p:blipFill>
        <p:spPr>
          <a:xfrm>
            <a:off x="419386" y="460312"/>
            <a:ext cx="5842746" cy="854392"/>
          </a:xfrm>
          <a:prstGeom prst="rect">
            <a:avLst/>
          </a:prstGeom>
        </p:spPr>
      </p:pic>
      <p:sp>
        <p:nvSpPr>
          <p:cNvPr id="37" name="TextBox 36">
            <a:extLst>
              <a:ext uri="{FF2B5EF4-FFF2-40B4-BE49-F238E27FC236}">
                <a16:creationId xmlns:a16="http://schemas.microsoft.com/office/drawing/2014/main" id="{52DC8923-61C9-4470-916A-9276F6A63A4E}"/>
              </a:ext>
            </a:extLst>
          </p:cNvPr>
          <p:cNvSpPr txBox="1"/>
          <p:nvPr/>
        </p:nvSpPr>
        <p:spPr>
          <a:xfrm>
            <a:off x="2806760" y="2449598"/>
            <a:ext cx="1018309" cy="369332"/>
          </a:xfrm>
          <a:prstGeom prst="rect">
            <a:avLst/>
          </a:prstGeom>
          <a:noFill/>
        </p:spPr>
        <p:txBody>
          <a:bodyPr wrap="square" rtlCol="0">
            <a:spAutoFit/>
          </a:bodyPr>
          <a:lstStyle/>
          <a:p>
            <a:r>
              <a:rPr lang="en-PH" b="1" dirty="0">
                <a:solidFill>
                  <a:srgbClr val="FF0000"/>
                </a:solidFill>
              </a:rPr>
              <a:t>  </a:t>
            </a:r>
          </a:p>
        </p:txBody>
      </p:sp>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9"/>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extLst>
              <p:ext uri="{D42A27DB-BD31-4B8C-83A1-F6EECF244321}">
                <p14:modId xmlns:p14="http://schemas.microsoft.com/office/powerpoint/2010/main" val="286326945"/>
              </p:ext>
            </p:extLst>
          </p:nvPr>
        </p:nvGraphicFramePr>
        <p:xfrm>
          <a:off x="1073880" y="4388152"/>
          <a:ext cx="4470992" cy="3237442"/>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US" sz="1000" b="0" baseline="0" dirty="0">
                          <a:solidFill>
                            <a:schemeClr val="tx1"/>
                          </a:solidFill>
                        </a:rPr>
                        <a:t>SZM210MB</a:t>
                      </a:r>
                      <a:endParaRPr lang="en-PH" sz="1000" b="0" baseline="0" dirty="0">
                        <a:solidFill>
                          <a:schemeClr val="tx1"/>
                        </a:solidFill>
                      </a:endParaRP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US" sz="1000" baseline="0" dirty="0">
                          <a:solidFill>
                            <a:schemeClr val="tx1"/>
                          </a:solidFill>
                        </a:rPr>
                        <a:t>Z</a:t>
                      </a:r>
                      <a:r>
                        <a:rPr lang="en-PH" sz="1000" baseline="0" dirty="0">
                          <a:solidFill>
                            <a:schemeClr val="tx1"/>
                          </a:solidFill>
                        </a:rPr>
                        <a:t>EROZZETTA</a:t>
                      </a:r>
                    </a:p>
                  </a:txBody>
                  <a:tcPr/>
                </a:tc>
                <a:extLst>
                  <a:ext uri="{0D108BD9-81ED-4DB2-BD59-A6C34878D82A}">
                    <a16:rowId xmlns:a16="http://schemas.microsoft.com/office/drawing/2014/main" val="2011046391"/>
                  </a:ext>
                </a:extLst>
              </a:tr>
              <a:tr h="354658">
                <a:tc>
                  <a:txBody>
                    <a:bodyPr/>
                    <a:lstStyle/>
                    <a:p>
                      <a:r>
                        <a:rPr lang="en-PH" sz="1000" baseline="0" dirty="0">
                          <a:solidFill>
                            <a:schemeClr val="tx1"/>
                          </a:solidFill>
                        </a:rPr>
                        <a:t>AVAILABLE FINISH</a:t>
                      </a:r>
                    </a:p>
                  </a:txBody>
                  <a:tcPr/>
                </a:tc>
                <a:tc>
                  <a:txBody>
                    <a:bodyPr/>
                    <a:lstStyle/>
                    <a:p>
                      <a:r>
                        <a:rPr lang="en-US" sz="1000" baseline="0" dirty="0">
                          <a:solidFill>
                            <a:schemeClr val="tx1"/>
                          </a:solidFill>
                        </a:rPr>
                        <a:t>M</a:t>
                      </a:r>
                      <a:r>
                        <a:rPr lang="en-PH" sz="1000" baseline="0" dirty="0">
                          <a:solidFill>
                            <a:schemeClr val="tx1"/>
                          </a:solidFill>
                        </a:rPr>
                        <a:t>ATT BLACK</a:t>
                      </a: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US" sz="1000" baseline="0" dirty="0">
                          <a:solidFill>
                            <a:schemeClr val="tx1"/>
                          </a:solidFill>
                        </a:rPr>
                        <a:t>L</a:t>
                      </a:r>
                      <a:r>
                        <a:rPr lang="en-PH" sz="1000" baseline="0" dirty="0">
                          <a:solidFill>
                            <a:schemeClr val="tx1"/>
                          </a:solidFill>
                        </a:rPr>
                        <a:t>EVER HANDLE</a:t>
                      </a:r>
                    </a:p>
                  </a:txBody>
                  <a:tcPr/>
                </a:tc>
                <a:extLst>
                  <a:ext uri="{0D108BD9-81ED-4DB2-BD59-A6C34878D82A}">
                    <a16:rowId xmlns:a16="http://schemas.microsoft.com/office/drawing/2014/main" val="2401254085"/>
                  </a:ext>
                </a:extLst>
              </a:tr>
              <a:tr h="400178">
                <a:tc>
                  <a:txBody>
                    <a:bodyPr/>
                    <a:lstStyle/>
                    <a:p>
                      <a:r>
                        <a:rPr lang="en-PH" sz="1000" baseline="0" dirty="0">
                          <a:solidFill>
                            <a:schemeClr val="tx1"/>
                          </a:solidFill>
                        </a:rPr>
                        <a:t>LENGTH</a:t>
                      </a:r>
                    </a:p>
                  </a:txBody>
                  <a:tcPr/>
                </a:tc>
                <a:tc>
                  <a:txBody>
                    <a:bodyPr/>
                    <a:lstStyle/>
                    <a:p>
                      <a:r>
                        <a:rPr lang="en-PH" sz="1000" baseline="0" dirty="0">
                          <a:solidFill>
                            <a:schemeClr val="tx1"/>
                          </a:solidFill>
                        </a:rPr>
                        <a:t>119MM</a:t>
                      </a:r>
                    </a:p>
                    <a:p>
                      <a:endParaRPr lang="en-PH" sz="1000" baseline="0" dirty="0">
                        <a:solidFill>
                          <a:schemeClr val="tx1"/>
                        </a:solidFill>
                      </a:endParaRPr>
                    </a:p>
                  </a:txBody>
                  <a:tcPr/>
                </a:tc>
                <a:extLst>
                  <a:ext uri="{0D108BD9-81ED-4DB2-BD59-A6C34878D82A}">
                    <a16:rowId xmlns:a16="http://schemas.microsoft.com/office/drawing/2014/main" val="1646437629"/>
                  </a:ext>
                </a:extLst>
              </a:tr>
              <a:tr h="354658">
                <a:tc>
                  <a:txBody>
                    <a:bodyPr/>
                    <a:lstStyle/>
                    <a:p>
                      <a:r>
                        <a:rPr lang="en-PH" sz="1000" baseline="0" dirty="0">
                          <a:solidFill>
                            <a:schemeClr val="tx1"/>
                          </a:solidFill>
                        </a:rPr>
                        <a:t>PROJECTION</a:t>
                      </a:r>
                    </a:p>
                  </a:txBody>
                  <a:tcPr/>
                </a:tc>
                <a:tc>
                  <a:txBody>
                    <a:bodyPr/>
                    <a:lstStyle/>
                    <a:p>
                      <a:r>
                        <a:rPr lang="en-US" sz="1000" baseline="0" dirty="0">
                          <a:solidFill>
                            <a:schemeClr val="tx1"/>
                          </a:solidFill>
                        </a:rPr>
                        <a:t>6</a:t>
                      </a:r>
                      <a:r>
                        <a:rPr lang="en-PH" sz="1000" baseline="0" dirty="0">
                          <a:solidFill>
                            <a:schemeClr val="tx1"/>
                          </a:solidFill>
                        </a:rPr>
                        <a:t>2MM</a:t>
                      </a:r>
                    </a:p>
                  </a:txBody>
                  <a:tcPr/>
                </a:tc>
                <a:extLst>
                  <a:ext uri="{0D108BD9-81ED-4DB2-BD59-A6C34878D82A}">
                    <a16:rowId xmlns:a16="http://schemas.microsoft.com/office/drawing/2014/main" val="3659633695"/>
                  </a:ext>
                </a:extLst>
              </a:tr>
              <a:tr h="354658">
                <a:tc>
                  <a:txBody>
                    <a:bodyPr/>
                    <a:lstStyle/>
                    <a:p>
                      <a:r>
                        <a:rPr lang="en-US" sz="1000" baseline="0" dirty="0">
                          <a:solidFill>
                            <a:schemeClr val="tx1"/>
                          </a:solidFill>
                        </a:rPr>
                        <a:t> </a:t>
                      </a:r>
                      <a:r>
                        <a:rPr lang="en-PH" sz="1000" baseline="0" dirty="0">
                          <a:solidFill>
                            <a:schemeClr val="tx1"/>
                          </a:solidFill>
                        </a:rPr>
                        <a:t>ROSSETTE DIAMETER</a:t>
                      </a:r>
                    </a:p>
                  </a:txBody>
                  <a:tcPr/>
                </a:tc>
                <a:tc>
                  <a:txBody>
                    <a:bodyPr/>
                    <a:lstStyle/>
                    <a:p>
                      <a:r>
                        <a:rPr lang="en-PH" sz="1000" baseline="0" dirty="0">
                          <a:solidFill>
                            <a:schemeClr val="tx1"/>
                          </a:solidFill>
                        </a:rPr>
                        <a:t>51MM</a:t>
                      </a:r>
                    </a:p>
                  </a:txBody>
                  <a:tcPr/>
                </a:tc>
                <a:extLst>
                  <a:ext uri="{0D108BD9-81ED-4DB2-BD59-A6C34878D82A}">
                    <a16:rowId xmlns:a16="http://schemas.microsoft.com/office/drawing/2014/main" val="34474145"/>
                  </a:ext>
                </a:extLst>
              </a:tr>
              <a:tr h="354658">
                <a:tc>
                  <a:txBody>
                    <a:bodyPr/>
                    <a:lstStyle/>
                    <a:p>
                      <a:r>
                        <a:rPr lang="en-PH" sz="1000" baseline="0" dirty="0">
                          <a:solidFill>
                            <a:schemeClr val="tx1"/>
                          </a:solidFill>
                        </a:rPr>
                        <a:t>MECHANICAL WARRANTY</a:t>
                      </a:r>
                    </a:p>
                  </a:txBody>
                  <a:tcPr/>
                </a:tc>
                <a:tc>
                  <a:txBody>
                    <a:bodyPr/>
                    <a:lstStyle/>
                    <a:p>
                      <a:r>
                        <a:rPr lang="en-PH" sz="1000" baseline="0" dirty="0">
                          <a:solidFill>
                            <a:schemeClr val="tx1"/>
                          </a:solidFill>
                        </a:rPr>
                        <a:t>10 YEARS</a:t>
                      </a:r>
                    </a:p>
                  </a:txBody>
                  <a:tcPr/>
                </a:tc>
                <a:extLst>
                  <a:ext uri="{0D108BD9-81ED-4DB2-BD59-A6C34878D82A}">
                    <a16:rowId xmlns:a16="http://schemas.microsoft.com/office/drawing/2014/main" val="1480764841"/>
                  </a:ext>
                </a:extLst>
              </a:tr>
            </a:tbl>
          </a:graphicData>
        </a:graphic>
      </p:graphicFrame>
      <p:pic>
        <p:nvPicPr>
          <p:cNvPr id="21" name="Picture 20">
            <a:extLst>
              <a:ext uri="{FF2B5EF4-FFF2-40B4-BE49-F238E27FC236}">
                <a16:creationId xmlns:a16="http://schemas.microsoft.com/office/drawing/2014/main" id="{99DF4299-8535-4355-A98D-EB7E43BC5687}"/>
              </a:ext>
            </a:extLst>
          </p:cNvPr>
          <p:cNvPicPr>
            <a:picLocks noChangeAspect="1"/>
          </p:cNvPicPr>
          <p:nvPr/>
        </p:nvPicPr>
        <p:blipFill>
          <a:blip r:embed="rId10"/>
          <a:stretch>
            <a:fillRect/>
          </a:stretch>
        </p:blipFill>
        <p:spPr>
          <a:xfrm>
            <a:off x="1812730" y="1907559"/>
            <a:ext cx="2908126" cy="2478005"/>
          </a:xfrm>
          <a:prstGeom prst="rect">
            <a:avLst/>
          </a:prstGeom>
        </p:spPr>
      </p:pic>
      <p:pic>
        <p:nvPicPr>
          <p:cNvPr id="23" name="Picture 22">
            <a:extLst>
              <a:ext uri="{FF2B5EF4-FFF2-40B4-BE49-F238E27FC236}">
                <a16:creationId xmlns:a16="http://schemas.microsoft.com/office/drawing/2014/main" id="{4C98A956-0997-4C8F-A2FD-2E9B01E9C40E}"/>
              </a:ext>
            </a:extLst>
          </p:cNvPr>
          <p:cNvPicPr>
            <a:picLocks noChangeAspect="1"/>
          </p:cNvPicPr>
          <p:nvPr/>
        </p:nvPicPr>
        <p:blipFill>
          <a:blip r:embed="rId11"/>
          <a:stretch>
            <a:fillRect/>
          </a:stretch>
        </p:blipFill>
        <p:spPr>
          <a:xfrm>
            <a:off x="5069656" y="7679631"/>
            <a:ext cx="1288438" cy="709314"/>
          </a:xfrm>
          <a:prstGeom prst="rect">
            <a:avLst/>
          </a:prstGeom>
        </p:spPr>
      </p:pic>
      <p:pic>
        <p:nvPicPr>
          <p:cNvPr id="2" name="Picture 1">
            <a:extLst>
              <a:ext uri="{FF2B5EF4-FFF2-40B4-BE49-F238E27FC236}">
                <a16:creationId xmlns:a16="http://schemas.microsoft.com/office/drawing/2014/main" id="{EC391FBD-6DC0-49CC-BC96-6E2DCD9B4D5A}"/>
              </a:ext>
            </a:extLst>
          </p:cNvPr>
          <p:cNvPicPr>
            <a:picLocks noChangeAspect="1"/>
          </p:cNvPicPr>
          <p:nvPr/>
        </p:nvPicPr>
        <p:blipFill>
          <a:blip r:embed="rId12"/>
          <a:stretch>
            <a:fillRect/>
          </a:stretch>
        </p:blipFill>
        <p:spPr>
          <a:xfrm>
            <a:off x="4507495" y="7707766"/>
            <a:ext cx="562161" cy="535550"/>
          </a:xfrm>
          <a:prstGeom prst="rect">
            <a:avLst/>
          </a:prstGeom>
        </p:spPr>
      </p:pic>
      <p:pic>
        <p:nvPicPr>
          <p:cNvPr id="3" name="Picture 2">
            <a:extLst>
              <a:ext uri="{FF2B5EF4-FFF2-40B4-BE49-F238E27FC236}">
                <a16:creationId xmlns:a16="http://schemas.microsoft.com/office/drawing/2014/main" id="{15821FEF-C80F-4DC7-B879-7CF2DEF6A50A}"/>
              </a:ext>
            </a:extLst>
          </p:cNvPr>
          <p:cNvPicPr>
            <a:picLocks noChangeAspect="1"/>
          </p:cNvPicPr>
          <p:nvPr/>
        </p:nvPicPr>
        <p:blipFill>
          <a:blip r:embed="rId13"/>
          <a:stretch>
            <a:fillRect/>
          </a:stretch>
        </p:blipFill>
        <p:spPr>
          <a:xfrm>
            <a:off x="798515" y="8306544"/>
            <a:ext cx="2077004" cy="528425"/>
          </a:xfrm>
          <a:prstGeom prst="rect">
            <a:avLst/>
          </a:prstGeom>
        </p:spPr>
      </p:pic>
    </p:spTree>
    <p:extLst>
      <p:ext uri="{BB962C8B-B14F-4D97-AF65-F5344CB8AC3E}">
        <p14:creationId xmlns:p14="http://schemas.microsoft.com/office/powerpoint/2010/main" val="19860702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sp>
        <p:nvSpPr>
          <p:cNvPr id="7" name="TextBox 6">
            <a:extLst>
              <a:ext uri="{FF2B5EF4-FFF2-40B4-BE49-F238E27FC236}">
                <a16:creationId xmlns:a16="http://schemas.microsoft.com/office/drawing/2014/main" id="{F445AF61-DA94-42D7-AF9B-5894BE699DAC}"/>
              </a:ext>
            </a:extLst>
          </p:cNvPr>
          <p:cNvSpPr txBox="1"/>
          <p:nvPr/>
        </p:nvSpPr>
        <p:spPr>
          <a:xfrm>
            <a:off x="-179560" y="3186869"/>
            <a:ext cx="6614646" cy="369332"/>
          </a:xfrm>
          <a:prstGeom prst="rect">
            <a:avLst/>
          </a:prstGeom>
          <a:noFill/>
        </p:spPr>
        <p:txBody>
          <a:bodyPr wrap="square" rtlCol="0">
            <a:spAutoFit/>
          </a:bodyPr>
          <a:lstStyle/>
          <a:p>
            <a:r>
              <a:rPr lang="en-US" b="1" dirty="0">
                <a:solidFill>
                  <a:srgbClr val="FF0000"/>
                </a:solidFill>
              </a:rPr>
              <a:t>              </a:t>
            </a:r>
            <a:endParaRPr lang="en-PH" dirty="0"/>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8" name="Picture 27">
            <a:extLst>
              <a:ext uri="{FF2B5EF4-FFF2-40B4-BE49-F238E27FC236}">
                <a16:creationId xmlns:a16="http://schemas.microsoft.com/office/drawing/2014/main" id="{00000000-0008-0000-0400-000009000000}"/>
              </a:ext>
            </a:extLst>
          </p:cNvPr>
          <p:cNvPicPr>
            <a:picLocks noChangeAspect="1"/>
          </p:cNvPicPr>
          <p:nvPr/>
        </p:nvPicPr>
        <p:blipFill>
          <a:blip r:embed="rId6"/>
          <a:stretch>
            <a:fillRect/>
          </a:stretch>
        </p:blipFill>
        <p:spPr>
          <a:xfrm>
            <a:off x="5204091" y="8411388"/>
            <a:ext cx="1395501" cy="517008"/>
          </a:xfrm>
          <a:prstGeom prst="rect">
            <a:avLst/>
          </a:prstGeom>
          <a:noFill/>
          <a:ln w="9525">
            <a:noFill/>
          </a:ln>
        </p:spPr>
      </p:pic>
      <p:pic>
        <p:nvPicPr>
          <p:cNvPr id="18" name="Picture 17">
            <a:extLst>
              <a:ext uri="{FF2B5EF4-FFF2-40B4-BE49-F238E27FC236}">
                <a16:creationId xmlns:a16="http://schemas.microsoft.com/office/drawing/2014/main" id="{83F05EA8-5796-4FC9-9BD0-BE91D95117B7}"/>
              </a:ext>
            </a:extLst>
          </p:cNvPr>
          <p:cNvPicPr>
            <a:picLocks noChangeAspect="1"/>
          </p:cNvPicPr>
          <p:nvPr/>
        </p:nvPicPr>
        <p:blipFill>
          <a:blip r:embed="rId7"/>
          <a:stretch>
            <a:fillRect/>
          </a:stretch>
        </p:blipFill>
        <p:spPr>
          <a:xfrm>
            <a:off x="2730396" y="6662382"/>
            <a:ext cx="794733" cy="370361"/>
          </a:xfrm>
          <a:prstGeom prst="rect">
            <a:avLst/>
          </a:prstGeom>
        </p:spPr>
      </p:pic>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7"/>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8"/>
          <a:stretch>
            <a:fillRect/>
          </a:stretch>
        </p:blipFill>
        <p:spPr>
          <a:xfrm>
            <a:off x="419386" y="460312"/>
            <a:ext cx="5842746" cy="854392"/>
          </a:xfrm>
          <a:prstGeom prst="rect">
            <a:avLst/>
          </a:prstGeom>
        </p:spPr>
      </p:pic>
      <p:sp>
        <p:nvSpPr>
          <p:cNvPr id="37" name="TextBox 36">
            <a:extLst>
              <a:ext uri="{FF2B5EF4-FFF2-40B4-BE49-F238E27FC236}">
                <a16:creationId xmlns:a16="http://schemas.microsoft.com/office/drawing/2014/main" id="{52DC8923-61C9-4470-916A-9276F6A63A4E}"/>
              </a:ext>
            </a:extLst>
          </p:cNvPr>
          <p:cNvSpPr txBox="1"/>
          <p:nvPr/>
        </p:nvSpPr>
        <p:spPr>
          <a:xfrm>
            <a:off x="2806760" y="2449598"/>
            <a:ext cx="1018309" cy="369332"/>
          </a:xfrm>
          <a:prstGeom prst="rect">
            <a:avLst/>
          </a:prstGeom>
          <a:noFill/>
        </p:spPr>
        <p:txBody>
          <a:bodyPr wrap="square" rtlCol="0">
            <a:spAutoFit/>
          </a:bodyPr>
          <a:lstStyle/>
          <a:p>
            <a:r>
              <a:rPr lang="en-PH" b="1" dirty="0">
                <a:solidFill>
                  <a:srgbClr val="FF0000"/>
                </a:solidFill>
              </a:rPr>
              <a:t>  </a:t>
            </a:r>
          </a:p>
        </p:txBody>
      </p:sp>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9"/>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extLst>
              <p:ext uri="{D42A27DB-BD31-4B8C-83A1-F6EECF244321}">
                <p14:modId xmlns:p14="http://schemas.microsoft.com/office/powerpoint/2010/main" val="710620347"/>
              </p:ext>
            </p:extLst>
          </p:nvPr>
        </p:nvGraphicFramePr>
        <p:xfrm>
          <a:off x="1073880" y="4515748"/>
          <a:ext cx="4470992" cy="3076766"/>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PH" sz="1000" b="0" baseline="0" dirty="0">
                          <a:solidFill>
                            <a:schemeClr val="tx1"/>
                          </a:solidFill>
                        </a:rPr>
                        <a:t>AA21</a:t>
                      </a: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PH" sz="1000" baseline="0" dirty="0">
                          <a:solidFill>
                            <a:schemeClr val="tx1"/>
                          </a:solidFill>
                        </a:rPr>
                        <a:t>CARLISLE BRASS</a:t>
                      </a:r>
                    </a:p>
                  </a:txBody>
                  <a:tcPr/>
                </a:tc>
                <a:extLst>
                  <a:ext uri="{0D108BD9-81ED-4DB2-BD59-A6C34878D82A}">
                    <a16:rowId xmlns:a16="http://schemas.microsoft.com/office/drawing/2014/main" val="3698042402"/>
                  </a:ext>
                </a:extLst>
              </a:tr>
              <a:tr h="354658">
                <a:tc>
                  <a:txBody>
                    <a:bodyPr/>
                    <a:lstStyle/>
                    <a:p>
                      <a:r>
                        <a:rPr lang="en-PH" sz="1000" baseline="0" dirty="0">
                          <a:solidFill>
                            <a:schemeClr val="tx1"/>
                          </a:solidFill>
                        </a:rPr>
                        <a:t>AVAILABLE FINISH</a:t>
                      </a:r>
                    </a:p>
                  </a:txBody>
                  <a:tcPr/>
                </a:tc>
                <a:tc>
                  <a:txBody>
                    <a:bodyPr/>
                    <a:lstStyle/>
                    <a:p>
                      <a:r>
                        <a:rPr lang="en-PH" sz="1000" baseline="0" dirty="0">
                          <a:solidFill>
                            <a:schemeClr val="tx1"/>
                          </a:solidFill>
                        </a:rPr>
                        <a:t>MATT BLACK</a:t>
                      </a:r>
                    </a:p>
                    <a:p>
                      <a:r>
                        <a:rPr lang="en-PH" sz="1000" baseline="0" dirty="0">
                          <a:solidFill>
                            <a:schemeClr val="tx1"/>
                          </a:solidFill>
                        </a:rPr>
                        <a:t>SATIN BRASS</a:t>
                      </a:r>
                    </a:p>
                    <a:p>
                      <a:r>
                        <a:rPr lang="en-PH" sz="1000" baseline="0" dirty="0">
                          <a:solidFill>
                            <a:schemeClr val="tx1"/>
                          </a:solidFill>
                        </a:rPr>
                        <a:t>ANTIQUE BRASS</a:t>
                      </a: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PH" sz="1000" baseline="0" dirty="0">
                          <a:solidFill>
                            <a:schemeClr val="tx1"/>
                          </a:solidFill>
                        </a:rPr>
                        <a:t>DOOR STOPPER</a:t>
                      </a:r>
                    </a:p>
                  </a:txBody>
                  <a:tcPr/>
                </a:tc>
                <a:extLst>
                  <a:ext uri="{0D108BD9-81ED-4DB2-BD59-A6C34878D82A}">
                    <a16:rowId xmlns:a16="http://schemas.microsoft.com/office/drawing/2014/main" val="2401254085"/>
                  </a:ext>
                </a:extLst>
              </a:tr>
              <a:tr h="400178">
                <a:tc>
                  <a:txBody>
                    <a:bodyPr/>
                    <a:lstStyle/>
                    <a:p>
                      <a:r>
                        <a:rPr lang="en-PH" sz="1000" baseline="0" dirty="0">
                          <a:solidFill>
                            <a:schemeClr val="tx1"/>
                          </a:solidFill>
                        </a:rPr>
                        <a:t>DIAMETER</a:t>
                      </a:r>
                    </a:p>
                  </a:txBody>
                  <a:tcPr/>
                </a:tc>
                <a:tc>
                  <a:txBody>
                    <a:bodyPr/>
                    <a:lstStyle/>
                    <a:p>
                      <a:r>
                        <a:rPr lang="en-PH" sz="1000" baseline="0" dirty="0">
                          <a:solidFill>
                            <a:schemeClr val="tx1"/>
                          </a:solidFill>
                        </a:rPr>
                        <a:t>ROSE         : 32MM</a:t>
                      </a:r>
                    </a:p>
                    <a:p>
                      <a:r>
                        <a:rPr lang="en-PH" sz="1000" baseline="0" dirty="0">
                          <a:solidFill>
                            <a:schemeClr val="tx1"/>
                          </a:solidFill>
                        </a:rPr>
                        <a:t>CYLINDER : 16MM</a:t>
                      </a:r>
                    </a:p>
                  </a:txBody>
                  <a:tcPr/>
                </a:tc>
                <a:extLst>
                  <a:ext uri="{0D108BD9-81ED-4DB2-BD59-A6C34878D82A}">
                    <a16:rowId xmlns:a16="http://schemas.microsoft.com/office/drawing/2014/main" val="1646437629"/>
                  </a:ext>
                </a:extLst>
              </a:tr>
              <a:tr h="354658">
                <a:tc>
                  <a:txBody>
                    <a:bodyPr/>
                    <a:lstStyle/>
                    <a:p>
                      <a:r>
                        <a:rPr lang="en-PH" sz="1000" baseline="0" dirty="0">
                          <a:solidFill>
                            <a:schemeClr val="tx1"/>
                          </a:solidFill>
                        </a:rPr>
                        <a:t>PROJECTION</a:t>
                      </a:r>
                    </a:p>
                  </a:txBody>
                  <a:tcPr/>
                </a:tc>
                <a:tc>
                  <a:txBody>
                    <a:bodyPr/>
                    <a:lstStyle/>
                    <a:p>
                      <a:r>
                        <a:rPr lang="en-PH" sz="1000" baseline="0" dirty="0">
                          <a:solidFill>
                            <a:schemeClr val="tx1"/>
                          </a:solidFill>
                        </a:rPr>
                        <a:t>70MM</a:t>
                      </a:r>
                    </a:p>
                  </a:txBody>
                  <a:tcPr/>
                </a:tc>
                <a:extLst>
                  <a:ext uri="{0D108BD9-81ED-4DB2-BD59-A6C34878D82A}">
                    <a16:rowId xmlns:a16="http://schemas.microsoft.com/office/drawing/2014/main" val="3659633695"/>
                  </a:ext>
                </a:extLst>
              </a:tr>
              <a:tr h="354658">
                <a:tc>
                  <a:txBody>
                    <a:bodyPr/>
                    <a:lstStyle/>
                    <a:p>
                      <a:r>
                        <a:rPr lang="en-PH" sz="1000" baseline="0" dirty="0">
                          <a:solidFill>
                            <a:schemeClr val="tx1"/>
                          </a:solidFill>
                        </a:rPr>
                        <a:t>MECHANICAL WARRANTY</a:t>
                      </a:r>
                    </a:p>
                  </a:txBody>
                  <a:tcPr/>
                </a:tc>
                <a:tc>
                  <a:txBody>
                    <a:bodyPr/>
                    <a:lstStyle/>
                    <a:p>
                      <a:r>
                        <a:rPr lang="en-PH" sz="1000" baseline="0" dirty="0">
                          <a:solidFill>
                            <a:schemeClr val="tx1"/>
                          </a:solidFill>
                        </a:rPr>
                        <a:t>10 YEARS</a:t>
                      </a:r>
                    </a:p>
                  </a:txBody>
                  <a:tcPr/>
                </a:tc>
                <a:extLst>
                  <a:ext uri="{0D108BD9-81ED-4DB2-BD59-A6C34878D82A}">
                    <a16:rowId xmlns:a16="http://schemas.microsoft.com/office/drawing/2014/main" val="1480764841"/>
                  </a:ext>
                </a:extLst>
              </a:tr>
            </a:tbl>
          </a:graphicData>
        </a:graphic>
      </p:graphicFrame>
      <p:pic>
        <p:nvPicPr>
          <p:cNvPr id="2" name="Picture 1">
            <a:extLst>
              <a:ext uri="{FF2B5EF4-FFF2-40B4-BE49-F238E27FC236}">
                <a16:creationId xmlns:a16="http://schemas.microsoft.com/office/drawing/2014/main" id="{EC061D10-38CA-464B-9D01-05C11B879C42}"/>
              </a:ext>
            </a:extLst>
          </p:cNvPr>
          <p:cNvPicPr>
            <a:picLocks noChangeAspect="1"/>
          </p:cNvPicPr>
          <p:nvPr/>
        </p:nvPicPr>
        <p:blipFill>
          <a:blip r:embed="rId10"/>
          <a:stretch>
            <a:fillRect/>
          </a:stretch>
        </p:blipFill>
        <p:spPr>
          <a:xfrm>
            <a:off x="1424993" y="2423632"/>
            <a:ext cx="4008014" cy="1346200"/>
          </a:xfrm>
          <a:prstGeom prst="rect">
            <a:avLst/>
          </a:prstGeom>
        </p:spPr>
      </p:pic>
      <p:pic>
        <p:nvPicPr>
          <p:cNvPr id="20" name="Picture 19">
            <a:extLst>
              <a:ext uri="{FF2B5EF4-FFF2-40B4-BE49-F238E27FC236}">
                <a16:creationId xmlns:a16="http://schemas.microsoft.com/office/drawing/2014/main" id="{4420963D-78C7-4E0F-B425-04DA6EDB006E}"/>
              </a:ext>
            </a:extLst>
          </p:cNvPr>
          <p:cNvPicPr>
            <a:picLocks noChangeAspect="1"/>
          </p:cNvPicPr>
          <p:nvPr/>
        </p:nvPicPr>
        <p:blipFill>
          <a:blip r:embed="rId11"/>
          <a:stretch>
            <a:fillRect/>
          </a:stretch>
        </p:blipFill>
        <p:spPr>
          <a:xfrm>
            <a:off x="5069656" y="7626462"/>
            <a:ext cx="1288438" cy="709314"/>
          </a:xfrm>
          <a:prstGeom prst="rect">
            <a:avLst/>
          </a:prstGeom>
        </p:spPr>
      </p:pic>
    </p:spTree>
    <p:extLst>
      <p:ext uri="{BB962C8B-B14F-4D97-AF65-F5344CB8AC3E}">
        <p14:creationId xmlns:p14="http://schemas.microsoft.com/office/powerpoint/2010/main" val="6191110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sp>
        <p:nvSpPr>
          <p:cNvPr id="7" name="TextBox 6">
            <a:extLst>
              <a:ext uri="{FF2B5EF4-FFF2-40B4-BE49-F238E27FC236}">
                <a16:creationId xmlns:a16="http://schemas.microsoft.com/office/drawing/2014/main" id="{F445AF61-DA94-42D7-AF9B-5894BE699DAC}"/>
              </a:ext>
            </a:extLst>
          </p:cNvPr>
          <p:cNvSpPr txBox="1"/>
          <p:nvPr/>
        </p:nvSpPr>
        <p:spPr>
          <a:xfrm>
            <a:off x="-179560" y="3186869"/>
            <a:ext cx="6614646" cy="369332"/>
          </a:xfrm>
          <a:prstGeom prst="rect">
            <a:avLst/>
          </a:prstGeom>
          <a:noFill/>
        </p:spPr>
        <p:txBody>
          <a:bodyPr wrap="square" rtlCol="0">
            <a:spAutoFit/>
          </a:bodyPr>
          <a:lstStyle/>
          <a:p>
            <a:r>
              <a:rPr lang="en-US" b="1" dirty="0">
                <a:solidFill>
                  <a:srgbClr val="FF0000"/>
                </a:solidFill>
              </a:rPr>
              <a:t>              </a:t>
            </a:r>
            <a:endParaRPr lang="en-PH" dirty="0"/>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8" name="Picture 27">
            <a:extLst>
              <a:ext uri="{FF2B5EF4-FFF2-40B4-BE49-F238E27FC236}">
                <a16:creationId xmlns:a16="http://schemas.microsoft.com/office/drawing/2014/main" id="{00000000-0008-0000-0400-000009000000}"/>
              </a:ext>
            </a:extLst>
          </p:cNvPr>
          <p:cNvPicPr>
            <a:picLocks noChangeAspect="1"/>
          </p:cNvPicPr>
          <p:nvPr/>
        </p:nvPicPr>
        <p:blipFill>
          <a:blip r:embed="rId6"/>
          <a:stretch>
            <a:fillRect/>
          </a:stretch>
        </p:blipFill>
        <p:spPr>
          <a:xfrm>
            <a:off x="5204091" y="8411388"/>
            <a:ext cx="1395501" cy="517008"/>
          </a:xfrm>
          <a:prstGeom prst="rect">
            <a:avLst/>
          </a:prstGeom>
          <a:noFill/>
          <a:ln w="9525">
            <a:noFill/>
          </a:ln>
        </p:spPr>
      </p:pic>
      <p:pic>
        <p:nvPicPr>
          <p:cNvPr id="18" name="Picture 17">
            <a:extLst>
              <a:ext uri="{FF2B5EF4-FFF2-40B4-BE49-F238E27FC236}">
                <a16:creationId xmlns:a16="http://schemas.microsoft.com/office/drawing/2014/main" id="{83F05EA8-5796-4FC9-9BD0-BE91D95117B7}"/>
              </a:ext>
            </a:extLst>
          </p:cNvPr>
          <p:cNvPicPr>
            <a:picLocks noChangeAspect="1"/>
          </p:cNvPicPr>
          <p:nvPr/>
        </p:nvPicPr>
        <p:blipFill>
          <a:blip r:embed="rId7"/>
          <a:stretch>
            <a:fillRect/>
          </a:stretch>
        </p:blipFill>
        <p:spPr>
          <a:xfrm>
            <a:off x="2730396" y="6662382"/>
            <a:ext cx="794733" cy="370361"/>
          </a:xfrm>
          <a:prstGeom prst="rect">
            <a:avLst/>
          </a:prstGeom>
        </p:spPr>
      </p:pic>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7"/>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8"/>
          <a:stretch>
            <a:fillRect/>
          </a:stretch>
        </p:blipFill>
        <p:spPr>
          <a:xfrm>
            <a:off x="419386" y="460312"/>
            <a:ext cx="5842746" cy="854392"/>
          </a:xfrm>
          <a:prstGeom prst="rect">
            <a:avLst/>
          </a:prstGeom>
        </p:spPr>
      </p:pic>
      <p:sp>
        <p:nvSpPr>
          <p:cNvPr id="5" name="Rectangle 4">
            <a:extLst>
              <a:ext uri="{FF2B5EF4-FFF2-40B4-BE49-F238E27FC236}">
                <a16:creationId xmlns:a16="http://schemas.microsoft.com/office/drawing/2014/main" id="{63F710A7-3522-4539-B04E-3A80EBCE599C}"/>
              </a:ext>
            </a:extLst>
          </p:cNvPr>
          <p:cNvSpPr/>
          <p:nvPr/>
        </p:nvSpPr>
        <p:spPr>
          <a:xfrm>
            <a:off x="542260" y="2409127"/>
            <a:ext cx="5892825" cy="1200329"/>
          </a:xfrm>
          <a:prstGeom prst="rect">
            <a:avLst/>
          </a:prstGeom>
        </p:spPr>
        <p:txBody>
          <a:bodyPr wrap="square">
            <a:spAutoFit/>
          </a:bodyPr>
          <a:lstStyle/>
          <a:p>
            <a:r>
              <a:rPr lang="en-US" dirty="0"/>
              <a:t>Slim style turn and release on a robust 8mm thick rose for use with bathroom locks. Comes with a 10 year mechanical guarantee and is Fire door rated. Suitable for domestic and commercial use. </a:t>
            </a:r>
            <a:endParaRPr lang="en-PH" dirty="0"/>
          </a:p>
        </p:txBody>
      </p:sp>
      <p:sp>
        <p:nvSpPr>
          <p:cNvPr id="21" name="TextBox 20">
            <a:extLst>
              <a:ext uri="{FF2B5EF4-FFF2-40B4-BE49-F238E27FC236}">
                <a16:creationId xmlns:a16="http://schemas.microsoft.com/office/drawing/2014/main" id="{C9E4C7AE-6303-4B38-B384-230BCB85A882}"/>
              </a:ext>
            </a:extLst>
          </p:cNvPr>
          <p:cNvSpPr txBox="1"/>
          <p:nvPr/>
        </p:nvSpPr>
        <p:spPr>
          <a:xfrm>
            <a:off x="275914" y="1801006"/>
            <a:ext cx="6159170" cy="646331"/>
          </a:xfrm>
          <a:prstGeom prst="rect">
            <a:avLst/>
          </a:prstGeom>
          <a:noFill/>
        </p:spPr>
        <p:txBody>
          <a:bodyPr wrap="square" rtlCol="0">
            <a:spAutoFit/>
          </a:bodyPr>
          <a:lstStyle/>
          <a:p>
            <a:r>
              <a:rPr lang="en-PH" b="1" dirty="0"/>
              <a:t>CARLISLE BRASS ™  BATHROOM TURN AND RELEASE ON FACE-FIXED ROUND ROSE</a:t>
            </a:r>
          </a:p>
        </p:txBody>
      </p:sp>
      <p:sp>
        <p:nvSpPr>
          <p:cNvPr id="26" name="TextBox 25">
            <a:extLst>
              <a:ext uri="{FF2B5EF4-FFF2-40B4-BE49-F238E27FC236}">
                <a16:creationId xmlns:a16="http://schemas.microsoft.com/office/drawing/2014/main" id="{F146E743-8A89-4BF5-86D1-9F42153C1212}"/>
              </a:ext>
            </a:extLst>
          </p:cNvPr>
          <p:cNvSpPr txBox="1"/>
          <p:nvPr/>
        </p:nvSpPr>
        <p:spPr>
          <a:xfrm>
            <a:off x="2987067" y="1499185"/>
            <a:ext cx="548548" cy="369332"/>
          </a:xfrm>
          <a:prstGeom prst="rect">
            <a:avLst/>
          </a:prstGeom>
          <a:noFill/>
        </p:spPr>
        <p:txBody>
          <a:bodyPr wrap="none" rtlCol="0">
            <a:spAutoFit/>
          </a:bodyPr>
          <a:lstStyle/>
          <a:p>
            <a:r>
              <a:rPr lang="en-PH" b="1" dirty="0">
                <a:solidFill>
                  <a:srgbClr val="FF0000"/>
                </a:solidFill>
              </a:rPr>
              <a:t>B12</a:t>
            </a:r>
          </a:p>
        </p:txBody>
      </p:sp>
      <p:pic>
        <p:nvPicPr>
          <p:cNvPr id="20" name="Picture 19">
            <a:extLst>
              <a:ext uri="{FF2B5EF4-FFF2-40B4-BE49-F238E27FC236}">
                <a16:creationId xmlns:a16="http://schemas.microsoft.com/office/drawing/2014/main" id="{665894C1-194E-4276-80C8-EE09F609831C}"/>
              </a:ext>
            </a:extLst>
          </p:cNvPr>
          <p:cNvPicPr>
            <a:picLocks noChangeAspect="1"/>
          </p:cNvPicPr>
          <p:nvPr/>
        </p:nvPicPr>
        <p:blipFill>
          <a:blip r:embed="rId9"/>
          <a:stretch>
            <a:fillRect/>
          </a:stretch>
        </p:blipFill>
        <p:spPr>
          <a:xfrm>
            <a:off x="417952" y="7650465"/>
            <a:ext cx="523445" cy="518158"/>
          </a:xfrm>
          <a:prstGeom prst="rect">
            <a:avLst/>
          </a:prstGeom>
        </p:spPr>
      </p:pic>
      <p:pic>
        <p:nvPicPr>
          <p:cNvPr id="4" name="Picture 3">
            <a:extLst>
              <a:ext uri="{FF2B5EF4-FFF2-40B4-BE49-F238E27FC236}">
                <a16:creationId xmlns:a16="http://schemas.microsoft.com/office/drawing/2014/main" id="{339366F2-A1EB-470C-B03A-D68941376133}"/>
              </a:ext>
            </a:extLst>
          </p:cNvPr>
          <p:cNvPicPr>
            <a:picLocks noChangeAspect="1"/>
          </p:cNvPicPr>
          <p:nvPr/>
        </p:nvPicPr>
        <p:blipFill>
          <a:blip r:embed="rId10"/>
          <a:stretch>
            <a:fillRect/>
          </a:stretch>
        </p:blipFill>
        <p:spPr>
          <a:xfrm>
            <a:off x="428472" y="7663060"/>
            <a:ext cx="512925" cy="518159"/>
          </a:xfrm>
          <a:prstGeom prst="rect">
            <a:avLst/>
          </a:prstGeom>
        </p:spPr>
      </p:pic>
      <p:pic>
        <p:nvPicPr>
          <p:cNvPr id="6" name="Picture 5">
            <a:extLst>
              <a:ext uri="{FF2B5EF4-FFF2-40B4-BE49-F238E27FC236}">
                <a16:creationId xmlns:a16="http://schemas.microsoft.com/office/drawing/2014/main" id="{19EAB5E9-556A-415B-8F2A-3AB14FEE2F36}"/>
              </a:ext>
            </a:extLst>
          </p:cNvPr>
          <p:cNvPicPr>
            <a:picLocks noChangeAspect="1"/>
          </p:cNvPicPr>
          <p:nvPr/>
        </p:nvPicPr>
        <p:blipFill>
          <a:blip r:embed="rId11"/>
          <a:stretch>
            <a:fillRect/>
          </a:stretch>
        </p:blipFill>
        <p:spPr>
          <a:xfrm>
            <a:off x="1508896" y="3887774"/>
            <a:ext cx="3419475" cy="1619250"/>
          </a:xfrm>
          <a:prstGeom prst="rect">
            <a:avLst/>
          </a:prstGeom>
        </p:spPr>
      </p:pic>
      <p:pic>
        <p:nvPicPr>
          <p:cNvPr id="8" name="Picture 7">
            <a:extLst>
              <a:ext uri="{FF2B5EF4-FFF2-40B4-BE49-F238E27FC236}">
                <a16:creationId xmlns:a16="http://schemas.microsoft.com/office/drawing/2014/main" id="{430CC342-5765-4184-A2DB-E1F589EF4CF6}"/>
              </a:ext>
            </a:extLst>
          </p:cNvPr>
          <p:cNvPicPr>
            <a:picLocks noChangeAspect="1"/>
          </p:cNvPicPr>
          <p:nvPr/>
        </p:nvPicPr>
        <p:blipFill>
          <a:blip r:embed="rId12"/>
          <a:stretch>
            <a:fillRect/>
          </a:stretch>
        </p:blipFill>
        <p:spPr>
          <a:xfrm>
            <a:off x="428472" y="7664578"/>
            <a:ext cx="528843" cy="518159"/>
          </a:xfrm>
          <a:prstGeom prst="rect">
            <a:avLst/>
          </a:prstGeom>
        </p:spPr>
      </p:pic>
    </p:spTree>
    <p:extLst>
      <p:ext uri="{BB962C8B-B14F-4D97-AF65-F5344CB8AC3E}">
        <p14:creationId xmlns:p14="http://schemas.microsoft.com/office/powerpoint/2010/main" val="40586860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sp>
        <p:nvSpPr>
          <p:cNvPr id="7" name="TextBox 6">
            <a:extLst>
              <a:ext uri="{FF2B5EF4-FFF2-40B4-BE49-F238E27FC236}">
                <a16:creationId xmlns:a16="http://schemas.microsoft.com/office/drawing/2014/main" id="{F445AF61-DA94-42D7-AF9B-5894BE699DAC}"/>
              </a:ext>
            </a:extLst>
          </p:cNvPr>
          <p:cNvSpPr txBox="1"/>
          <p:nvPr/>
        </p:nvSpPr>
        <p:spPr>
          <a:xfrm>
            <a:off x="-179560" y="3186869"/>
            <a:ext cx="6614646" cy="369332"/>
          </a:xfrm>
          <a:prstGeom prst="rect">
            <a:avLst/>
          </a:prstGeom>
          <a:noFill/>
        </p:spPr>
        <p:txBody>
          <a:bodyPr wrap="square" rtlCol="0">
            <a:spAutoFit/>
          </a:bodyPr>
          <a:lstStyle/>
          <a:p>
            <a:r>
              <a:rPr lang="en-US" b="1" dirty="0">
                <a:solidFill>
                  <a:srgbClr val="FF0000"/>
                </a:solidFill>
              </a:rPr>
              <a:t>              </a:t>
            </a:r>
            <a:endParaRPr lang="en-PH" dirty="0"/>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8" name="Picture 27">
            <a:extLst>
              <a:ext uri="{FF2B5EF4-FFF2-40B4-BE49-F238E27FC236}">
                <a16:creationId xmlns:a16="http://schemas.microsoft.com/office/drawing/2014/main" id="{00000000-0008-0000-0400-000009000000}"/>
              </a:ext>
            </a:extLst>
          </p:cNvPr>
          <p:cNvPicPr>
            <a:picLocks noChangeAspect="1"/>
          </p:cNvPicPr>
          <p:nvPr/>
        </p:nvPicPr>
        <p:blipFill>
          <a:blip r:embed="rId6"/>
          <a:stretch>
            <a:fillRect/>
          </a:stretch>
        </p:blipFill>
        <p:spPr>
          <a:xfrm>
            <a:off x="5204091" y="8411388"/>
            <a:ext cx="1395501" cy="517008"/>
          </a:xfrm>
          <a:prstGeom prst="rect">
            <a:avLst/>
          </a:prstGeom>
          <a:noFill/>
          <a:ln w="9525">
            <a:noFill/>
          </a:ln>
        </p:spPr>
      </p:pic>
      <p:pic>
        <p:nvPicPr>
          <p:cNvPr id="18" name="Picture 17">
            <a:extLst>
              <a:ext uri="{FF2B5EF4-FFF2-40B4-BE49-F238E27FC236}">
                <a16:creationId xmlns:a16="http://schemas.microsoft.com/office/drawing/2014/main" id="{83F05EA8-5796-4FC9-9BD0-BE91D95117B7}"/>
              </a:ext>
            </a:extLst>
          </p:cNvPr>
          <p:cNvPicPr>
            <a:picLocks noChangeAspect="1"/>
          </p:cNvPicPr>
          <p:nvPr/>
        </p:nvPicPr>
        <p:blipFill>
          <a:blip r:embed="rId7"/>
          <a:stretch>
            <a:fillRect/>
          </a:stretch>
        </p:blipFill>
        <p:spPr>
          <a:xfrm>
            <a:off x="2730396" y="6662382"/>
            <a:ext cx="794733" cy="370361"/>
          </a:xfrm>
          <a:prstGeom prst="rect">
            <a:avLst/>
          </a:prstGeom>
        </p:spPr>
      </p:pic>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7"/>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8"/>
          <a:stretch>
            <a:fillRect/>
          </a:stretch>
        </p:blipFill>
        <p:spPr>
          <a:xfrm>
            <a:off x="419386" y="460312"/>
            <a:ext cx="5842746" cy="854392"/>
          </a:xfrm>
          <a:prstGeom prst="rect">
            <a:avLst/>
          </a:prstGeom>
        </p:spPr>
      </p:pic>
      <p:sp>
        <p:nvSpPr>
          <p:cNvPr id="37" name="TextBox 36">
            <a:extLst>
              <a:ext uri="{FF2B5EF4-FFF2-40B4-BE49-F238E27FC236}">
                <a16:creationId xmlns:a16="http://schemas.microsoft.com/office/drawing/2014/main" id="{52DC8923-61C9-4470-916A-9276F6A63A4E}"/>
              </a:ext>
            </a:extLst>
          </p:cNvPr>
          <p:cNvSpPr txBox="1"/>
          <p:nvPr/>
        </p:nvSpPr>
        <p:spPr>
          <a:xfrm>
            <a:off x="2806760" y="2449598"/>
            <a:ext cx="1018309" cy="369332"/>
          </a:xfrm>
          <a:prstGeom prst="rect">
            <a:avLst/>
          </a:prstGeom>
          <a:noFill/>
        </p:spPr>
        <p:txBody>
          <a:bodyPr wrap="square" rtlCol="0">
            <a:spAutoFit/>
          </a:bodyPr>
          <a:lstStyle/>
          <a:p>
            <a:r>
              <a:rPr lang="en-PH" b="1" dirty="0">
                <a:solidFill>
                  <a:srgbClr val="FF0000"/>
                </a:solidFill>
              </a:rPr>
              <a:t>  </a:t>
            </a:r>
          </a:p>
        </p:txBody>
      </p:sp>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9"/>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extLst>
              <p:ext uri="{D42A27DB-BD31-4B8C-83A1-F6EECF244321}">
                <p14:modId xmlns:p14="http://schemas.microsoft.com/office/powerpoint/2010/main" val="451891370"/>
              </p:ext>
            </p:extLst>
          </p:nvPr>
        </p:nvGraphicFramePr>
        <p:xfrm>
          <a:off x="1073880" y="4515748"/>
          <a:ext cx="4470992" cy="2882784"/>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PH" sz="1000" b="0" baseline="0" dirty="0">
                          <a:solidFill>
                            <a:schemeClr val="tx1"/>
                          </a:solidFill>
                        </a:rPr>
                        <a:t>B12</a:t>
                      </a: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PH" sz="1000" baseline="0" dirty="0">
                          <a:solidFill>
                            <a:schemeClr val="tx1"/>
                          </a:solidFill>
                        </a:rPr>
                        <a:t>CARLISLE BRASS</a:t>
                      </a:r>
                    </a:p>
                  </a:txBody>
                  <a:tcPr/>
                </a:tc>
                <a:extLst>
                  <a:ext uri="{0D108BD9-81ED-4DB2-BD59-A6C34878D82A}">
                    <a16:rowId xmlns:a16="http://schemas.microsoft.com/office/drawing/2014/main" val="3698042402"/>
                  </a:ext>
                </a:extLst>
              </a:tr>
              <a:tr h="354658">
                <a:tc>
                  <a:txBody>
                    <a:bodyPr/>
                    <a:lstStyle/>
                    <a:p>
                      <a:r>
                        <a:rPr lang="en-PH" sz="1000" baseline="0" dirty="0">
                          <a:solidFill>
                            <a:schemeClr val="tx1"/>
                          </a:solidFill>
                        </a:rPr>
                        <a:t>AVAILABLE FINISH</a:t>
                      </a:r>
                    </a:p>
                  </a:txBody>
                  <a:tcPr/>
                </a:tc>
                <a:tc>
                  <a:txBody>
                    <a:bodyPr/>
                    <a:lstStyle/>
                    <a:p>
                      <a:r>
                        <a:rPr lang="en-PH" sz="1000" baseline="0" dirty="0">
                          <a:solidFill>
                            <a:schemeClr val="tx1"/>
                          </a:solidFill>
                        </a:rPr>
                        <a:t>POLISHED BRASS</a:t>
                      </a: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PH" sz="1000" baseline="0" dirty="0">
                          <a:solidFill>
                            <a:schemeClr val="tx1"/>
                          </a:solidFill>
                        </a:rPr>
                        <a:t>TURN AND RELEASE</a:t>
                      </a:r>
                    </a:p>
                  </a:txBody>
                  <a:tcPr/>
                </a:tc>
                <a:extLst>
                  <a:ext uri="{0D108BD9-81ED-4DB2-BD59-A6C34878D82A}">
                    <a16:rowId xmlns:a16="http://schemas.microsoft.com/office/drawing/2014/main" val="2401254085"/>
                  </a:ext>
                </a:extLst>
              </a:tr>
              <a:tr h="400178">
                <a:tc>
                  <a:txBody>
                    <a:bodyPr/>
                    <a:lstStyle/>
                    <a:p>
                      <a:r>
                        <a:rPr lang="en-PH" sz="1000" baseline="0" dirty="0">
                          <a:solidFill>
                            <a:schemeClr val="tx1"/>
                          </a:solidFill>
                        </a:rPr>
                        <a:t>DIAMETER</a:t>
                      </a:r>
                    </a:p>
                  </a:txBody>
                  <a:tcPr/>
                </a:tc>
                <a:tc>
                  <a:txBody>
                    <a:bodyPr/>
                    <a:lstStyle/>
                    <a:p>
                      <a:r>
                        <a:rPr lang="en-PH" sz="1000" baseline="0" dirty="0">
                          <a:solidFill>
                            <a:schemeClr val="tx1"/>
                          </a:solidFill>
                        </a:rPr>
                        <a:t>45MM</a:t>
                      </a:r>
                    </a:p>
                  </a:txBody>
                  <a:tcPr/>
                </a:tc>
                <a:extLst>
                  <a:ext uri="{0D108BD9-81ED-4DB2-BD59-A6C34878D82A}">
                    <a16:rowId xmlns:a16="http://schemas.microsoft.com/office/drawing/2014/main" val="1646437629"/>
                  </a:ext>
                </a:extLst>
              </a:tr>
              <a:tr h="354658">
                <a:tc>
                  <a:txBody>
                    <a:bodyPr/>
                    <a:lstStyle/>
                    <a:p>
                      <a:r>
                        <a:rPr lang="en-PH" sz="1000" baseline="0" dirty="0">
                          <a:solidFill>
                            <a:schemeClr val="tx1"/>
                          </a:solidFill>
                        </a:rPr>
                        <a:t>PROJECTION</a:t>
                      </a:r>
                    </a:p>
                  </a:txBody>
                  <a:tcPr/>
                </a:tc>
                <a:tc>
                  <a:txBody>
                    <a:bodyPr/>
                    <a:lstStyle/>
                    <a:p>
                      <a:r>
                        <a:rPr lang="en-PH" sz="1000" baseline="0" dirty="0">
                          <a:solidFill>
                            <a:schemeClr val="tx1"/>
                          </a:solidFill>
                        </a:rPr>
                        <a:t>37MM</a:t>
                      </a:r>
                    </a:p>
                  </a:txBody>
                  <a:tcPr/>
                </a:tc>
                <a:extLst>
                  <a:ext uri="{0D108BD9-81ED-4DB2-BD59-A6C34878D82A}">
                    <a16:rowId xmlns:a16="http://schemas.microsoft.com/office/drawing/2014/main" val="3659633695"/>
                  </a:ext>
                </a:extLst>
              </a:tr>
              <a:tr h="354658">
                <a:tc>
                  <a:txBody>
                    <a:bodyPr/>
                    <a:lstStyle/>
                    <a:p>
                      <a:r>
                        <a:rPr lang="en-PH" sz="1000" baseline="0" dirty="0">
                          <a:solidFill>
                            <a:schemeClr val="tx1"/>
                          </a:solidFill>
                        </a:rPr>
                        <a:t>MECHANICAL WARRANTY</a:t>
                      </a:r>
                    </a:p>
                  </a:txBody>
                  <a:tcPr/>
                </a:tc>
                <a:tc>
                  <a:txBody>
                    <a:bodyPr/>
                    <a:lstStyle/>
                    <a:p>
                      <a:r>
                        <a:rPr lang="en-PH" sz="1000" baseline="0" dirty="0">
                          <a:solidFill>
                            <a:schemeClr val="tx1"/>
                          </a:solidFill>
                        </a:rPr>
                        <a:t>10 YEARS</a:t>
                      </a:r>
                    </a:p>
                  </a:txBody>
                  <a:tcPr/>
                </a:tc>
                <a:extLst>
                  <a:ext uri="{0D108BD9-81ED-4DB2-BD59-A6C34878D82A}">
                    <a16:rowId xmlns:a16="http://schemas.microsoft.com/office/drawing/2014/main" val="1480764841"/>
                  </a:ext>
                </a:extLst>
              </a:tr>
            </a:tbl>
          </a:graphicData>
        </a:graphic>
      </p:graphicFrame>
      <p:pic>
        <p:nvPicPr>
          <p:cNvPr id="3" name="Picture 2">
            <a:extLst>
              <a:ext uri="{FF2B5EF4-FFF2-40B4-BE49-F238E27FC236}">
                <a16:creationId xmlns:a16="http://schemas.microsoft.com/office/drawing/2014/main" id="{1D6338E7-8BFE-418D-BFD1-984930233826}"/>
              </a:ext>
            </a:extLst>
          </p:cNvPr>
          <p:cNvPicPr>
            <a:picLocks noChangeAspect="1"/>
          </p:cNvPicPr>
          <p:nvPr/>
        </p:nvPicPr>
        <p:blipFill>
          <a:blip r:embed="rId10"/>
          <a:stretch>
            <a:fillRect/>
          </a:stretch>
        </p:blipFill>
        <p:spPr>
          <a:xfrm>
            <a:off x="1859917" y="2132140"/>
            <a:ext cx="2961683" cy="2203881"/>
          </a:xfrm>
          <a:prstGeom prst="rect">
            <a:avLst/>
          </a:prstGeom>
        </p:spPr>
      </p:pic>
      <p:pic>
        <p:nvPicPr>
          <p:cNvPr id="20" name="Picture 19">
            <a:extLst>
              <a:ext uri="{FF2B5EF4-FFF2-40B4-BE49-F238E27FC236}">
                <a16:creationId xmlns:a16="http://schemas.microsoft.com/office/drawing/2014/main" id="{EDFEE4C5-7133-4A43-9E2F-BBAC07280E71}"/>
              </a:ext>
            </a:extLst>
          </p:cNvPr>
          <p:cNvPicPr>
            <a:picLocks noChangeAspect="1"/>
          </p:cNvPicPr>
          <p:nvPr/>
        </p:nvPicPr>
        <p:blipFill>
          <a:blip r:embed="rId11"/>
          <a:stretch>
            <a:fillRect/>
          </a:stretch>
        </p:blipFill>
        <p:spPr>
          <a:xfrm>
            <a:off x="5069656" y="7530769"/>
            <a:ext cx="1288438" cy="709314"/>
          </a:xfrm>
          <a:prstGeom prst="rect">
            <a:avLst/>
          </a:prstGeom>
        </p:spPr>
      </p:pic>
    </p:spTree>
    <p:extLst>
      <p:ext uri="{BB962C8B-B14F-4D97-AF65-F5344CB8AC3E}">
        <p14:creationId xmlns:p14="http://schemas.microsoft.com/office/powerpoint/2010/main" val="27929529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sp>
        <p:nvSpPr>
          <p:cNvPr id="7" name="TextBox 6">
            <a:extLst>
              <a:ext uri="{FF2B5EF4-FFF2-40B4-BE49-F238E27FC236}">
                <a16:creationId xmlns:a16="http://schemas.microsoft.com/office/drawing/2014/main" id="{F445AF61-DA94-42D7-AF9B-5894BE699DAC}"/>
              </a:ext>
            </a:extLst>
          </p:cNvPr>
          <p:cNvSpPr txBox="1"/>
          <p:nvPr/>
        </p:nvSpPr>
        <p:spPr>
          <a:xfrm>
            <a:off x="-179560" y="3186869"/>
            <a:ext cx="6614646" cy="369332"/>
          </a:xfrm>
          <a:prstGeom prst="rect">
            <a:avLst/>
          </a:prstGeom>
          <a:noFill/>
        </p:spPr>
        <p:txBody>
          <a:bodyPr wrap="square" rtlCol="0">
            <a:spAutoFit/>
          </a:bodyPr>
          <a:lstStyle/>
          <a:p>
            <a:r>
              <a:rPr lang="en-US" b="1" dirty="0">
                <a:solidFill>
                  <a:srgbClr val="FF0000"/>
                </a:solidFill>
              </a:rPr>
              <a:t>              </a:t>
            </a:r>
            <a:endParaRPr lang="en-PH" dirty="0"/>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8" name="Picture 27">
            <a:extLst>
              <a:ext uri="{FF2B5EF4-FFF2-40B4-BE49-F238E27FC236}">
                <a16:creationId xmlns:a16="http://schemas.microsoft.com/office/drawing/2014/main" id="{00000000-0008-0000-0400-000009000000}"/>
              </a:ext>
            </a:extLst>
          </p:cNvPr>
          <p:cNvPicPr>
            <a:picLocks noChangeAspect="1"/>
          </p:cNvPicPr>
          <p:nvPr/>
        </p:nvPicPr>
        <p:blipFill>
          <a:blip r:embed="rId6"/>
          <a:stretch>
            <a:fillRect/>
          </a:stretch>
        </p:blipFill>
        <p:spPr>
          <a:xfrm>
            <a:off x="5204091" y="8411388"/>
            <a:ext cx="1395501" cy="517008"/>
          </a:xfrm>
          <a:prstGeom prst="rect">
            <a:avLst/>
          </a:prstGeom>
          <a:noFill/>
          <a:ln w="9525">
            <a:noFill/>
          </a:ln>
        </p:spPr>
      </p:pic>
      <p:pic>
        <p:nvPicPr>
          <p:cNvPr id="18" name="Picture 17">
            <a:extLst>
              <a:ext uri="{FF2B5EF4-FFF2-40B4-BE49-F238E27FC236}">
                <a16:creationId xmlns:a16="http://schemas.microsoft.com/office/drawing/2014/main" id="{83F05EA8-5796-4FC9-9BD0-BE91D95117B7}"/>
              </a:ext>
            </a:extLst>
          </p:cNvPr>
          <p:cNvPicPr>
            <a:picLocks noChangeAspect="1"/>
          </p:cNvPicPr>
          <p:nvPr/>
        </p:nvPicPr>
        <p:blipFill>
          <a:blip r:embed="rId7"/>
          <a:stretch>
            <a:fillRect/>
          </a:stretch>
        </p:blipFill>
        <p:spPr>
          <a:xfrm>
            <a:off x="2730396" y="6662382"/>
            <a:ext cx="794733" cy="370361"/>
          </a:xfrm>
          <a:prstGeom prst="rect">
            <a:avLst/>
          </a:prstGeom>
        </p:spPr>
      </p:pic>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7"/>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8"/>
          <a:stretch>
            <a:fillRect/>
          </a:stretch>
        </p:blipFill>
        <p:spPr>
          <a:xfrm>
            <a:off x="419386" y="460312"/>
            <a:ext cx="5842746" cy="854392"/>
          </a:xfrm>
          <a:prstGeom prst="rect">
            <a:avLst/>
          </a:prstGeom>
        </p:spPr>
      </p:pic>
      <p:sp>
        <p:nvSpPr>
          <p:cNvPr id="21" name="TextBox 20">
            <a:extLst>
              <a:ext uri="{FF2B5EF4-FFF2-40B4-BE49-F238E27FC236}">
                <a16:creationId xmlns:a16="http://schemas.microsoft.com/office/drawing/2014/main" id="{C9E4C7AE-6303-4B38-B384-230BCB85A882}"/>
              </a:ext>
            </a:extLst>
          </p:cNvPr>
          <p:cNvSpPr txBox="1"/>
          <p:nvPr/>
        </p:nvSpPr>
        <p:spPr>
          <a:xfrm>
            <a:off x="595868" y="1758474"/>
            <a:ext cx="5454058" cy="369332"/>
          </a:xfrm>
          <a:prstGeom prst="rect">
            <a:avLst/>
          </a:prstGeom>
          <a:noFill/>
        </p:spPr>
        <p:txBody>
          <a:bodyPr wrap="square" rtlCol="0">
            <a:spAutoFit/>
          </a:bodyPr>
          <a:lstStyle/>
          <a:p>
            <a:r>
              <a:rPr lang="en-PH" b="1" dirty="0">
                <a:solidFill>
                  <a:srgbClr val="FF0000"/>
                </a:solidFill>
              </a:rPr>
              <a:t> </a:t>
            </a:r>
            <a:r>
              <a:rPr lang="en-PH" b="1" dirty="0"/>
              <a:t>EUROSPEC™ EASI-T BATHROOM LOCK - RESIDENTIAL </a:t>
            </a:r>
          </a:p>
        </p:txBody>
      </p:sp>
      <p:sp>
        <p:nvSpPr>
          <p:cNvPr id="26" name="TextBox 25">
            <a:extLst>
              <a:ext uri="{FF2B5EF4-FFF2-40B4-BE49-F238E27FC236}">
                <a16:creationId xmlns:a16="http://schemas.microsoft.com/office/drawing/2014/main" id="{F146E743-8A89-4BF5-86D1-9F42153C1212}"/>
              </a:ext>
            </a:extLst>
          </p:cNvPr>
          <p:cNvSpPr txBox="1"/>
          <p:nvPr/>
        </p:nvSpPr>
        <p:spPr>
          <a:xfrm>
            <a:off x="2530550" y="1499185"/>
            <a:ext cx="1488532" cy="369332"/>
          </a:xfrm>
          <a:prstGeom prst="rect">
            <a:avLst/>
          </a:prstGeom>
          <a:noFill/>
        </p:spPr>
        <p:txBody>
          <a:bodyPr wrap="square" rtlCol="0">
            <a:spAutoFit/>
          </a:bodyPr>
          <a:lstStyle/>
          <a:p>
            <a:r>
              <a:rPr lang="en-PH" b="1" dirty="0">
                <a:solidFill>
                  <a:srgbClr val="FF0000"/>
                </a:solidFill>
              </a:rPr>
              <a:t>BAE5025MB</a:t>
            </a:r>
          </a:p>
        </p:txBody>
      </p:sp>
      <p:pic>
        <p:nvPicPr>
          <p:cNvPr id="20" name="Picture 19">
            <a:extLst>
              <a:ext uri="{FF2B5EF4-FFF2-40B4-BE49-F238E27FC236}">
                <a16:creationId xmlns:a16="http://schemas.microsoft.com/office/drawing/2014/main" id="{665894C1-194E-4276-80C8-EE09F609831C}"/>
              </a:ext>
            </a:extLst>
          </p:cNvPr>
          <p:cNvPicPr>
            <a:picLocks noChangeAspect="1"/>
          </p:cNvPicPr>
          <p:nvPr/>
        </p:nvPicPr>
        <p:blipFill>
          <a:blip r:embed="rId9"/>
          <a:stretch>
            <a:fillRect/>
          </a:stretch>
        </p:blipFill>
        <p:spPr>
          <a:xfrm>
            <a:off x="417952" y="7650465"/>
            <a:ext cx="523445" cy="518158"/>
          </a:xfrm>
          <a:prstGeom prst="rect">
            <a:avLst/>
          </a:prstGeom>
        </p:spPr>
      </p:pic>
      <p:pic>
        <p:nvPicPr>
          <p:cNvPr id="4" name="Picture 3">
            <a:extLst>
              <a:ext uri="{FF2B5EF4-FFF2-40B4-BE49-F238E27FC236}">
                <a16:creationId xmlns:a16="http://schemas.microsoft.com/office/drawing/2014/main" id="{339366F2-A1EB-470C-B03A-D68941376133}"/>
              </a:ext>
            </a:extLst>
          </p:cNvPr>
          <p:cNvPicPr>
            <a:picLocks noChangeAspect="1"/>
          </p:cNvPicPr>
          <p:nvPr/>
        </p:nvPicPr>
        <p:blipFill>
          <a:blip r:embed="rId10"/>
          <a:stretch>
            <a:fillRect/>
          </a:stretch>
        </p:blipFill>
        <p:spPr>
          <a:xfrm>
            <a:off x="428472" y="7663060"/>
            <a:ext cx="512925" cy="518159"/>
          </a:xfrm>
          <a:prstGeom prst="rect">
            <a:avLst/>
          </a:prstGeom>
        </p:spPr>
      </p:pic>
      <p:pic>
        <p:nvPicPr>
          <p:cNvPr id="8" name="Picture 7">
            <a:extLst>
              <a:ext uri="{FF2B5EF4-FFF2-40B4-BE49-F238E27FC236}">
                <a16:creationId xmlns:a16="http://schemas.microsoft.com/office/drawing/2014/main" id="{430CC342-5765-4184-A2DB-E1F589EF4CF6}"/>
              </a:ext>
            </a:extLst>
          </p:cNvPr>
          <p:cNvPicPr>
            <a:picLocks noChangeAspect="1"/>
          </p:cNvPicPr>
          <p:nvPr/>
        </p:nvPicPr>
        <p:blipFill>
          <a:blip r:embed="rId11"/>
          <a:stretch>
            <a:fillRect/>
          </a:stretch>
        </p:blipFill>
        <p:spPr>
          <a:xfrm>
            <a:off x="428472" y="7664578"/>
            <a:ext cx="528843" cy="518159"/>
          </a:xfrm>
          <a:prstGeom prst="rect">
            <a:avLst/>
          </a:prstGeom>
        </p:spPr>
      </p:pic>
      <p:pic>
        <p:nvPicPr>
          <p:cNvPr id="2" name="Picture 1">
            <a:extLst>
              <a:ext uri="{FF2B5EF4-FFF2-40B4-BE49-F238E27FC236}">
                <a16:creationId xmlns:a16="http://schemas.microsoft.com/office/drawing/2014/main" id="{6060C0F9-B754-4084-B880-0C9D92A82513}"/>
              </a:ext>
            </a:extLst>
          </p:cNvPr>
          <p:cNvPicPr>
            <a:picLocks noChangeAspect="1"/>
          </p:cNvPicPr>
          <p:nvPr/>
        </p:nvPicPr>
        <p:blipFill>
          <a:blip r:embed="rId12"/>
          <a:stretch>
            <a:fillRect/>
          </a:stretch>
        </p:blipFill>
        <p:spPr>
          <a:xfrm>
            <a:off x="1591893" y="4527231"/>
            <a:ext cx="3612198" cy="3598489"/>
          </a:xfrm>
          <a:prstGeom prst="rect">
            <a:avLst/>
          </a:prstGeom>
        </p:spPr>
      </p:pic>
      <p:sp>
        <p:nvSpPr>
          <p:cNvPr id="3" name="Rectangle 2">
            <a:extLst>
              <a:ext uri="{FF2B5EF4-FFF2-40B4-BE49-F238E27FC236}">
                <a16:creationId xmlns:a16="http://schemas.microsoft.com/office/drawing/2014/main" id="{67D83165-6EB4-4550-BB34-A357BA199E61}"/>
              </a:ext>
            </a:extLst>
          </p:cNvPr>
          <p:cNvSpPr/>
          <p:nvPr/>
        </p:nvSpPr>
        <p:spPr>
          <a:xfrm>
            <a:off x="589280" y="2032844"/>
            <a:ext cx="5672852" cy="2308324"/>
          </a:xfrm>
          <a:prstGeom prst="rect">
            <a:avLst/>
          </a:prstGeom>
        </p:spPr>
        <p:txBody>
          <a:bodyPr wrap="square">
            <a:spAutoFit/>
          </a:bodyPr>
          <a:lstStyle/>
          <a:p>
            <a:r>
              <a:rPr lang="en-US" dirty="0">
                <a:solidFill>
                  <a:srgbClr val="333333"/>
                </a:solidFill>
                <a:latin typeface="Din2014-Light"/>
              </a:rPr>
              <a:t>Contract Bathroom Lock with a wide range of options offering an excellent degree of choice. The Latch bolt has the </a:t>
            </a:r>
            <a:r>
              <a:rPr lang="en-US" dirty="0" err="1">
                <a:solidFill>
                  <a:srgbClr val="333333"/>
                </a:solidFill>
                <a:latin typeface="Din2014-Light"/>
              </a:rPr>
              <a:t>Easi</a:t>
            </a:r>
            <a:r>
              <a:rPr lang="en-US" dirty="0">
                <a:solidFill>
                  <a:srgbClr val="333333"/>
                </a:solidFill>
                <a:latin typeface="Din2014-Light"/>
              </a:rPr>
              <a:t>-T reverse function to save undoing the case so it can be reversed in seconds. This lock carries a 10-year mechanical guarantee. It has been CE tested and is Fire Door Rated. Suitable for use in all domestic, industrial and commercial environments. Available in different finishes and sizes. Square and Radius options.</a:t>
            </a:r>
            <a:endParaRPr lang="en-PH" dirty="0"/>
          </a:p>
        </p:txBody>
      </p:sp>
      <p:pic>
        <p:nvPicPr>
          <p:cNvPr id="9" name="Picture 8">
            <a:extLst>
              <a:ext uri="{FF2B5EF4-FFF2-40B4-BE49-F238E27FC236}">
                <a16:creationId xmlns:a16="http://schemas.microsoft.com/office/drawing/2014/main" id="{2A440388-78D8-4481-994C-122A73E063BD}"/>
              </a:ext>
            </a:extLst>
          </p:cNvPr>
          <p:cNvPicPr>
            <a:picLocks noChangeAspect="1"/>
          </p:cNvPicPr>
          <p:nvPr/>
        </p:nvPicPr>
        <p:blipFill>
          <a:blip r:embed="rId13"/>
          <a:stretch>
            <a:fillRect/>
          </a:stretch>
        </p:blipFill>
        <p:spPr>
          <a:xfrm>
            <a:off x="428472" y="7667982"/>
            <a:ext cx="523445" cy="528841"/>
          </a:xfrm>
          <a:prstGeom prst="rect">
            <a:avLst/>
          </a:prstGeom>
        </p:spPr>
      </p:pic>
    </p:spTree>
    <p:extLst>
      <p:ext uri="{BB962C8B-B14F-4D97-AF65-F5344CB8AC3E}">
        <p14:creationId xmlns:p14="http://schemas.microsoft.com/office/powerpoint/2010/main" val="10306445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sp>
        <p:nvSpPr>
          <p:cNvPr id="7" name="TextBox 6">
            <a:extLst>
              <a:ext uri="{FF2B5EF4-FFF2-40B4-BE49-F238E27FC236}">
                <a16:creationId xmlns:a16="http://schemas.microsoft.com/office/drawing/2014/main" id="{F445AF61-DA94-42D7-AF9B-5894BE699DAC}"/>
              </a:ext>
            </a:extLst>
          </p:cNvPr>
          <p:cNvSpPr txBox="1"/>
          <p:nvPr/>
        </p:nvSpPr>
        <p:spPr>
          <a:xfrm>
            <a:off x="-179560" y="3186869"/>
            <a:ext cx="6614646" cy="369332"/>
          </a:xfrm>
          <a:prstGeom prst="rect">
            <a:avLst/>
          </a:prstGeom>
          <a:noFill/>
        </p:spPr>
        <p:txBody>
          <a:bodyPr wrap="square" rtlCol="0">
            <a:spAutoFit/>
          </a:bodyPr>
          <a:lstStyle/>
          <a:p>
            <a:r>
              <a:rPr lang="en-US" b="1" dirty="0">
                <a:solidFill>
                  <a:srgbClr val="FF0000"/>
                </a:solidFill>
              </a:rPr>
              <a:t>              </a:t>
            </a:r>
            <a:endParaRPr lang="en-PH" dirty="0"/>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8" name="Picture 27">
            <a:extLst>
              <a:ext uri="{FF2B5EF4-FFF2-40B4-BE49-F238E27FC236}">
                <a16:creationId xmlns:a16="http://schemas.microsoft.com/office/drawing/2014/main" id="{00000000-0008-0000-0400-000009000000}"/>
              </a:ext>
            </a:extLst>
          </p:cNvPr>
          <p:cNvPicPr>
            <a:picLocks noChangeAspect="1"/>
          </p:cNvPicPr>
          <p:nvPr/>
        </p:nvPicPr>
        <p:blipFill>
          <a:blip r:embed="rId6"/>
          <a:stretch>
            <a:fillRect/>
          </a:stretch>
        </p:blipFill>
        <p:spPr>
          <a:xfrm>
            <a:off x="5204091" y="8411388"/>
            <a:ext cx="1395501" cy="517008"/>
          </a:xfrm>
          <a:prstGeom prst="rect">
            <a:avLst/>
          </a:prstGeom>
          <a:noFill/>
          <a:ln w="9525">
            <a:noFill/>
          </a:ln>
        </p:spPr>
      </p:pic>
      <p:pic>
        <p:nvPicPr>
          <p:cNvPr id="18" name="Picture 17">
            <a:extLst>
              <a:ext uri="{FF2B5EF4-FFF2-40B4-BE49-F238E27FC236}">
                <a16:creationId xmlns:a16="http://schemas.microsoft.com/office/drawing/2014/main" id="{83F05EA8-5796-4FC9-9BD0-BE91D95117B7}"/>
              </a:ext>
            </a:extLst>
          </p:cNvPr>
          <p:cNvPicPr>
            <a:picLocks noChangeAspect="1"/>
          </p:cNvPicPr>
          <p:nvPr/>
        </p:nvPicPr>
        <p:blipFill>
          <a:blip r:embed="rId7"/>
          <a:stretch>
            <a:fillRect/>
          </a:stretch>
        </p:blipFill>
        <p:spPr>
          <a:xfrm>
            <a:off x="2730396" y="6662382"/>
            <a:ext cx="794733" cy="370361"/>
          </a:xfrm>
          <a:prstGeom prst="rect">
            <a:avLst/>
          </a:prstGeom>
        </p:spPr>
      </p:pic>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7"/>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8"/>
          <a:stretch>
            <a:fillRect/>
          </a:stretch>
        </p:blipFill>
        <p:spPr>
          <a:xfrm>
            <a:off x="419386" y="460312"/>
            <a:ext cx="5842746" cy="854392"/>
          </a:xfrm>
          <a:prstGeom prst="rect">
            <a:avLst/>
          </a:prstGeom>
        </p:spPr>
      </p:pic>
      <p:sp>
        <p:nvSpPr>
          <p:cNvPr id="37" name="TextBox 36">
            <a:extLst>
              <a:ext uri="{FF2B5EF4-FFF2-40B4-BE49-F238E27FC236}">
                <a16:creationId xmlns:a16="http://schemas.microsoft.com/office/drawing/2014/main" id="{52DC8923-61C9-4470-916A-9276F6A63A4E}"/>
              </a:ext>
            </a:extLst>
          </p:cNvPr>
          <p:cNvSpPr txBox="1"/>
          <p:nvPr/>
        </p:nvSpPr>
        <p:spPr>
          <a:xfrm>
            <a:off x="2806760" y="2449598"/>
            <a:ext cx="1018309" cy="369332"/>
          </a:xfrm>
          <a:prstGeom prst="rect">
            <a:avLst/>
          </a:prstGeom>
          <a:noFill/>
        </p:spPr>
        <p:txBody>
          <a:bodyPr wrap="square" rtlCol="0">
            <a:spAutoFit/>
          </a:bodyPr>
          <a:lstStyle/>
          <a:p>
            <a:r>
              <a:rPr lang="en-PH" b="1" dirty="0">
                <a:solidFill>
                  <a:srgbClr val="FF0000"/>
                </a:solidFill>
              </a:rPr>
              <a:t>  </a:t>
            </a:r>
          </a:p>
        </p:txBody>
      </p:sp>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9"/>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extLst>
              <p:ext uri="{D42A27DB-BD31-4B8C-83A1-F6EECF244321}">
                <p14:modId xmlns:p14="http://schemas.microsoft.com/office/powerpoint/2010/main" val="3123052910"/>
              </p:ext>
            </p:extLst>
          </p:nvPr>
        </p:nvGraphicFramePr>
        <p:xfrm>
          <a:off x="1073880" y="4515748"/>
          <a:ext cx="4470992" cy="2127948"/>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PH" sz="1000" b="0" baseline="0" dirty="0">
                          <a:solidFill>
                            <a:schemeClr val="tx1"/>
                          </a:solidFill>
                        </a:rPr>
                        <a:t>BAE5025</a:t>
                      </a: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PH" sz="1000" baseline="0" dirty="0">
                          <a:solidFill>
                            <a:schemeClr val="tx1"/>
                          </a:solidFill>
                        </a:rPr>
                        <a:t>EUROSPEC</a:t>
                      </a:r>
                    </a:p>
                  </a:txBody>
                  <a:tcPr/>
                </a:tc>
                <a:extLst>
                  <a:ext uri="{0D108BD9-81ED-4DB2-BD59-A6C34878D82A}">
                    <a16:rowId xmlns:a16="http://schemas.microsoft.com/office/drawing/2014/main" val="3698042402"/>
                  </a:ext>
                </a:extLst>
              </a:tr>
              <a:tr h="354658">
                <a:tc>
                  <a:txBody>
                    <a:bodyPr/>
                    <a:lstStyle/>
                    <a:p>
                      <a:r>
                        <a:rPr lang="en-PH" sz="1000" baseline="0" dirty="0">
                          <a:solidFill>
                            <a:schemeClr val="tx1"/>
                          </a:solidFill>
                        </a:rPr>
                        <a:t>AVAILABLE FINISH</a:t>
                      </a:r>
                    </a:p>
                  </a:txBody>
                  <a:tcPr/>
                </a:tc>
                <a:tc>
                  <a:txBody>
                    <a:bodyPr/>
                    <a:lstStyle/>
                    <a:p>
                      <a:r>
                        <a:rPr lang="en-PH" sz="1000" baseline="0" dirty="0">
                          <a:solidFill>
                            <a:schemeClr val="tx1"/>
                          </a:solidFill>
                        </a:rPr>
                        <a:t>MATT BLACK</a:t>
                      </a: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PH" sz="1000" baseline="0" dirty="0">
                          <a:solidFill>
                            <a:schemeClr val="tx1"/>
                          </a:solidFill>
                        </a:rPr>
                        <a:t>BATHROOM LOCK</a:t>
                      </a:r>
                    </a:p>
                  </a:txBody>
                  <a:tcPr/>
                </a:tc>
                <a:extLst>
                  <a:ext uri="{0D108BD9-81ED-4DB2-BD59-A6C34878D82A}">
                    <a16:rowId xmlns:a16="http://schemas.microsoft.com/office/drawing/2014/main" val="2401254085"/>
                  </a:ext>
                </a:extLst>
              </a:tr>
              <a:tr h="354658">
                <a:tc>
                  <a:txBody>
                    <a:bodyPr/>
                    <a:lstStyle/>
                    <a:p>
                      <a:r>
                        <a:rPr lang="en-PH" sz="1000" baseline="0" dirty="0">
                          <a:solidFill>
                            <a:schemeClr val="tx1"/>
                          </a:solidFill>
                        </a:rPr>
                        <a:t>MECHANICAL WARRANTY</a:t>
                      </a:r>
                    </a:p>
                  </a:txBody>
                  <a:tcPr/>
                </a:tc>
                <a:tc>
                  <a:txBody>
                    <a:bodyPr/>
                    <a:lstStyle/>
                    <a:p>
                      <a:r>
                        <a:rPr lang="en-PH" sz="1000" baseline="0" dirty="0">
                          <a:solidFill>
                            <a:schemeClr val="tx1"/>
                          </a:solidFill>
                        </a:rPr>
                        <a:t>10 YEARS</a:t>
                      </a:r>
                    </a:p>
                  </a:txBody>
                  <a:tcPr/>
                </a:tc>
                <a:extLst>
                  <a:ext uri="{0D108BD9-81ED-4DB2-BD59-A6C34878D82A}">
                    <a16:rowId xmlns:a16="http://schemas.microsoft.com/office/drawing/2014/main" val="1480764841"/>
                  </a:ext>
                </a:extLst>
              </a:tr>
            </a:tbl>
          </a:graphicData>
        </a:graphic>
      </p:graphicFrame>
      <p:pic>
        <p:nvPicPr>
          <p:cNvPr id="2" name="Picture 1">
            <a:extLst>
              <a:ext uri="{FF2B5EF4-FFF2-40B4-BE49-F238E27FC236}">
                <a16:creationId xmlns:a16="http://schemas.microsoft.com/office/drawing/2014/main" id="{865271AB-A45B-46F6-AE49-C59A6AC7F994}"/>
              </a:ext>
            </a:extLst>
          </p:cNvPr>
          <p:cNvPicPr>
            <a:picLocks noChangeAspect="1"/>
          </p:cNvPicPr>
          <p:nvPr/>
        </p:nvPicPr>
        <p:blipFill>
          <a:blip r:embed="rId10"/>
          <a:stretch>
            <a:fillRect/>
          </a:stretch>
        </p:blipFill>
        <p:spPr>
          <a:xfrm>
            <a:off x="1073880" y="2170140"/>
            <a:ext cx="4571194" cy="2241879"/>
          </a:xfrm>
          <a:prstGeom prst="rect">
            <a:avLst/>
          </a:prstGeom>
        </p:spPr>
      </p:pic>
      <p:pic>
        <p:nvPicPr>
          <p:cNvPr id="20" name="Picture 19">
            <a:extLst>
              <a:ext uri="{FF2B5EF4-FFF2-40B4-BE49-F238E27FC236}">
                <a16:creationId xmlns:a16="http://schemas.microsoft.com/office/drawing/2014/main" id="{1BC4F203-3551-4CAC-9D29-68589DAB9435}"/>
              </a:ext>
            </a:extLst>
          </p:cNvPr>
          <p:cNvPicPr>
            <a:picLocks noChangeAspect="1"/>
          </p:cNvPicPr>
          <p:nvPr/>
        </p:nvPicPr>
        <p:blipFill>
          <a:blip r:embed="rId11"/>
          <a:stretch>
            <a:fillRect/>
          </a:stretch>
        </p:blipFill>
        <p:spPr>
          <a:xfrm>
            <a:off x="938817" y="8409266"/>
            <a:ext cx="1791579" cy="362342"/>
          </a:xfrm>
          <a:prstGeom prst="rect">
            <a:avLst/>
          </a:prstGeom>
        </p:spPr>
      </p:pic>
      <p:pic>
        <p:nvPicPr>
          <p:cNvPr id="21" name="Picture 20">
            <a:extLst>
              <a:ext uri="{FF2B5EF4-FFF2-40B4-BE49-F238E27FC236}">
                <a16:creationId xmlns:a16="http://schemas.microsoft.com/office/drawing/2014/main" id="{AC53CA0E-58B2-4AD2-A2EF-B537D2A18D45}"/>
              </a:ext>
            </a:extLst>
          </p:cNvPr>
          <p:cNvPicPr>
            <a:picLocks noChangeAspect="1"/>
          </p:cNvPicPr>
          <p:nvPr/>
        </p:nvPicPr>
        <p:blipFill>
          <a:blip r:embed="rId12"/>
          <a:stretch>
            <a:fillRect/>
          </a:stretch>
        </p:blipFill>
        <p:spPr>
          <a:xfrm>
            <a:off x="4836472" y="7202085"/>
            <a:ext cx="1763120" cy="1207181"/>
          </a:xfrm>
          <a:prstGeom prst="rect">
            <a:avLst/>
          </a:prstGeom>
        </p:spPr>
      </p:pic>
    </p:spTree>
    <p:extLst>
      <p:ext uri="{BB962C8B-B14F-4D97-AF65-F5344CB8AC3E}">
        <p14:creationId xmlns:p14="http://schemas.microsoft.com/office/powerpoint/2010/main" val="30840832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F4E383B-A96D-47BE-A61A-37B9F56DC5DC}"/>
              </a:ext>
            </a:extLst>
          </p:cNvPr>
          <p:cNvPicPr>
            <a:picLocks noChangeAspect="1"/>
          </p:cNvPicPr>
          <p:nvPr/>
        </p:nvPicPr>
        <p:blipFill>
          <a:blip r:embed="rId2"/>
          <a:stretch>
            <a:fillRect/>
          </a:stretch>
        </p:blipFill>
        <p:spPr>
          <a:xfrm>
            <a:off x="417952" y="7650465"/>
            <a:ext cx="529755" cy="535106"/>
          </a:xfrm>
          <a:prstGeom prst="rect">
            <a:avLst/>
          </a:prstGeom>
        </p:spPr>
      </p:pic>
      <p:pic>
        <p:nvPicPr>
          <p:cNvPr id="5" name="Picture 4">
            <a:extLst>
              <a:ext uri="{FF2B5EF4-FFF2-40B4-BE49-F238E27FC236}">
                <a16:creationId xmlns:a16="http://schemas.microsoft.com/office/drawing/2014/main" id="{9A5DE45B-0392-465A-BCA1-66467A26FCF1}"/>
              </a:ext>
            </a:extLst>
          </p:cNvPr>
          <p:cNvPicPr>
            <a:picLocks noChangeAspect="1"/>
          </p:cNvPicPr>
          <p:nvPr/>
        </p:nvPicPr>
        <p:blipFill>
          <a:blip r:embed="rId3"/>
          <a:stretch>
            <a:fillRect/>
          </a:stretch>
        </p:blipFill>
        <p:spPr>
          <a:xfrm>
            <a:off x="1089113" y="3972289"/>
            <a:ext cx="4503292" cy="3179261"/>
          </a:xfrm>
          <a:prstGeom prst="rect">
            <a:avLst/>
          </a:prstGeom>
        </p:spPr>
      </p:pic>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sp>
        <p:nvSpPr>
          <p:cNvPr id="7" name="TextBox 6">
            <a:extLst>
              <a:ext uri="{FF2B5EF4-FFF2-40B4-BE49-F238E27FC236}">
                <a16:creationId xmlns:a16="http://schemas.microsoft.com/office/drawing/2014/main" id="{F445AF61-DA94-42D7-AF9B-5894BE699DAC}"/>
              </a:ext>
            </a:extLst>
          </p:cNvPr>
          <p:cNvSpPr txBox="1"/>
          <p:nvPr/>
        </p:nvSpPr>
        <p:spPr>
          <a:xfrm>
            <a:off x="-179560" y="3186869"/>
            <a:ext cx="6614646" cy="369332"/>
          </a:xfrm>
          <a:prstGeom prst="rect">
            <a:avLst/>
          </a:prstGeom>
          <a:noFill/>
        </p:spPr>
        <p:txBody>
          <a:bodyPr wrap="square" rtlCol="0">
            <a:spAutoFit/>
          </a:bodyPr>
          <a:lstStyle/>
          <a:p>
            <a:r>
              <a:rPr lang="en-US" b="1" dirty="0">
                <a:solidFill>
                  <a:srgbClr val="FF0000"/>
                </a:solidFill>
              </a:rPr>
              <a:t>              </a:t>
            </a:r>
            <a:endParaRPr lang="en-PH" dirty="0"/>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6"/>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7"/>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8" name="Picture 27">
            <a:extLst>
              <a:ext uri="{FF2B5EF4-FFF2-40B4-BE49-F238E27FC236}">
                <a16:creationId xmlns:a16="http://schemas.microsoft.com/office/drawing/2014/main" id="{00000000-0008-0000-0400-000009000000}"/>
              </a:ext>
            </a:extLst>
          </p:cNvPr>
          <p:cNvPicPr>
            <a:picLocks noChangeAspect="1"/>
          </p:cNvPicPr>
          <p:nvPr/>
        </p:nvPicPr>
        <p:blipFill>
          <a:blip r:embed="rId8"/>
          <a:stretch>
            <a:fillRect/>
          </a:stretch>
        </p:blipFill>
        <p:spPr>
          <a:xfrm>
            <a:off x="5204091" y="8411388"/>
            <a:ext cx="1395501" cy="517008"/>
          </a:xfrm>
          <a:prstGeom prst="rect">
            <a:avLst/>
          </a:prstGeom>
          <a:noFill/>
          <a:ln w="9525">
            <a:noFill/>
          </a:ln>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9"/>
          <a:stretch>
            <a:fillRect/>
          </a:stretch>
        </p:blipFill>
        <p:spPr>
          <a:xfrm>
            <a:off x="419386" y="460312"/>
            <a:ext cx="5842746" cy="854392"/>
          </a:xfrm>
          <a:prstGeom prst="rect">
            <a:avLst/>
          </a:prstGeom>
        </p:spPr>
      </p:pic>
      <p:sp>
        <p:nvSpPr>
          <p:cNvPr id="21" name="TextBox 20">
            <a:extLst>
              <a:ext uri="{FF2B5EF4-FFF2-40B4-BE49-F238E27FC236}">
                <a16:creationId xmlns:a16="http://schemas.microsoft.com/office/drawing/2014/main" id="{C9E4C7AE-6303-4B38-B384-230BCB85A882}"/>
              </a:ext>
            </a:extLst>
          </p:cNvPr>
          <p:cNvSpPr txBox="1"/>
          <p:nvPr/>
        </p:nvSpPr>
        <p:spPr>
          <a:xfrm>
            <a:off x="595868" y="1801006"/>
            <a:ext cx="5666264" cy="369332"/>
          </a:xfrm>
          <a:prstGeom prst="rect">
            <a:avLst/>
          </a:prstGeom>
          <a:noFill/>
        </p:spPr>
        <p:txBody>
          <a:bodyPr wrap="square" rtlCol="0">
            <a:spAutoFit/>
          </a:bodyPr>
          <a:lstStyle/>
          <a:p>
            <a:r>
              <a:rPr lang="en-PH" b="1" dirty="0">
                <a:solidFill>
                  <a:srgbClr val="FF0000"/>
                </a:solidFill>
              </a:rPr>
              <a:t>  </a:t>
            </a:r>
            <a:r>
              <a:rPr lang="en-PH" b="1" dirty="0"/>
              <a:t>EUROSPEC™ EASI-T BATHROOM LOCK - ARCHITECTURAL </a:t>
            </a:r>
          </a:p>
        </p:txBody>
      </p:sp>
      <p:sp>
        <p:nvSpPr>
          <p:cNvPr id="26" name="TextBox 25">
            <a:extLst>
              <a:ext uri="{FF2B5EF4-FFF2-40B4-BE49-F238E27FC236}">
                <a16:creationId xmlns:a16="http://schemas.microsoft.com/office/drawing/2014/main" id="{F146E743-8A89-4BF5-86D1-9F42153C1212}"/>
              </a:ext>
            </a:extLst>
          </p:cNvPr>
          <p:cNvSpPr txBox="1"/>
          <p:nvPr/>
        </p:nvSpPr>
        <p:spPr>
          <a:xfrm>
            <a:off x="2870648" y="1499185"/>
            <a:ext cx="1148433" cy="369332"/>
          </a:xfrm>
          <a:prstGeom prst="rect">
            <a:avLst/>
          </a:prstGeom>
          <a:noFill/>
        </p:spPr>
        <p:txBody>
          <a:bodyPr wrap="square" rtlCol="0">
            <a:spAutoFit/>
          </a:bodyPr>
          <a:lstStyle/>
          <a:p>
            <a:r>
              <a:rPr lang="en-PH" b="1" dirty="0">
                <a:solidFill>
                  <a:srgbClr val="FF0000"/>
                </a:solidFill>
              </a:rPr>
              <a:t>BAS5025</a:t>
            </a:r>
          </a:p>
        </p:txBody>
      </p:sp>
      <p:sp>
        <p:nvSpPr>
          <p:cNvPr id="3" name="Rectangle 2">
            <a:extLst>
              <a:ext uri="{FF2B5EF4-FFF2-40B4-BE49-F238E27FC236}">
                <a16:creationId xmlns:a16="http://schemas.microsoft.com/office/drawing/2014/main" id="{67D83165-6EB4-4550-BB34-A357BA199E61}"/>
              </a:ext>
            </a:extLst>
          </p:cNvPr>
          <p:cNvSpPr/>
          <p:nvPr/>
        </p:nvSpPr>
        <p:spPr>
          <a:xfrm>
            <a:off x="589280" y="2128541"/>
            <a:ext cx="5672852" cy="2031325"/>
          </a:xfrm>
          <a:prstGeom prst="rect">
            <a:avLst/>
          </a:prstGeom>
        </p:spPr>
        <p:txBody>
          <a:bodyPr wrap="square">
            <a:spAutoFit/>
          </a:bodyPr>
          <a:lstStyle/>
          <a:p>
            <a:r>
              <a:rPr lang="en-US" dirty="0"/>
              <a:t>Bathroom Lock in 64mm. The Latch bolt has the </a:t>
            </a:r>
            <a:r>
              <a:rPr lang="en-US" dirty="0" err="1"/>
              <a:t>Easi</a:t>
            </a:r>
            <a:r>
              <a:rPr lang="en-US" dirty="0"/>
              <a:t>-T reverse function to save undoing the case so it can be reversed in seconds. Certified to BS EN 12209. This lock provides a good degree of security and carries a 10 year mechanical guarantee. It has been CE and </a:t>
            </a:r>
            <a:r>
              <a:rPr lang="en-US" dirty="0" err="1"/>
              <a:t>Certifire</a:t>
            </a:r>
            <a:r>
              <a:rPr lang="en-US" dirty="0"/>
              <a:t> tested. Suitable for use in all domestic, industrial and commercial environments. </a:t>
            </a:r>
            <a:endParaRPr lang="en-PH" dirty="0"/>
          </a:p>
        </p:txBody>
      </p:sp>
    </p:spTree>
    <p:extLst>
      <p:ext uri="{BB962C8B-B14F-4D97-AF65-F5344CB8AC3E}">
        <p14:creationId xmlns:p14="http://schemas.microsoft.com/office/powerpoint/2010/main" val="30284482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sp>
        <p:nvSpPr>
          <p:cNvPr id="7" name="TextBox 6">
            <a:extLst>
              <a:ext uri="{FF2B5EF4-FFF2-40B4-BE49-F238E27FC236}">
                <a16:creationId xmlns:a16="http://schemas.microsoft.com/office/drawing/2014/main" id="{F445AF61-DA94-42D7-AF9B-5894BE699DAC}"/>
              </a:ext>
            </a:extLst>
          </p:cNvPr>
          <p:cNvSpPr txBox="1"/>
          <p:nvPr/>
        </p:nvSpPr>
        <p:spPr>
          <a:xfrm>
            <a:off x="-179560" y="3186869"/>
            <a:ext cx="6614646" cy="369332"/>
          </a:xfrm>
          <a:prstGeom prst="rect">
            <a:avLst/>
          </a:prstGeom>
          <a:noFill/>
        </p:spPr>
        <p:txBody>
          <a:bodyPr wrap="square" rtlCol="0">
            <a:spAutoFit/>
          </a:bodyPr>
          <a:lstStyle/>
          <a:p>
            <a:r>
              <a:rPr lang="en-US" b="1" dirty="0">
                <a:solidFill>
                  <a:srgbClr val="FF0000"/>
                </a:solidFill>
              </a:rPr>
              <a:t>              </a:t>
            </a:r>
            <a:endParaRPr lang="en-PH" dirty="0"/>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8" name="Picture 27">
            <a:extLst>
              <a:ext uri="{FF2B5EF4-FFF2-40B4-BE49-F238E27FC236}">
                <a16:creationId xmlns:a16="http://schemas.microsoft.com/office/drawing/2014/main" id="{00000000-0008-0000-0400-000009000000}"/>
              </a:ext>
            </a:extLst>
          </p:cNvPr>
          <p:cNvPicPr>
            <a:picLocks noChangeAspect="1"/>
          </p:cNvPicPr>
          <p:nvPr/>
        </p:nvPicPr>
        <p:blipFill>
          <a:blip r:embed="rId6"/>
          <a:stretch>
            <a:fillRect/>
          </a:stretch>
        </p:blipFill>
        <p:spPr>
          <a:xfrm>
            <a:off x="5204091" y="8411388"/>
            <a:ext cx="1395501" cy="517008"/>
          </a:xfrm>
          <a:prstGeom prst="rect">
            <a:avLst/>
          </a:prstGeom>
          <a:noFill/>
          <a:ln w="9525">
            <a:noFill/>
          </a:ln>
        </p:spPr>
      </p:pic>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7"/>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8"/>
          <a:stretch>
            <a:fillRect/>
          </a:stretch>
        </p:blipFill>
        <p:spPr>
          <a:xfrm>
            <a:off x="419386" y="460312"/>
            <a:ext cx="5842746" cy="854392"/>
          </a:xfrm>
          <a:prstGeom prst="rect">
            <a:avLst/>
          </a:prstGeom>
        </p:spPr>
      </p:pic>
      <p:sp>
        <p:nvSpPr>
          <p:cNvPr id="37" name="TextBox 36">
            <a:extLst>
              <a:ext uri="{FF2B5EF4-FFF2-40B4-BE49-F238E27FC236}">
                <a16:creationId xmlns:a16="http://schemas.microsoft.com/office/drawing/2014/main" id="{52DC8923-61C9-4470-916A-9276F6A63A4E}"/>
              </a:ext>
            </a:extLst>
          </p:cNvPr>
          <p:cNvSpPr txBox="1"/>
          <p:nvPr/>
        </p:nvSpPr>
        <p:spPr>
          <a:xfrm>
            <a:off x="2806760" y="2449598"/>
            <a:ext cx="1018309" cy="369332"/>
          </a:xfrm>
          <a:prstGeom prst="rect">
            <a:avLst/>
          </a:prstGeom>
          <a:noFill/>
        </p:spPr>
        <p:txBody>
          <a:bodyPr wrap="square" rtlCol="0">
            <a:spAutoFit/>
          </a:bodyPr>
          <a:lstStyle/>
          <a:p>
            <a:r>
              <a:rPr lang="en-PH" b="1" dirty="0">
                <a:solidFill>
                  <a:srgbClr val="FF0000"/>
                </a:solidFill>
              </a:rPr>
              <a:t>  </a:t>
            </a:r>
          </a:p>
        </p:txBody>
      </p:sp>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9"/>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extLst>
              <p:ext uri="{D42A27DB-BD31-4B8C-83A1-F6EECF244321}">
                <p14:modId xmlns:p14="http://schemas.microsoft.com/office/powerpoint/2010/main" val="2258155278"/>
              </p:ext>
            </p:extLst>
          </p:nvPr>
        </p:nvGraphicFramePr>
        <p:xfrm>
          <a:off x="1073880" y="4515748"/>
          <a:ext cx="4470992" cy="2474330"/>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PH" sz="1000" b="0" baseline="0" dirty="0">
                          <a:solidFill>
                            <a:schemeClr val="tx1"/>
                          </a:solidFill>
                        </a:rPr>
                        <a:t>BAS5025</a:t>
                      </a: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PH" sz="1000" baseline="0" dirty="0">
                          <a:solidFill>
                            <a:schemeClr val="tx1"/>
                          </a:solidFill>
                        </a:rPr>
                        <a:t>EUROSPEC</a:t>
                      </a:r>
                    </a:p>
                  </a:txBody>
                  <a:tcPr/>
                </a:tc>
                <a:extLst>
                  <a:ext uri="{0D108BD9-81ED-4DB2-BD59-A6C34878D82A}">
                    <a16:rowId xmlns:a16="http://schemas.microsoft.com/office/drawing/2014/main" val="3698042402"/>
                  </a:ext>
                </a:extLst>
              </a:tr>
              <a:tr h="354658">
                <a:tc>
                  <a:txBody>
                    <a:bodyPr/>
                    <a:lstStyle/>
                    <a:p>
                      <a:r>
                        <a:rPr lang="en-PH" sz="1000" baseline="0" dirty="0">
                          <a:solidFill>
                            <a:schemeClr val="tx1"/>
                          </a:solidFill>
                        </a:rPr>
                        <a:t>AVAILABLE FINISH</a:t>
                      </a:r>
                    </a:p>
                  </a:txBody>
                  <a:tcPr/>
                </a:tc>
                <a:tc>
                  <a:txBody>
                    <a:bodyPr/>
                    <a:lstStyle/>
                    <a:p>
                      <a:r>
                        <a:rPr lang="en-PH" sz="1000" baseline="0" dirty="0">
                          <a:solidFill>
                            <a:schemeClr val="tx1"/>
                          </a:solidFill>
                        </a:rPr>
                        <a:t>MATT BLACK</a:t>
                      </a:r>
                    </a:p>
                    <a:p>
                      <a:r>
                        <a:rPr lang="en-PH" sz="1000" baseline="0" dirty="0">
                          <a:solidFill>
                            <a:schemeClr val="tx1"/>
                          </a:solidFill>
                        </a:rPr>
                        <a:t>SATIN BRASS</a:t>
                      </a:r>
                    </a:p>
                    <a:p>
                      <a:r>
                        <a:rPr lang="en-PH" sz="1000" baseline="0" dirty="0">
                          <a:solidFill>
                            <a:schemeClr val="tx1"/>
                          </a:solidFill>
                        </a:rPr>
                        <a:t>ANTIQUE BRASS</a:t>
                      </a:r>
                    </a:p>
                    <a:p>
                      <a:r>
                        <a:rPr lang="en-PH" sz="1000" baseline="0" dirty="0">
                          <a:solidFill>
                            <a:schemeClr val="tx1"/>
                          </a:solidFill>
                        </a:rPr>
                        <a:t>SATIN STAINLESS STEEL</a:t>
                      </a: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PH" sz="1000" baseline="0" dirty="0">
                          <a:solidFill>
                            <a:schemeClr val="tx1"/>
                          </a:solidFill>
                        </a:rPr>
                        <a:t>BATHROOM LOCK</a:t>
                      </a:r>
                    </a:p>
                  </a:txBody>
                  <a:tcPr/>
                </a:tc>
                <a:extLst>
                  <a:ext uri="{0D108BD9-81ED-4DB2-BD59-A6C34878D82A}">
                    <a16:rowId xmlns:a16="http://schemas.microsoft.com/office/drawing/2014/main" val="2401254085"/>
                  </a:ext>
                </a:extLst>
              </a:tr>
              <a:tr h="354658">
                <a:tc>
                  <a:txBody>
                    <a:bodyPr/>
                    <a:lstStyle/>
                    <a:p>
                      <a:r>
                        <a:rPr lang="en-PH" sz="1000" baseline="0" dirty="0">
                          <a:solidFill>
                            <a:schemeClr val="tx1"/>
                          </a:solidFill>
                        </a:rPr>
                        <a:t>MECHANICAL WARRANTY</a:t>
                      </a:r>
                    </a:p>
                  </a:txBody>
                  <a:tcPr/>
                </a:tc>
                <a:tc>
                  <a:txBody>
                    <a:bodyPr/>
                    <a:lstStyle/>
                    <a:p>
                      <a:r>
                        <a:rPr lang="en-PH" sz="1000" baseline="0" dirty="0">
                          <a:solidFill>
                            <a:schemeClr val="tx1"/>
                          </a:solidFill>
                        </a:rPr>
                        <a:t>10 YEARS</a:t>
                      </a:r>
                    </a:p>
                  </a:txBody>
                  <a:tcPr/>
                </a:tc>
                <a:extLst>
                  <a:ext uri="{0D108BD9-81ED-4DB2-BD59-A6C34878D82A}">
                    <a16:rowId xmlns:a16="http://schemas.microsoft.com/office/drawing/2014/main" val="1480764841"/>
                  </a:ext>
                </a:extLst>
              </a:tr>
            </a:tbl>
          </a:graphicData>
        </a:graphic>
      </p:graphicFrame>
      <p:pic>
        <p:nvPicPr>
          <p:cNvPr id="3" name="Picture 2">
            <a:extLst>
              <a:ext uri="{FF2B5EF4-FFF2-40B4-BE49-F238E27FC236}">
                <a16:creationId xmlns:a16="http://schemas.microsoft.com/office/drawing/2014/main" id="{B51648F4-60AC-43F0-A893-EF8EB882CAA2}"/>
              </a:ext>
            </a:extLst>
          </p:cNvPr>
          <p:cNvPicPr>
            <a:picLocks noChangeAspect="1"/>
          </p:cNvPicPr>
          <p:nvPr/>
        </p:nvPicPr>
        <p:blipFill>
          <a:blip r:embed="rId10"/>
          <a:stretch>
            <a:fillRect/>
          </a:stretch>
        </p:blipFill>
        <p:spPr>
          <a:xfrm>
            <a:off x="1156353" y="1929456"/>
            <a:ext cx="4047738" cy="2514825"/>
          </a:xfrm>
          <a:prstGeom prst="rect">
            <a:avLst/>
          </a:prstGeom>
        </p:spPr>
      </p:pic>
      <p:pic>
        <p:nvPicPr>
          <p:cNvPr id="16" name="Picture 15">
            <a:extLst>
              <a:ext uri="{FF2B5EF4-FFF2-40B4-BE49-F238E27FC236}">
                <a16:creationId xmlns:a16="http://schemas.microsoft.com/office/drawing/2014/main" id="{9FCACE53-73BD-4052-A7AB-0638A02D3DAC}"/>
              </a:ext>
            </a:extLst>
          </p:cNvPr>
          <p:cNvPicPr>
            <a:picLocks noChangeAspect="1"/>
          </p:cNvPicPr>
          <p:nvPr/>
        </p:nvPicPr>
        <p:blipFill>
          <a:blip r:embed="rId11"/>
          <a:stretch>
            <a:fillRect/>
          </a:stretch>
        </p:blipFill>
        <p:spPr>
          <a:xfrm>
            <a:off x="938817" y="8409266"/>
            <a:ext cx="1791579" cy="362342"/>
          </a:xfrm>
          <a:prstGeom prst="rect">
            <a:avLst/>
          </a:prstGeom>
        </p:spPr>
      </p:pic>
      <p:pic>
        <p:nvPicPr>
          <p:cNvPr id="18" name="Picture 17">
            <a:extLst>
              <a:ext uri="{FF2B5EF4-FFF2-40B4-BE49-F238E27FC236}">
                <a16:creationId xmlns:a16="http://schemas.microsoft.com/office/drawing/2014/main" id="{19B7998E-EAEF-43BD-975A-EA6562E5C7FB}"/>
              </a:ext>
            </a:extLst>
          </p:cNvPr>
          <p:cNvPicPr>
            <a:picLocks noChangeAspect="1"/>
          </p:cNvPicPr>
          <p:nvPr/>
        </p:nvPicPr>
        <p:blipFill>
          <a:blip r:embed="rId12"/>
          <a:stretch>
            <a:fillRect/>
          </a:stretch>
        </p:blipFill>
        <p:spPr>
          <a:xfrm>
            <a:off x="4836472" y="7189924"/>
            <a:ext cx="1744661" cy="1181120"/>
          </a:xfrm>
          <a:prstGeom prst="rect">
            <a:avLst/>
          </a:prstGeom>
        </p:spPr>
      </p:pic>
    </p:spTree>
    <p:extLst>
      <p:ext uri="{BB962C8B-B14F-4D97-AF65-F5344CB8AC3E}">
        <p14:creationId xmlns:p14="http://schemas.microsoft.com/office/powerpoint/2010/main" val="10081973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F4E383B-A96D-47BE-A61A-37B9F56DC5DC}"/>
              </a:ext>
            </a:extLst>
          </p:cNvPr>
          <p:cNvPicPr>
            <a:picLocks noChangeAspect="1"/>
          </p:cNvPicPr>
          <p:nvPr/>
        </p:nvPicPr>
        <p:blipFill>
          <a:blip r:embed="rId2"/>
          <a:stretch>
            <a:fillRect/>
          </a:stretch>
        </p:blipFill>
        <p:spPr>
          <a:xfrm>
            <a:off x="417952" y="7650465"/>
            <a:ext cx="529755" cy="535106"/>
          </a:xfrm>
          <a:prstGeom prst="rect">
            <a:avLst/>
          </a:prstGeom>
        </p:spPr>
      </p:pic>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sp>
        <p:nvSpPr>
          <p:cNvPr id="7" name="TextBox 6">
            <a:extLst>
              <a:ext uri="{FF2B5EF4-FFF2-40B4-BE49-F238E27FC236}">
                <a16:creationId xmlns:a16="http://schemas.microsoft.com/office/drawing/2014/main" id="{F445AF61-DA94-42D7-AF9B-5894BE699DAC}"/>
              </a:ext>
            </a:extLst>
          </p:cNvPr>
          <p:cNvSpPr txBox="1"/>
          <p:nvPr/>
        </p:nvSpPr>
        <p:spPr>
          <a:xfrm>
            <a:off x="-179560" y="3186869"/>
            <a:ext cx="6614646" cy="369332"/>
          </a:xfrm>
          <a:prstGeom prst="rect">
            <a:avLst/>
          </a:prstGeom>
          <a:noFill/>
        </p:spPr>
        <p:txBody>
          <a:bodyPr wrap="square" rtlCol="0">
            <a:spAutoFit/>
          </a:bodyPr>
          <a:lstStyle/>
          <a:p>
            <a:r>
              <a:rPr lang="en-US" b="1" dirty="0">
                <a:solidFill>
                  <a:srgbClr val="FF0000"/>
                </a:solidFill>
              </a:rPr>
              <a:t>              </a:t>
            </a:r>
            <a:endParaRPr lang="en-PH" dirty="0"/>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5"/>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6"/>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8" name="Picture 27">
            <a:extLst>
              <a:ext uri="{FF2B5EF4-FFF2-40B4-BE49-F238E27FC236}">
                <a16:creationId xmlns:a16="http://schemas.microsoft.com/office/drawing/2014/main" id="{00000000-0008-0000-0400-000009000000}"/>
              </a:ext>
            </a:extLst>
          </p:cNvPr>
          <p:cNvPicPr>
            <a:picLocks noChangeAspect="1"/>
          </p:cNvPicPr>
          <p:nvPr/>
        </p:nvPicPr>
        <p:blipFill>
          <a:blip r:embed="rId7"/>
          <a:stretch>
            <a:fillRect/>
          </a:stretch>
        </p:blipFill>
        <p:spPr>
          <a:xfrm>
            <a:off x="5204091" y="8411388"/>
            <a:ext cx="1395501" cy="517008"/>
          </a:xfrm>
          <a:prstGeom prst="rect">
            <a:avLst/>
          </a:prstGeom>
          <a:noFill/>
          <a:ln w="9525">
            <a:noFill/>
          </a:ln>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8"/>
          <a:stretch>
            <a:fillRect/>
          </a:stretch>
        </p:blipFill>
        <p:spPr>
          <a:xfrm>
            <a:off x="419386" y="460312"/>
            <a:ext cx="5842746" cy="854392"/>
          </a:xfrm>
          <a:prstGeom prst="rect">
            <a:avLst/>
          </a:prstGeom>
        </p:spPr>
      </p:pic>
      <p:sp>
        <p:nvSpPr>
          <p:cNvPr id="21" name="TextBox 20">
            <a:extLst>
              <a:ext uri="{FF2B5EF4-FFF2-40B4-BE49-F238E27FC236}">
                <a16:creationId xmlns:a16="http://schemas.microsoft.com/office/drawing/2014/main" id="{C9E4C7AE-6303-4B38-B384-230BCB85A882}"/>
              </a:ext>
            </a:extLst>
          </p:cNvPr>
          <p:cNvSpPr txBox="1"/>
          <p:nvPr/>
        </p:nvSpPr>
        <p:spPr>
          <a:xfrm>
            <a:off x="107571" y="1801006"/>
            <a:ext cx="6614646" cy="369332"/>
          </a:xfrm>
          <a:prstGeom prst="rect">
            <a:avLst/>
          </a:prstGeom>
          <a:noFill/>
        </p:spPr>
        <p:txBody>
          <a:bodyPr wrap="square" rtlCol="0">
            <a:spAutoFit/>
          </a:bodyPr>
          <a:lstStyle/>
          <a:p>
            <a:r>
              <a:rPr lang="en-PH" b="1" dirty="0">
                <a:solidFill>
                  <a:srgbClr val="FF0000"/>
                </a:solidFill>
              </a:rPr>
              <a:t> </a:t>
            </a:r>
            <a:r>
              <a:rPr lang="en-PH" b="1" dirty="0"/>
              <a:t>EUROSPEC™  EUROPROFILE ESCUTCHEON – SATIN STAINLESS STEEL</a:t>
            </a:r>
          </a:p>
        </p:txBody>
      </p:sp>
      <p:sp>
        <p:nvSpPr>
          <p:cNvPr id="26" name="TextBox 25">
            <a:extLst>
              <a:ext uri="{FF2B5EF4-FFF2-40B4-BE49-F238E27FC236}">
                <a16:creationId xmlns:a16="http://schemas.microsoft.com/office/drawing/2014/main" id="{F146E743-8A89-4BF5-86D1-9F42153C1212}"/>
              </a:ext>
            </a:extLst>
          </p:cNvPr>
          <p:cNvSpPr txBox="1"/>
          <p:nvPr/>
        </p:nvSpPr>
        <p:spPr>
          <a:xfrm>
            <a:off x="2721936" y="1499185"/>
            <a:ext cx="1382232" cy="369332"/>
          </a:xfrm>
          <a:prstGeom prst="rect">
            <a:avLst/>
          </a:prstGeom>
          <a:noFill/>
        </p:spPr>
        <p:txBody>
          <a:bodyPr wrap="square" rtlCol="0">
            <a:spAutoFit/>
          </a:bodyPr>
          <a:lstStyle/>
          <a:p>
            <a:r>
              <a:rPr lang="en-PH" b="1" dirty="0">
                <a:solidFill>
                  <a:srgbClr val="FF0000"/>
                </a:solidFill>
              </a:rPr>
              <a:t>CSE1005SSS</a:t>
            </a:r>
          </a:p>
        </p:txBody>
      </p:sp>
      <p:sp>
        <p:nvSpPr>
          <p:cNvPr id="3" name="Rectangle 2">
            <a:extLst>
              <a:ext uri="{FF2B5EF4-FFF2-40B4-BE49-F238E27FC236}">
                <a16:creationId xmlns:a16="http://schemas.microsoft.com/office/drawing/2014/main" id="{67D83165-6EB4-4550-BB34-A357BA199E61}"/>
              </a:ext>
            </a:extLst>
          </p:cNvPr>
          <p:cNvSpPr/>
          <p:nvPr/>
        </p:nvSpPr>
        <p:spPr>
          <a:xfrm>
            <a:off x="606056" y="2351824"/>
            <a:ext cx="5656076" cy="1477328"/>
          </a:xfrm>
          <a:prstGeom prst="rect">
            <a:avLst/>
          </a:prstGeom>
        </p:spPr>
        <p:txBody>
          <a:bodyPr wrap="square">
            <a:spAutoFit/>
          </a:bodyPr>
          <a:lstStyle/>
          <a:p>
            <a:r>
              <a:rPr lang="en-US" dirty="0" err="1"/>
              <a:t>Europrofile</a:t>
            </a:r>
            <a:r>
              <a:rPr lang="en-US" dirty="0"/>
              <a:t> Escutcheon on concealed fix press on rose to all of the </a:t>
            </a:r>
            <a:r>
              <a:rPr lang="en-US" dirty="0" err="1"/>
              <a:t>Steelworx</a:t>
            </a:r>
            <a:r>
              <a:rPr lang="en-US" dirty="0"/>
              <a:t> levers. Part of the Steelwork range in Grade 304 Stainless Steel. Fire Door Rated.</a:t>
            </a:r>
            <a:endParaRPr lang="en-PH" dirty="0"/>
          </a:p>
          <a:p>
            <a:r>
              <a:rPr lang="en-US" dirty="0"/>
              <a:t> </a:t>
            </a:r>
            <a:endParaRPr lang="en-PH" dirty="0"/>
          </a:p>
          <a:p>
            <a:endParaRPr lang="en-PH" dirty="0"/>
          </a:p>
        </p:txBody>
      </p:sp>
      <p:pic>
        <p:nvPicPr>
          <p:cNvPr id="20" name="image2.jpeg">
            <a:extLst>
              <a:ext uri="{FF2B5EF4-FFF2-40B4-BE49-F238E27FC236}">
                <a16:creationId xmlns:a16="http://schemas.microsoft.com/office/drawing/2014/main" id="{1CC91A7C-4161-4BEE-B23B-E385AA000F0A}"/>
              </a:ext>
            </a:extLst>
          </p:cNvPr>
          <p:cNvPicPr/>
          <p:nvPr/>
        </p:nvPicPr>
        <p:blipFill>
          <a:blip r:embed="rId9" cstate="print"/>
          <a:stretch>
            <a:fillRect/>
          </a:stretch>
        </p:blipFill>
        <p:spPr>
          <a:xfrm>
            <a:off x="2367595" y="3675241"/>
            <a:ext cx="1911989" cy="1853194"/>
          </a:xfrm>
          <a:prstGeom prst="rect">
            <a:avLst/>
          </a:prstGeom>
        </p:spPr>
      </p:pic>
      <p:pic>
        <p:nvPicPr>
          <p:cNvPr id="4" name="Picture 3">
            <a:extLst>
              <a:ext uri="{FF2B5EF4-FFF2-40B4-BE49-F238E27FC236}">
                <a16:creationId xmlns:a16="http://schemas.microsoft.com/office/drawing/2014/main" id="{306F02E2-BC5F-4D1B-A510-96C7AFDA38C9}"/>
              </a:ext>
            </a:extLst>
          </p:cNvPr>
          <p:cNvPicPr>
            <a:picLocks noChangeAspect="1"/>
          </p:cNvPicPr>
          <p:nvPr/>
        </p:nvPicPr>
        <p:blipFill>
          <a:blip r:embed="rId10"/>
          <a:stretch>
            <a:fillRect/>
          </a:stretch>
        </p:blipFill>
        <p:spPr>
          <a:xfrm>
            <a:off x="437584" y="7650465"/>
            <a:ext cx="529755" cy="529755"/>
          </a:xfrm>
          <a:prstGeom prst="rect">
            <a:avLst/>
          </a:prstGeom>
        </p:spPr>
      </p:pic>
    </p:spTree>
    <p:extLst>
      <p:ext uri="{BB962C8B-B14F-4D97-AF65-F5344CB8AC3E}">
        <p14:creationId xmlns:p14="http://schemas.microsoft.com/office/powerpoint/2010/main" val="25658398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sp>
        <p:nvSpPr>
          <p:cNvPr id="7" name="TextBox 6">
            <a:extLst>
              <a:ext uri="{FF2B5EF4-FFF2-40B4-BE49-F238E27FC236}">
                <a16:creationId xmlns:a16="http://schemas.microsoft.com/office/drawing/2014/main" id="{F445AF61-DA94-42D7-AF9B-5894BE699DAC}"/>
              </a:ext>
            </a:extLst>
          </p:cNvPr>
          <p:cNvSpPr txBox="1"/>
          <p:nvPr/>
        </p:nvSpPr>
        <p:spPr>
          <a:xfrm>
            <a:off x="-179560" y="3186869"/>
            <a:ext cx="6614646" cy="369332"/>
          </a:xfrm>
          <a:prstGeom prst="rect">
            <a:avLst/>
          </a:prstGeom>
          <a:noFill/>
        </p:spPr>
        <p:txBody>
          <a:bodyPr wrap="square" rtlCol="0">
            <a:spAutoFit/>
          </a:bodyPr>
          <a:lstStyle/>
          <a:p>
            <a:r>
              <a:rPr lang="en-US" b="1" dirty="0">
                <a:solidFill>
                  <a:srgbClr val="FF0000"/>
                </a:solidFill>
              </a:rPr>
              <a:t>              </a:t>
            </a:r>
            <a:endParaRPr lang="en-PH" dirty="0"/>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8" name="Picture 27">
            <a:extLst>
              <a:ext uri="{FF2B5EF4-FFF2-40B4-BE49-F238E27FC236}">
                <a16:creationId xmlns:a16="http://schemas.microsoft.com/office/drawing/2014/main" id="{00000000-0008-0000-0400-000009000000}"/>
              </a:ext>
            </a:extLst>
          </p:cNvPr>
          <p:cNvPicPr>
            <a:picLocks noChangeAspect="1"/>
          </p:cNvPicPr>
          <p:nvPr/>
        </p:nvPicPr>
        <p:blipFill>
          <a:blip r:embed="rId6"/>
          <a:stretch>
            <a:fillRect/>
          </a:stretch>
        </p:blipFill>
        <p:spPr>
          <a:xfrm>
            <a:off x="5204091" y="8411388"/>
            <a:ext cx="1395501" cy="517008"/>
          </a:xfrm>
          <a:prstGeom prst="rect">
            <a:avLst/>
          </a:prstGeom>
          <a:noFill/>
          <a:ln w="9525">
            <a:noFill/>
          </a:ln>
        </p:spPr>
      </p:pic>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7"/>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8"/>
          <a:stretch>
            <a:fillRect/>
          </a:stretch>
        </p:blipFill>
        <p:spPr>
          <a:xfrm>
            <a:off x="419386" y="460312"/>
            <a:ext cx="5842746" cy="854392"/>
          </a:xfrm>
          <a:prstGeom prst="rect">
            <a:avLst/>
          </a:prstGeom>
        </p:spPr>
      </p:pic>
      <p:sp>
        <p:nvSpPr>
          <p:cNvPr id="37" name="TextBox 36">
            <a:extLst>
              <a:ext uri="{FF2B5EF4-FFF2-40B4-BE49-F238E27FC236}">
                <a16:creationId xmlns:a16="http://schemas.microsoft.com/office/drawing/2014/main" id="{52DC8923-61C9-4470-916A-9276F6A63A4E}"/>
              </a:ext>
            </a:extLst>
          </p:cNvPr>
          <p:cNvSpPr txBox="1"/>
          <p:nvPr/>
        </p:nvSpPr>
        <p:spPr>
          <a:xfrm>
            <a:off x="2806760" y="2449598"/>
            <a:ext cx="1018309" cy="369332"/>
          </a:xfrm>
          <a:prstGeom prst="rect">
            <a:avLst/>
          </a:prstGeom>
          <a:noFill/>
        </p:spPr>
        <p:txBody>
          <a:bodyPr wrap="square" rtlCol="0">
            <a:spAutoFit/>
          </a:bodyPr>
          <a:lstStyle/>
          <a:p>
            <a:r>
              <a:rPr lang="en-PH" b="1" dirty="0">
                <a:solidFill>
                  <a:srgbClr val="FF0000"/>
                </a:solidFill>
              </a:rPr>
              <a:t>  </a:t>
            </a:r>
          </a:p>
        </p:txBody>
      </p:sp>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9"/>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extLst>
              <p:ext uri="{D42A27DB-BD31-4B8C-83A1-F6EECF244321}">
                <p14:modId xmlns:p14="http://schemas.microsoft.com/office/powerpoint/2010/main" val="3555120358"/>
              </p:ext>
            </p:extLst>
          </p:nvPr>
        </p:nvGraphicFramePr>
        <p:xfrm>
          <a:off x="1073880" y="4515748"/>
          <a:ext cx="4470992" cy="2837264"/>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PH" sz="1000" b="0" baseline="0" dirty="0">
                          <a:solidFill>
                            <a:schemeClr val="tx1"/>
                          </a:solidFill>
                        </a:rPr>
                        <a:t>CSE1005</a:t>
                      </a: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PH" sz="1000" baseline="0" dirty="0">
                          <a:solidFill>
                            <a:schemeClr val="tx1"/>
                          </a:solidFill>
                        </a:rPr>
                        <a:t>EUROSPEC</a:t>
                      </a:r>
                    </a:p>
                  </a:txBody>
                  <a:tcPr/>
                </a:tc>
                <a:extLst>
                  <a:ext uri="{0D108BD9-81ED-4DB2-BD59-A6C34878D82A}">
                    <a16:rowId xmlns:a16="http://schemas.microsoft.com/office/drawing/2014/main" val="3698042402"/>
                  </a:ext>
                </a:extLst>
              </a:tr>
              <a:tr h="354658">
                <a:tc>
                  <a:txBody>
                    <a:bodyPr/>
                    <a:lstStyle/>
                    <a:p>
                      <a:r>
                        <a:rPr lang="en-PH" sz="1000" baseline="0" dirty="0">
                          <a:solidFill>
                            <a:schemeClr val="tx1"/>
                          </a:solidFill>
                        </a:rPr>
                        <a:t>AVAILABLE FINISH</a:t>
                      </a:r>
                    </a:p>
                  </a:txBody>
                  <a:tcPr/>
                </a:tc>
                <a:tc>
                  <a:txBody>
                    <a:bodyPr/>
                    <a:lstStyle/>
                    <a:p>
                      <a:r>
                        <a:rPr lang="en-PH" sz="1000" baseline="0" dirty="0">
                          <a:solidFill>
                            <a:schemeClr val="tx1"/>
                          </a:solidFill>
                        </a:rPr>
                        <a:t>SATIN STAINLESS STEEL</a:t>
                      </a: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PH" sz="1000" baseline="0" dirty="0">
                          <a:solidFill>
                            <a:schemeClr val="tx1"/>
                          </a:solidFill>
                        </a:rPr>
                        <a:t>ESCUTCHEON</a:t>
                      </a:r>
                    </a:p>
                  </a:txBody>
                  <a:tcPr/>
                </a:tc>
                <a:extLst>
                  <a:ext uri="{0D108BD9-81ED-4DB2-BD59-A6C34878D82A}">
                    <a16:rowId xmlns:a16="http://schemas.microsoft.com/office/drawing/2014/main" val="2401254085"/>
                  </a:ext>
                </a:extLst>
              </a:tr>
              <a:tr h="354658">
                <a:tc>
                  <a:txBody>
                    <a:bodyPr/>
                    <a:lstStyle/>
                    <a:p>
                      <a:r>
                        <a:rPr lang="en-PH" sz="1000" baseline="0" dirty="0">
                          <a:solidFill>
                            <a:schemeClr val="tx1"/>
                          </a:solidFill>
                        </a:rPr>
                        <a:t>DIAMETER</a:t>
                      </a:r>
                    </a:p>
                  </a:txBody>
                  <a:tcPr/>
                </a:tc>
                <a:tc>
                  <a:txBody>
                    <a:bodyPr/>
                    <a:lstStyle/>
                    <a:p>
                      <a:r>
                        <a:rPr lang="en-PH" sz="1000" baseline="0" dirty="0">
                          <a:solidFill>
                            <a:schemeClr val="tx1"/>
                          </a:solidFill>
                        </a:rPr>
                        <a:t>52MM</a:t>
                      </a:r>
                    </a:p>
                  </a:txBody>
                  <a:tcPr/>
                </a:tc>
                <a:extLst>
                  <a:ext uri="{0D108BD9-81ED-4DB2-BD59-A6C34878D82A}">
                    <a16:rowId xmlns:a16="http://schemas.microsoft.com/office/drawing/2014/main" val="4044190767"/>
                  </a:ext>
                </a:extLst>
              </a:tr>
              <a:tr h="354658">
                <a:tc>
                  <a:txBody>
                    <a:bodyPr/>
                    <a:lstStyle/>
                    <a:p>
                      <a:r>
                        <a:rPr lang="en-PH" sz="1000" baseline="0" dirty="0">
                          <a:solidFill>
                            <a:schemeClr val="tx1"/>
                          </a:solidFill>
                        </a:rPr>
                        <a:t>PROJECTION</a:t>
                      </a:r>
                    </a:p>
                  </a:txBody>
                  <a:tcPr/>
                </a:tc>
                <a:tc>
                  <a:txBody>
                    <a:bodyPr/>
                    <a:lstStyle/>
                    <a:p>
                      <a:r>
                        <a:rPr lang="en-PH" sz="1000" baseline="0" dirty="0">
                          <a:solidFill>
                            <a:schemeClr val="tx1"/>
                          </a:solidFill>
                        </a:rPr>
                        <a:t>8MM</a:t>
                      </a:r>
                    </a:p>
                  </a:txBody>
                  <a:tcPr/>
                </a:tc>
                <a:extLst>
                  <a:ext uri="{0D108BD9-81ED-4DB2-BD59-A6C34878D82A}">
                    <a16:rowId xmlns:a16="http://schemas.microsoft.com/office/drawing/2014/main" val="556426305"/>
                  </a:ext>
                </a:extLst>
              </a:tr>
              <a:tr h="354658">
                <a:tc>
                  <a:txBody>
                    <a:bodyPr/>
                    <a:lstStyle/>
                    <a:p>
                      <a:r>
                        <a:rPr lang="en-PH" sz="1000" baseline="0" dirty="0">
                          <a:solidFill>
                            <a:schemeClr val="tx1"/>
                          </a:solidFill>
                        </a:rPr>
                        <a:t>MECHANICAL WARRANTY</a:t>
                      </a:r>
                    </a:p>
                  </a:txBody>
                  <a:tcPr/>
                </a:tc>
                <a:tc>
                  <a:txBody>
                    <a:bodyPr/>
                    <a:lstStyle/>
                    <a:p>
                      <a:r>
                        <a:rPr lang="en-PH" sz="1000" baseline="0" dirty="0">
                          <a:solidFill>
                            <a:schemeClr val="tx1"/>
                          </a:solidFill>
                        </a:rPr>
                        <a:t>10 YEARS</a:t>
                      </a:r>
                    </a:p>
                  </a:txBody>
                  <a:tcPr/>
                </a:tc>
                <a:extLst>
                  <a:ext uri="{0D108BD9-81ED-4DB2-BD59-A6C34878D82A}">
                    <a16:rowId xmlns:a16="http://schemas.microsoft.com/office/drawing/2014/main" val="1480764841"/>
                  </a:ext>
                </a:extLst>
              </a:tr>
            </a:tbl>
          </a:graphicData>
        </a:graphic>
      </p:graphicFrame>
      <p:pic>
        <p:nvPicPr>
          <p:cNvPr id="18" name="Picture 17">
            <a:extLst>
              <a:ext uri="{FF2B5EF4-FFF2-40B4-BE49-F238E27FC236}">
                <a16:creationId xmlns:a16="http://schemas.microsoft.com/office/drawing/2014/main" id="{C5087FAF-CBF8-48D4-87F0-8122C29805B1}"/>
              </a:ext>
            </a:extLst>
          </p:cNvPr>
          <p:cNvPicPr>
            <a:picLocks noChangeAspect="1"/>
          </p:cNvPicPr>
          <p:nvPr/>
        </p:nvPicPr>
        <p:blipFill>
          <a:blip r:embed="rId10"/>
          <a:stretch>
            <a:fillRect/>
          </a:stretch>
        </p:blipFill>
        <p:spPr>
          <a:xfrm>
            <a:off x="1118830" y="1943472"/>
            <a:ext cx="4321023" cy="2486793"/>
          </a:xfrm>
          <a:prstGeom prst="rect">
            <a:avLst/>
          </a:prstGeom>
        </p:spPr>
      </p:pic>
      <p:pic>
        <p:nvPicPr>
          <p:cNvPr id="16" name="Picture 15">
            <a:extLst>
              <a:ext uri="{FF2B5EF4-FFF2-40B4-BE49-F238E27FC236}">
                <a16:creationId xmlns:a16="http://schemas.microsoft.com/office/drawing/2014/main" id="{C39A50F2-B3C2-4BF6-B67D-11AA64CD2046}"/>
              </a:ext>
            </a:extLst>
          </p:cNvPr>
          <p:cNvPicPr>
            <a:picLocks noChangeAspect="1"/>
          </p:cNvPicPr>
          <p:nvPr/>
        </p:nvPicPr>
        <p:blipFill>
          <a:blip r:embed="rId11"/>
          <a:stretch>
            <a:fillRect/>
          </a:stretch>
        </p:blipFill>
        <p:spPr>
          <a:xfrm>
            <a:off x="938817" y="8409266"/>
            <a:ext cx="1791579" cy="362342"/>
          </a:xfrm>
          <a:prstGeom prst="rect">
            <a:avLst/>
          </a:prstGeom>
        </p:spPr>
      </p:pic>
      <p:pic>
        <p:nvPicPr>
          <p:cNvPr id="20" name="Picture 19">
            <a:extLst>
              <a:ext uri="{FF2B5EF4-FFF2-40B4-BE49-F238E27FC236}">
                <a16:creationId xmlns:a16="http://schemas.microsoft.com/office/drawing/2014/main" id="{CC796D39-2C29-484C-818C-83389FB08128}"/>
              </a:ext>
            </a:extLst>
          </p:cNvPr>
          <p:cNvPicPr>
            <a:picLocks noChangeAspect="1"/>
          </p:cNvPicPr>
          <p:nvPr/>
        </p:nvPicPr>
        <p:blipFill>
          <a:blip r:embed="rId12"/>
          <a:stretch>
            <a:fillRect/>
          </a:stretch>
        </p:blipFill>
        <p:spPr>
          <a:xfrm>
            <a:off x="5069656" y="7530769"/>
            <a:ext cx="1288438" cy="709314"/>
          </a:xfrm>
          <a:prstGeom prst="rect">
            <a:avLst/>
          </a:prstGeom>
        </p:spPr>
      </p:pic>
    </p:spTree>
    <p:extLst>
      <p:ext uri="{BB962C8B-B14F-4D97-AF65-F5344CB8AC3E}">
        <p14:creationId xmlns:p14="http://schemas.microsoft.com/office/powerpoint/2010/main" val="19724575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F4E383B-A96D-47BE-A61A-37B9F56DC5DC}"/>
              </a:ext>
            </a:extLst>
          </p:cNvPr>
          <p:cNvPicPr>
            <a:picLocks noChangeAspect="1"/>
          </p:cNvPicPr>
          <p:nvPr/>
        </p:nvPicPr>
        <p:blipFill>
          <a:blip r:embed="rId2"/>
          <a:stretch>
            <a:fillRect/>
          </a:stretch>
        </p:blipFill>
        <p:spPr>
          <a:xfrm>
            <a:off x="417952" y="7650465"/>
            <a:ext cx="529755" cy="535106"/>
          </a:xfrm>
          <a:prstGeom prst="rect">
            <a:avLst/>
          </a:prstGeom>
        </p:spPr>
      </p:pic>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sp>
        <p:nvSpPr>
          <p:cNvPr id="7" name="TextBox 6">
            <a:extLst>
              <a:ext uri="{FF2B5EF4-FFF2-40B4-BE49-F238E27FC236}">
                <a16:creationId xmlns:a16="http://schemas.microsoft.com/office/drawing/2014/main" id="{F445AF61-DA94-42D7-AF9B-5894BE699DAC}"/>
              </a:ext>
            </a:extLst>
          </p:cNvPr>
          <p:cNvSpPr txBox="1"/>
          <p:nvPr/>
        </p:nvSpPr>
        <p:spPr>
          <a:xfrm>
            <a:off x="-179560" y="3186869"/>
            <a:ext cx="6614646" cy="369332"/>
          </a:xfrm>
          <a:prstGeom prst="rect">
            <a:avLst/>
          </a:prstGeom>
          <a:noFill/>
        </p:spPr>
        <p:txBody>
          <a:bodyPr wrap="square" rtlCol="0">
            <a:spAutoFit/>
          </a:bodyPr>
          <a:lstStyle/>
          <a:p>
            <a:r>
              <a:rPr lang="en-US" b="1" dirty="0">
                <a:solidFill>
                  <a:srgbClr val="FF0000"/>
                </a:solidFill>
              </a:rPr>
              <a:t>              </a:t>
            </a:r>
            <a:endParaRPr lang="en-PH" dirty="0"/>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5"/>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6"/>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8" name="Picture 27">
            <a:extLst>
              <a:ext uri="{FF2B5EF4-FFF2-40B4-BE49-F238E27FC236}">
                <a16:creationId xmlns:a16="http://schemas.microsoft.com/office/drawing/2014/main" id="{00000000-0008-0000-0400-000009000000}"/>
              </a:ext>
            </a:extLst>
          </p:cNvPr>
          <p:cNvPicPr>
            <a:picLocks noChangeAspect="1"/>
          </p:cNvPicPr>
          <p:nvPr/>
        </p:nvPicPr>
        <p:blipFill>
          <a:blip r:embed="rId7"/>
          <a:stretch>
            <a:fillRect/>
          </a:stretch>
        </p:blipFill>
        <p:spPr>
          <a:xfrm>
            <a:off x="5204091" y="8411388"/>
            <a:ext cx="1395501" cy="517008"/>
          </a:xfrm>
          <a:prstGeom prst="rect">
            <a:avLst/>
          </a:prstGeom>
          <a:noFill/>
          <a:ln w="9525">
            <a:noFill/>
          </a:ln>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8"/>
          <a:stretch>
            <a:fillRect/>
          </a:stretch>
        </p:blipFill>
        <p:spPr>
          <a:xfrm>
            <a:off x="419386" y="460312"/>
            <a:ext cx="5842746" cy="854392"/>
          </a:xfrm>
          <a:prstGeom prst="rect">
            <a:avLst/>
          </a:prstGeom>
        </p:spPr>
      </p:pic>
      <p:sp>
        <p:nvSpPr>
          <p:cNvPr id="21" name="TextBox 20">
            <a:extLst>
              <a:ext uri="{FF2B5EF4-FFF2-40B4-BE49-F238E27FC236}">
                <a16:creationId xmlns:a16="http://schemas.microsoft.com/office/drawing/2014/main" id="{C9E4C7AE-6303-4B38-B384-230BCB85A882}"/>
              </a:ext>
            </a:extLst>
          </p:cNvPr>
          <p:cNvSpPr txBox="1"/>
          <p:nvPr/>
        </p:nvSpPr>
        <p:spPr>
          <a:xfrm>
            <a:off x="942356" y="1801006"/>
            <a:ext cx="5115544" cy="369332"/>
          </a:xfrm>
          <a:prstGeom prst="rect">
            <a:avLst/>
          </a:prstGeom>
          <a:noFill/>
        </p:spPr>
        <p:txBody>
          <a:bodyPr wrap="square" rtlCol="0">
            <a:spAutoFit/>
          </a:bodyPr>
          <a:lstStyle/>
          <a:p>
            <a:r>
              <a:rPr lang="en-PH" b="1" dirty="0">
                <a:solidFill>
                  <a:srgbClr val="FF0000"/>
                </a:solidFill>
              </a:rPr>
              <a:t> </a:t>
            </a:r>
            <a:r>
              <a:rPr lang="en-PH" b="1" dirty="0"/>
              <a:t>EUROSPEC™ CURVED LEVER HANDLE ON ROSE </a:t>
            </a:r>
          </a:p>
        </p:txBody>
      </p:sp>
      <p:sp>
        <p:nvSpPr>
          <p:cNvPr id="26" name="TextBox 25">
            <a:extLst>
              <a:ext uri="{FF2B5EF4-FFF2-40B4-BE49-F238E27FC236}">
                <a16:creationId xmlns:a16="http://schemas.microsoft.com/office/drawing/2014/main" id="{F146E743-8A89-4BF5-86D1-9F42153C1212}"/>
              </a:ext>
            </a:extLst>
          </p:cNvPr>
          <p:cNvSpPr txBox="1"/>
          <p:nvPr/>
        </p:nvSpPr>
        <p:spPr>
          <a:xfrm>
            <a:off x="2562447" y="1499185"/>
            <a:ext cx="1456635" cy="369332"/>
          </a:xfrm>
          <a:prstGeom prst="rect">
            <a:avLst/>
          </a:prstGeom>
          <a:noFill/>
        </p:spPr>
        <p:txBody>
          <a:bodyPr wrap="square" rtlCol="0">
            <a:spAutoFit/>
          </a:bodyPr>
          <a:lstStyle/>
          <a:p>
            <a:r>
              <a:rPr lang="en-PH" b="1" dirty="0">
                <a:solidFill>
                  <a:srgbClr val="FF0000"/>
                </a:solidFill>
              </a:rPr>
              <a:t>CSL1193SSS</a:t>
            </a:r>
          </a:p>
        </p:txBody>
      </p:sp>
      <p:sp>
        <p:nvSpPr>
          <p:cNvPr id="3" name="Rectangle 2">
            <a:extLst>
              <a:ext uri="{FF2B5EF4-FFF2-40B4-BE49-F238E27FC236}">
                <a16:creationId xmlns:a16="http://schemas.microsoft.com/office/drawing/2014/main" id="{67D83165-6EB4-4550-BB34-A357BA199E61}"/>
              </a:ext>
            </a:extLst>
          </p:cNvPr>
          <p:cNvSpPr/>
          <p:nvPr/>
        </p:nvSpPr>
        <p:spPr>
          <a:xfrm>
            <a:off x="589280" y="2032844"/>
            <a:ext cx="5672852" cy="2031325"/>
          </a:xfrm>
          <a:prstGeom prst="rect">
            <a:avLst/>
          </a:prstGeom>
        </p:spPr>
        <p:txBody>
          <a:bodyPr wrap="square">
            <a:spAutoFit/>
          </a:bodyPr>
          <a:lstStyle/>
          <a:p>
            <a:r>
              <a:rPr lang="en-US" dirty="0"/>
              <a:t>Lever on concealed fix press on round rose. Curved round bar lever (19mm) with a slightly higher than standard arch making it very ergonomic. Comes with a 10 year mechanical guarantee and is Fire Door Rated. Suitable for domestic and commercial use.</a:t>
            </a:r>
            <a:endParaRPr lang="en-PH" dirty="0"/>
          </a:p>
          <a:p>
            <a:r>
              <a:rPr lang="en-US" dirty="0"/>
              <a:t> </a:t>
            </a:r>
            <a:endParaRPr lang="en-PH" dirty="0"/>
          </a:p>
          <a:p>
            <a:endParaRPr lang="en-PH" dirty="0"/>
          </a:p>
        </p:txBody>
      </p:sp>
      <p:pic>
        <p:nvPicPr>
          <p:cNvPr id="4" name="Picture 3">
            <a:extLst>
              <a:ext uri="{FF2B5EF4-FFF2-40B4-BE49-F238E27FC236}">
                <a16:creationId xmlns:a16="http://schemas.microsoft.com/office/drawing/2014/main" id="{306F02E2-BC5F-4D1B-A510-96C7AFDA38C9}"/>
              </a:ext>
            </a:extLst>
          </p:cNvPr>
          <p:cNvPicPr>
            <a:picLocks noChangeAspect="1"/>
          </p:cNvPicPr>
          <p:nvPr/>
        </p:nvPicPr>
        <p:blipFill>
          <a:blip r:embed="rId9"/>
          <a:stretch>
            <a:fillRect/>
          </a:stretch>
        </p:blipFill>
        <p:spPr>
          <a:xfrm>
            <a:off x="417952" y="7650465"/>
            <a:ext cx="529755" cy="529755"/>
          </a:xfrm>
          <a:prstGeom prst="rect">
            <a:avLst/>
          </a:prstGeom>
        </p:spPr>
      </p:pic>
      <p:pic>
        <p:nvPicPr>
          <p:cNvPr id="6" name="Picture 5">
            <a:extLst>
              <a:ext uri="{FF2B5EF4-FFF2-40B4-BE49-F238E27FC236}">
                <a16:creationId xmlns:a16="http://schemas.microsoft.com/office/drawing/2014/main" id="{73073E9F-A018-4EA5-824F-0D33EFDF9668}"/>
              </a:ext>
            </a:extLst>
          </p:cNvPr>
          <p:cNvPicPr>
            <a:picLocks noChangeAspect="1"/>
          </p:cNvPicPr>
          <p:nvPr/>
        </p:nvPicPr>
        <p:blipFill>
          <a:blip r:embed="rId10"/>
          <a:stretch>
            <a:fillRect/>
          </a:stretch>
        </p:blipFill>
        <p:spPr>
          <a:xfrm>
            <a:off x="896012" y="3943796"/>
            <a:ext cx="4707619" cy="1792024"/>
          </a:xfrm>
          <a:prstGeom prst="rect">
            <a:avLst/>
          </a:prstGeom>
        </p:spPr>
      </p:pic>
      <p:pic>
        <p:nvPicPr>
          <p:cNvPr id="8" name="Picture 7">
            <a:extLst>
              <a:ext uri="{FF2B5EF4-FFF2-40B4-BE49-F238E27FC236}">
                <a16:creationId xmlns:a16="http://schemas.microsoft.com/office/drawing/2014/main" id="{2AC1D057-E6C0-4ACA-9C19-914C0E717001}"/>
              </a:ext>
            </a:extLst>
          </p:cNvPr>
          <p:cNvPicPr>
            <a:picLocks noChangeAspect="1"/>
          </p:cNvPicPr>
          <p:nvPr/>
        </p:nvPicPr>
        <p:blipFill>
          <a:blip r:embed="rId11"/>
          <a:stretch>
            <a:fillRect/>
          </a:stretch>
        </p:blipFill>
        <p:spPr>
          <a:xfrm>
            <a:off x="417952" y="7632520"/>
            <a:ext cx="524404" cy="535106"/>
          </a:xfrm>
          <a:prstGeom prst="rect">
            <a:avLst/>
          </a:prstGeom>
        </p:spPr>
      </p:pic>
    </p:spTree>
    <p:extLst>
      <p:ext uri="{BB962C8B-B14F-4D97-AF65-F5344CB8AC3E}">
        <p14:creationId xmlns:p14="http://schemas.microsoft.com/office/powerpoint/2010/main" val="1046207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sp>
        <p:nvSpPr>
          <p:cNvPr id="7" name="TextBox 6">
            <a:extLst>
              <a:ext uri="{FF2B5EF4-FFF2-40B4-BE49-F238E27FC236}">
                <a16:creationId xmlns:a16="http://schemas.microsoft.com/office/drawing/2014/main" id="{F445AF61-DA94-42D7-AF9B-5894BE699DAC}"/>
              </a:ext>
            </a:extLst>
          </p:cNvPr>
          <p:cNvSpPr txBox="1"/>
          <p:nvPr/>
        </p:nvSpPr>
        <p:spPr>
          <a:xfrm>
            <a:off x="-179560" y="1496286"/>
            <a:ext cx="6614646" cy="923330"/>
          </a:xfrm>
          <a:prstGeom prst="rect">
            <a:avLst/>
          </a:prstGeom>
          <a:noFill/>
        </p:spPr>
        <p:txBody>
          <a:bodyPr wrap="square" rtlCol="0">
            <a:spAutoFit/>
          </a:bodyPr>
          <a:lstStyle/>
          <a:p>
            <a:r>
              <a:rPr lang="en-US" b="1" dirty="0">
                <a:solidFill>
                  <a:srgbClr val="FF0000"/>
                </a:solidFill>
              </a:rPr>
              <a:t>                                                  SZR010MB </a:t>
            </a:r>
          </a:p>
          <a:p>
            <a:r>
              <a:rPr lang="en-US" b="1" dirty="0"/>
              <a:t>            SEROZZETTA™</a:t>
            </a:r>
            <a:r>
              <a:rPr lang="en-US" b="1" dirty="0">
                <a:solidFill>
                  <a:srgbClr val="FF0000"/>
                </a:solidFill>
              </a:rPr>
              <a:t> </a:t>
            </a:r>
            <a:r>
              <a:rPr lang="en-US" b="1" dirty="0"/>
              <a:t>DIECI</a:t>
            </a:r>
            <a:r>
              <a:rPr lang="en-US" dirty="0"/>
              <a:t> Lever on Round Rose- Matt Black Finish</a:t>
            </a:r>
          </a:p>
          <a:p>
            <a:endParaRPr lang="en-PH" dirty="0"/>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2978595" y="8413135"/>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133079" y="8789739"/>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N</a:t>
            </a:r>
            <a:endParaRPr lang="en-PH" sz="1000" dirty="0">
              <a:solidFill>
                <a:schemeClr val="bg1"/>
              </a:solidFill>
              <a:latin typeface="Agency FB" panose="020B0503020202020204" pitchFamily="34" charset="0"/>
            </a:endParaRPr>
          </a:p>
        </p:txBody>
      </p:sp>
      <p:pic>
        <p:nvPicPr>
          <p:cNvPr id="28" name="Picture 27">
            <a:extLst>
              <a:ext uri="{FF2B5EF4-FFF2-40B4-BE49-F238E27FC236}">
                <a16:creationId xmlns:a16="http://schemas.microsoft.com/office/drawing/2014/main" id="{00000000-0008-0000-0400-000009000000}"/>
              </a:ext>
            </a:extLst>
          </p:cNvPr>
          <p:cNvPicPr>
            <a:picLocks noChangeAspect="1"/>
          </p:cNvPicPr>
          <p:nvPr/>
        </p:nvPicPr>
        <p:blipFill>
          <a:blip r:embed="rId6"/>
          <a:stretch>
            <a:fillRect/>
          </a:stretch>
        </p:blipFill>
        <p:spPr>
          <a:xfrm>
            <a:off x="5204091" y="8411388"/>
            <a:ext cx="1395501" cy="517008"/>
          </a:xfrm>
          <a:prstGeom prst="rect">
            <a:avLst/>
          </a:prstGeom>
          <a:noFill/>
          <a:ln w="9525">
            <a:noFill/>
          </a:ln>
        </p:spPr>
      </p:pic>
      <p:sp>
        <p:nvSpPr>
          <p:cNvPr id="18" name="Rectangle 17">
            <a:extLst>
              <a:ext uri="{FF2B5EF4-FFF2-40B4-BE49-F238E27FC236}">
                <a16:creationId xmlns:a16="http://schemas.microsoft.com/office/drawing/2014/main" id="{28BAB2C3-B8D5-479C-B5D0-4B7186A7A969}"/>
              </a:ext>
            </a:extLst>
          </p:cNvPr>
          <p:cNvSpPr/>
          <p:nvPr/>
        </p:nvSpPr>
        <p:spPr>
          <a:xfrm>
            <a:off x="242046" y="6852179"/>
            <a:ext cx="3429000" cy="923330"/>
          </a:xfrm>
          <a:prstGeom prst="rect">
            <a:avLst/>
          </a:prstGeom>
        </p:spPr>
        <p:txBody>
          <a:bodyPr>
            <a:spAutoFit/>
          </a:bodyPr>
          <a:lstStyle/>
          <a:p>
            <a:endParaRPr lang="en-PH" dirty="0"/>
          </a:p>
          <a:p>
            <a:endParaRPr lang="en-PH" dirty="0"/>
          </a:p>
          <a:p>
            <a:endParaRPr lang="en-PH" dirty="0"/>
          </a:p>
        </p:txBody>
      </p:sp>
      <p:pic>
        <p:nvPicPr>
          <p:cNvPr id="16" name="Picture 15">
            <a:extLst>
              <a:ext uri="{FF2B5EF4-FFF2-40B4-BE49-F238E27FC236}">
                <a16:creationId xmlns:a16="http://schemas.microsoft.com/office/drawing/2014/main" id="{6FFC6B42-4E96-41E5-AA3B-17DBC45D18E4}"/>
              </a:ext>
            </a:extLst>
          </p:cNvPr>
          <p:cNvPicPr>
            <a:picLocks noChangeAspect="1"/>
          </p:cNvPicPr>
          <p:nvPr/>
        </p:nvPicPr>
        <p:blipFill>
          <a:blip r:embed="rId7"/>
          <a:stretch>
            <a:fillRect/>
          </a:stretch>
        </p:blipFill>
        <p:spPr>
          <a:xfrm>
            <a:off x="419386" y="460312"/>
            <a:ext cx="5842746" cy="854392"/>
          </a:xfrm>
          <a:prstGeom prst="rect">
            <a:avLst/>
          </a:prstGeom>
        </p:spPr>
      </p:pic>
      <p:pic>
        <p:nvPicPr>
          <p:cNvPr id="2" name="Picture 1">
            <a:extLst>
              <a:ext uri="{FF2B5EF4-FFF2-40B4-BE49-F238E27FC236}">
                <a16:creationId xmlns:a16="http://schemas.microsoft.com/office/drawing/2014/main" id="{4EF1B922-C122-41F9-985B-946CFFC6F1AF}"/>
              </a:ext>
            </a:extLst>
          </p:cNvPr>
          <p:cNvPicPr>
            <a:picLocks noChangeAspect="1"/>
          </p:cNvPicPr>
          <p:nvPr/>
        </p:nvPicPr>
        <p:blipFill>
          <a:blip r:embed="rId8"/>
          <a:stretch>
            <a:fillRect/>
          </a:stretch>
        </p:blipFill>
        <p:spPr>
          <a:xfrm>
            <a:off x="1305061" y="2768997"/>
            <a:ext cx="4247877" cy="1650449"/>
          </a:xfrm>
          <a:prstGeom prst="rect">
            <a:avLst/>
          </a:prstGeom>
        </p:spPr>
      </p:pic>
      <p:sp>
        <p:nvSpPr>
          <p:cNvPr id="3" name="Rectangle 2">
            <a:extLst>
              <a:ext uri="{FF2B5EF4-FFF2-40B4-BE49-F238E27FC236}">
                <a16:creationId xmlns:a16="http://schemas.microsoft.com/office/drawing/2014/main" id="{35075A40-CF63-40B7-9591-0CFD57256848}"/>
              </a:ext>
            </a:extLst>
          </p:cNvPr>
          <p:cNvSpPr/>
          <p:nvPr/>
        </p:nvSpPr>
        <p:spPr>
          <a:xfrm>
            <a:off x="1127051" y="4810433"/>
            <a:ext cx="4725110" cy="1754326"/>
          </a:xfrm>
          <a:prstGeom prst="rect">
            <a:avLst/>
          </a:prstGeom>
        </p:spPr>
        <p:txBody>
          <a:bodyPr wrap="square">
            <a:spAutoFit/>
          </a:bodyPr>
          <a:lstStyle/>
          <a:p>
            <a:r>
              <a:rPr lang="en-US" dirty="0">
                <a:solidFill>
                  <a:srgbClr val="333333"/>
                </a:solidFill>
                <a:latin typeface="Din2014-Light"/>
              </a:rPr>
              <a:t>A lever on a chamfered edge concealed fix screw on round rose. A slender straight lever with smooth rounded edges forming a decreasing elliptical profile, a minimalist design. Part of the </a:t>
            </a:r>
            <a:r>
              <a:rPr lang="en-US" dirty="0" err="1">
                <a:solidFill>
                  <a:srgbClr val="333333"/>
                </a:solidFill>
                <a:latin typeface="Din2014-Light"/>
              </a:rPr>
              <a:t>Serozzetta</a:t>
            </a:r>
            <a:r>
              <a:rPr lang="en-US" dirty="0">
                <a:solidFill>
                  <a:srgbClr val="333333"/>
                </a:solidFill>
                <a:latin typeface="Din2014-Light"/>
              </a:rPr>
              <a:t> Residential range. Comes with a 10 year mechanical guarantee.</a:t>
            </a:r>
            <a:endParaRPr lang="en-PH" dirty="0"/>
          </a:p>
        </p:txBody>
      </p:sp>
    </p:spTree>
    <p:extLst>
      <p:ext uri="{BB962C8B-B14F-4D97-AF65-F5344CB8AC3E}">
        <p14:creationId xmlns:p14="http://schemas.microsoft.com/office/powerpoint/2010/main" val="20888820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sp>
        <p:nvSpPr>
          <p:cNvPr id="7" name="TextBox 6">
            <a:extLst>
              <a:ext uri="{FF2B5EF4-FFF2-40B4-BE49-F238E27FC236}">
                <a16:creationId xmlns:a16="http://schemas.microsoft.com/office/drawing/2014/main" id="{F445AF61-DA94-42D7-AF9B-5894BE699DAC}"/>
              </a:ext>
            </a:extLst>
          </p:cNvPr>
          <p:cNvSpPr txBox="1"/>
          <p:nvPr/>
        </p:nvSpPr>
        <p:spPr>
          <a:xfrm>
            <a:off x="-179560" y="3186869"/>
            <a:ext cx="6614646" cy="369332"/>
          </a:xfrm>
          <a:prstGeom prst="rect">
            <a:avLst/>
          </a:prstGeom>
          <a:noFill/>
        </p:spPr>
        <p:txBody>
          <a:bodyPr wrap="square" rtlCol="0">
            <a:spAutoFit/>
          </a:bodyPr>
          <a:lstStyle/>
          <a:p>
            <a:r>
              <a:rPr lang="en-US" b="1" dirty="0">
                <a:solidFill>
                  <a:srgbClr val="FF0000"/>
                </a:solidFill>
              </a:rPr>
              <a:t>              </a:t>
            </a:r>
            <a:endParaRPr lang="en-PH" dirty="0"/>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8" name="Picture 27">
            <a:extLst>
              <a:ext uri="{FF2B5EF4-FFF2-40B4-BE49-F238E27FC236}">
                <a16:creationId xmlns:a16="http://schemas.microsoft.com/office/drawing/2014/main" id="{00000000-0008-0000-0400-000009000000}"/>
              </a:ext>
            </a:extLst>
          </p:cNvPr>
          <p:cNvPicPr>
            <a:picLocks noChangeAspect="1"/>
          </p:cNvPicPr>
          <p:nvPr/>
        </p:nvPicPr>
        <p:blipFill>
          <a:blip r:embed="rId6"/>
          <a:stretch>
            <a:fillRect/>
          </a:stretch>
        </p:blipFill>
        <p:spPr>
          <a:xfrm>
            <a:off x="5204091" y="8411388"/>
            <a:ext cx="1395501" cy="517008"/>
          </a:xfrm>
          <a:prstGeom prst="rect">
            <a:avLst/>
          </a:prstGeom>
          <a:noFill/>
          <a:ln w="9525">
            <a:noFill/>
          </a:ln>
        </p:spPr>
      </p:pic>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7"/>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8"/>
          <a:stretch>
            <a:fillRect/>
          </a:stretch>
        </p:blipFill>
        <p:spPr>
          <a:xfrm>
            <a:off x="419386" y="460312"/>
            <a:ext cx="5842746" cy="854392"/>
          </a:xfrm>
          <a:prstGeom prst="rect">
            <a:avLst/>
          </a:prstGeom>
        </p:spPr>
      </p:pic>
      <p:sp>
        <p:nvSpPr>
          <p:cNvPr id="37" name="TextBox 36">
            <a:extLst>
              <a:ext uri="{FF2B5EF4-FFF2-40B4-BE49-F238E27FC236}">
                <a16:creationId xmlns:a16="http://schemas.microsoft.com/office/drawing/2014/main" id="{52DC8923-61C9-4470-916A-9276F6A63A4E}"/>
              </a:ext>
            </a:extLst>
          </p:cNvPr>
          <p:cNvSpPr txBox="1"/>
          <p:nvPr/>
        </p:nvSpPr>
        <p:spPr>
          <a:xfrm>
            <a:off x="2806760" y="2449598"/>
            <a:ext cx="1018309" cy="369332"/>
          </a:xfrm>
          <a:prstGeom prst="rect">
            <a:avLst/>
          </a:prstGeom>
          <a:noFill/>
        </p:spPr>
        <p:txBody>
          <a:bodyPr wrap="square" rtlCol="0">
            <a:spAutoFit/>
          </a:bodyPr>
          <a:lstStyle/>
          <a:p>
            <a:r>
              <a:rPr lang="en-PH" b="1" dirty="0">
                <a:solidFill>
                  <a:srgbClr val="FF0000"/>
                </a:solidFill>
              </a:rPr>
              <a:t>  </a:t>
            </a:r>
          </a:p>
        </p:txBody>
      </p:sp>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9"/>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extLst>
              <p:ext uri="{D42A27DB-BD31-4B8C-83A1-F6EECF244321}">
                <p14:modId xmlns:p14="http://schemas.microsoft.com/office/powerpoint/2010/main" val="3567523219"/>
              </p:ext>
            </p:extLst>
          </p:nvPr>
        </p:nvGraphicFramePr>
        <p:xfrm>
          <a:off x="1073880" y="4515748"/>
          <a:ext cx="4470992" cy="3233504"/>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PH" sz="1000" b="0" baseline="0" dirty="0">
                          <a:solidFill>
                            <a:schemeClr val="tx1"/>
                          </a:solidFill>
                        </a:rPr>
                        <a:t>CSL1193</a:t>
                      </a: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PH" sz="1000" baseline="0" dirty="0">
                          <a:solidFill>
                            <a:schemeClr val="tx1"/>
                          </a:solidFill>
                        </a:rPr>
                        <a:t>EUROSPEC</a:t>
                      </a:r>
                    </a:p>
                  </a:txBody>
                  <a:tcPr/>
                </a:tc>
                <a:extLst>
                  <a:ext uri="{0D108BD9-81ED-4DB2-BD59-A6C34878D82A}">
                    <a16:rowId xmlns:a16="http://schemas.microsoft.com/office/drawing/2014/main" val="3698042402"/>
                  </a:ext>
                </a:extLst>
              </a:tr>
              <a:tr h="354658">
                <a:tc>
                  <a:txBody>
                    <a:bodyPr/>
                    <a:lstStyle/>
                    <a:p>
                      <a:r>
                        <a:rPr lang="en-PH" sz="1000" baseline="0" dirty="0">
                          <a:solidFill>
                            <a:schemeClr val="tx1"/>
                          </a:solidFill>
                        </a:rPr>
                        <a:t>AVAILABLE FINISH</a:t>
                      </a:r>
                    </a:p>
                  </a:txBody>
                  <a:tcPr/>
                </a:tc>
                <a:tc>
                  <a:txBody>
                    <a:bodyPr/>
                    <a:lstStyle/>
                    <a:p>
                      <a:r>
                        <a:rPr lang="en-PH" sz="1000" baseline="0" dirty="0">
                          <a:solidFill>
                            <a:schemeClr val="tx1"/>
                          </a:solidFill>
                        </a:rPr>
                        <a:t>SATIN STAINLESS STEEL</a:t>
                      </a: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PH" sz="1000" baseline="0" dirty="0">
                          <a:solidFill>
                            <a:schemeClr val="tx1"/>
                          </a:solidFill>
                        </a:rPr>
                        <a:t>LEVER HANDLE</a:t>
                      </a:r>
                    </a:p>
                  </a:txBody>
                  <a:tcPr/>
                </a:tc>
                <a:extLst>
                  <a:ext uri="{0D108BD9-81ED-4DB2-BD59-A6C34878D82A}">
                    <a16:rowId xmlns:a16="http://schemas.microsoft.com/office/drawing/2014/main" val="2401254085"/>
                  </a:ext>
                </a:extLst>
              </a:tr>
              <a:tr h="354658">
                <a:tc>
                  <a:txBody>
                    <a:bodyPr/>
                    <a:lstStyle/>
                    <a:p>
                      <a:r>
                        <a:rPr lang="en-PH" sz="1000" baseline="0" dirty="0">
                          <a:solidFill>
                            <a:schemeClr val="tx1"/>
                          </a:solidFill>
                        </a:rPr>
                        <a:t>DIAMETER</a:t>
                      </a:r>
                    </a:p>
                  </a:txBody>
                  <a:tcPr/>
                </a:tc>
                <a:tc>
                  <a:txBody>
                    <a:bodyPr/>
                    <a:lstStyle/>
                    <a:p>
                      <a:r>
                        <a:rPr lang="en-PH" sz="1000" baseline="0" dirty="0">
                          <a:solidFill>
                            <a:schemeClr val="tx1"/>
                          </a:solidFill>
                        </a:rPr>
                        <a:t>ROSE: 52MM</a:t>
                      </a:r>
                    </a:p>
                    <a:p>
                      <a:r>
                        <a:rPr lang="en-PH" sz="1000" baseline="0" dirty="0">
                          <a:solidFill>
                            <a:schemeClr val="tx1"/>
                          </a:solidFill>
                        </a:rPr>
                        <a:t>BAR  : 19MM</a:t>
                      </a:r>
                    </a:p>
                  </a:txBody>
                  <a:tcPr/>
                </a:tc>
                <a:extLst>
                  <a:ext uri="{0D108BD9-81ED-4DB2-BD59-A6C34878D82A}">
                    <a16:rowId xmlns:a16="http://schemas.microsoft.com/office/drawing/2014/main" val="4044190767"/>
                  </a:ext>
                </a:extLst>
              </a:tr>
              <a:tr h="354658">
                <a:tc>
                  <a:txBody>
                    <a:bodyPr/>
                    <a:lstStyle/>
                    <a:p>
                      <a:r>
                        <a:rPr lang="en-PH" sz="1000" baseline="0" dirty="0">
                          <a:solidFill>
                            <a:schemeClr val="tx1"/>
                          </a:solidFill>
                        </a:rPr>
                        <a:t>PROJECTION</a:t>
                      </a:r>
                    </a:p>
                  </a:txBody>
                  <a:tcPr/>
                </a:tc>
                <a:tc>
                  <a:txBody>
                    <a:bodyPr/>
                    <a:lstStyle/>
                    <a:p>
                      <a:r>
                        <a:rPr lang="en-PH" sz="1000" baseline="0" dirty="0">
                          <a:solidFill>
                            <a:schemeClr val="tx1"/>
                          </a:solidFill>
                        </a:rPr>
                        <a:t>67MM</a:t>
                      </a:r>
                    </a:p>
                  </a:txBody>
                  <a:tcPr/>
                </a:tc>
                <a:extLst>
                  <a:ext uri="{0D108BD9-81ED-4DB2-BD59-A6C34878D82A}">
                    <a16:rowId xmlns:a16="http://schemas.microsoft.com/office/drawing/2014/main" val="556426305"/>
                  </a:ext>
                </a:extLst>
              </a:tr>
              <a:tr h="354658">
                <a:tc>
                  <a:txBody>
                    <a:bodyPr/>
                    <a:lstStyle/>
                    <a:p>
                      <a:r>
                        <a:rPr lang="en-PH" sz="1000" baseline="0" dirty="0">
                          <a:solidFill>
                            <a:schemeClr val="tx1"/>
                          </a:solidFill>
                        </a:rPr>
                        <a:t>LENGTH</a:t>
                      </a:r>
                    </a:p>
                  </a:txBody>
                  <a:tcPr/>
                </a:tc>
                <a:tc>
                  <a:txBody>
                    <a:bodyPr/>
                    <a:lstStyle/>
                    <a:p>
                      <a:r>
                        <a:rPr lang="en-PH" sz="1000" baseline="0" dirty="0">
                          <a:solidFill>
                            <a:schemeClr val="tx1"/>
                          </a:solidFill>
                        </a:rPr>
                        <a:t>136MM</a:t>
                      </a:r>
                    </a:p>
                  </a:txBody>
                  <a:tcPr/>
                </a:tc>
                <a:extLst>
                  <a:ext uri="{0D108BD9-81ED-4DB2-BD59-A6C34878D82A}">
                    <a16:rowId xmlns:a16="http://schemas.microsoft.com/office/drawing/2014/main" val="2322150142"/>
                  </a:ext>
                </a:extLst>
              </a:tr>
              <a:tr h="354658">
                <a:tc>
                  <a:txBody>
                    <a:bodyPr/>
                    <a:lstStyle/>
                    <a:p>
                      <a:r>
                        <a:rPr lang="en-PH" sz="1000" baseline="0" dirty="0">
                          <a:solidFill>
                            <a:schemeClr val="tx1"/>
                          </a:solidFill>
                        </a:rPr>
                        <a:t>MECHANICAL WARRANTY</a:t>
                      </a:r>
                    </a:p>
                  </a:txBody>
                  <a:tcPr/>
                </a:tc>
                <a:tc>
                  <a:txBody>
                    <a:bodyPr/>
                    <a:lstStyle/>
                    <a:p>
                      <a:r>
                        <a:rPr lang="en-PH" sz="1000" baseline="0" dirty="0">
                          <a:solidFill>
                            <a:schemeClr val="tx1"/>
                          </a:solidFill>
                        </a:rPr>
                        <a:t>10 YEARS</a:t>
                      </a:r>
                    </a:p>
                  </a:txBody>
                  <a:tcPr/>
                </a:tc>
                <a:extLst>
                  <a:ext uri="{0D108BD9-81ED-4DB2-BD59-A6C34878D82A}">
                    <a16:rowId xmlns:a16="http://schemas.microsoft.com/office/drawing/2014/main" val="1480764841"/>
                  </a:ext>
                </a:extLst>
              </a:tr>
            </a:tbl>
          </a:graphicData>
        </a:graphic>
      </p:graphicFrame>
      <p:pic>
        <p:nvPicPr>
          <p:cNvPr id="2" name="Picture 1">
            <a:extLst>
              <a:ext uri="{FF2B5EF4-FFF2-40B4-BE49-F238E27FC236}">
                <a16:creationId xmlns:a16="http://schemas.microsoft.com/office/drawing/2014/main" id="{38271423-49B8-4CC5-9E9C-C1EDDB3058F1}"/>
              </a:ext>
            </a:extLst>
          </p:cNvPr>
          <p:cNvPicPr>
            <a:picLocks noChangeAspect="1"/>
          </p:cNvPicPr>
          <p:nvPr/>
        </p:nvPicPr>
        <p:blipFill>
          <a:blip r:embed="rId10"/>
          <a:stretch>
            <a:fillRect/>
          </a:stretch>
        </p:blipFill>
        <p:spPr>
          <a:xfrm>
            <a:off x="1697193" y="1980429"/>
            <a:ext cx="3066940" cy="2412879"/>
          </a:xfrm>
          <a:prstGeom prst="rect">
            <a:avLst/>
          </a:prstGeom>
        </p:spPr>
      </p:pic>
      <p:pic>
        <p:nvPicPr>
          <p:cNvPr id="16" name="Picture 15">
            <a:extLst>
              <a:ext uri="{FF2B5EF4-FFF2-40B4-BE49-F238E27FC236}">
                <a16:creationId xmlns:a16="http://schemas.microsoft.com/office/drawing/2014/main" id="{94029A57-CAAC-44F5-8E00-42CFFD3A6261}"/>
              </a:ext>
            </a:extLst>
          </p:cNvPr>
          <p:cNvPicPr>
            <a:picLocks noChangeAspect="1"/>
          </p:cNvPicPr>
          <p:nvPr/>
        </p:nvPicPr>
        <p:blipFill>
          <a:blip r:embed="rId11"/>
          <a:stretch>
            <a:fillRect/>
          </a:stretch>
        </p:blipFill>
        <p:spPr>
          <a:xfrm>
            <a:off x="5204091" y="7807669"/>
            <a:ext cx="1090603" cy="545302"/>
          </a:xfrm>
          <a:prstGeom prst="rect">
            <a:avLst/>
          </a:prstGeom>
        </p:spPr>
      </p:pic>
      <p:pic>
        <p:nvPicPr>
          <p:cNvPr id="18" name="Picture 17">
            <a:extLst>
              <a:ext uri="{FF2B5EF4-FFF2-40B4-BE49-F238E27FC236}">
                <a16:creationId xmlns:a16="http://schemas.microsoft.com/office/drawing/2014/main" id="{24EA5EFA-D1E3-4856-8587-1C4B0C3B2D44}"/>
              </a:ext>
            </a:extLst>
          </p:cNvPr>
          <p:cNvPicPr>
            <a:picLocks noChangeAspect="1"/>
          </p:cNvPicPr>
          <p:nvPr/>
        </p:nvPicPr>
        <p:blipFill>
          <a:blip r:embed="rId12"/>
          <a:stretch>
            <a:fillRect/>
          </a:stretch>
        </p:blipFill>
        <p:spPr>
          <a:xfrm>
            <a:off x="938817" y="8409266"/>
            <a:ext cx="1791579" cy="362342"/>
          </a:xfrm>
          <a:prstGeom prst="rect">
            <a:avLst/>
          </a:prstGeom>
        </p:spPr>
      </p:pic>
    </p:spTree>
    <p:extLst>
      <p:ext uri="{BB962C8B-B14F-4D97-AF65-F5344CB8AC3E}">
        <p14:creationId xmlns:p14="http://schemas.microsoft.com/office/powerpoint/2010/main" val="9513634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1224A24-CC44-48F7-BB8A-351AFAA26E77}"/>
              </a:ext>
            </a:extLst>
          </p:cNvPr>
          <p:cNvPicPr>
            <a:picLocks noChangeAspect="1"/>
          </p:cNvPicPr>
          <p:nvPr/>
        </p:nvPicPr>
        <p:blipFill>
          <a:blip r:embed="rId2"/>
          <a:stretch>
            <a:fillRect/>
          </a:stretch>
        </p:blipFill>
        <p:spPr>
          <a:xfrm>
            <a:off x="430538" y="7650465"/>
            <a:ext cx="538709" cy="517161"/>
          </a:xfrm>
          <a:prstGeom prst="rect">
            <a:avLst/>
          </a:prstGeom>
        </p:spPr>
      </p:pic>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sp>
        <p:nvSpPr>
          <p:cNvPr id="7" name="TextBox 6">
            <a:extLst>
              <a:ext uri="{FF2B5EF4-FFF2-40B4-BE49-F238E27FC236}">
                <a16:creationId xmlns:a16="http://schemas.microsoft.com/office/drawing/2014/main" id="{F445AF61-DA94-42D7-AF9B-5894BE699DAC}"/>
              </a:ext>
            </a:extLst>
          </p:cNvPr>
          <p:cNvSpPr txBox="1"/>
          <p:nvPr/>
        </p:nvSpPr>
        <p:spPr>
          <a:xfrm>
            <a:off x="-179560" y="3186869"/>
            <a:ext cx="6614646" cy="369332"/>
          </a:xfrm>
          <a:prstGeom prst="rect">
            <a:avLst/>
          </a:prstGeom>
          <a:noFill/>
        </p:spPr>
        <p:txBody>
          <a:bodyPr wrap="square" rtlCol="0">
            <a:spAutoFit/>
          </a:bodyPr>
          <a:lstStyle/>
          <a:p>
            <a:r>
              <a:rPr lang="en-US" b="1" dirty="0">
                <a:solidFill>
                  <a:srgbClr val="FF0000"/>
                </a:solidFill>
              </a:rPr>
              <a:t>              </a:t>
            </a:r>
            <a:endParaRPr lang="en-PH" dirty="0"/>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5"/>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6"/>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8" name="Picture 27">
            <a:extLst>
              <a:ext uri="{FF2B5EF4-FFF2-40B4-BE49-F238E27FC236}">
                <a16:creationId xmlns:a16="http://schemas.microsoft.com/office/drawing/2014/main" id="{00000000-0008-0000-0400-000009000000}"/>
              </a:ext>
            </a:extLst>
          </p:cNvPr>
          <p:cNvPicPr>
            <a:picLocks noChangeAspect="1"/>
          </p:cNvPicPr>
          <p:nvPr/>
        </p:nvPicPr>
        <p:blipFill>
          <a:blip r:embed="rId7"/>
          <a:stretch>
            <a:fillRect/>
          </a:stretch>
        </p:blipFill>
        <p:spPr>
          <a:xfrm>
            <a:off x="5204091" y="8411388"/>
            <a:ext cx="1395501" cy="517008"/>
          </a:xfrm>
          <a:prstGeom prst="rect">
            <a:avLst/>
          </a:prstGeom>
          <a:noFill/>
          <a:ln w="9525">
            <a:noFill/>
          </a:ln>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8"/>
          <a:stretch>
            <a:fillRect/>
          </a:stretch>
        </p:blipFill>
        <p:spPr>
          <a:xfrm>
            <a:off x="419386" y="460312"/>
            <a:ext cx="5842746" cy="854392"/>
          </a:xfrm>
          <a:prstGeom prst="rect">
            <a:avLst/>
          </a:prstGeom>
        </p:spPr>
      </p:pic>
      <p:sp>
        <p:nvSpPr>
          <p:cNvPr id="21" name="TextBox 20">
            <a:extLst>
              <a:ext uri="{FF2B5EF4-FFF2-40B4-BE49-F238E27FC236}">
                <a16:creationId xmlns:a16="http://schemas.microsoft.com/office/drawing/2014/main" id="{C9E4C7AE-6303-4B38-B384-230BCB85A882}"/>
              </a:ext>
            </a:extLst>
          </p:cNvPr>
          <p:cNvSpPr txBox="1"/>
          <p:nvPr/>
        </p:nvSpPr>
        <p:spPr>
          <a:xfrm>
            <a:off x="430538" y="1801006"/>
            <a:ext cx="5627362" cy="369332"/>
          </a:xfrm>
          <a:prstGeom prst="rect">
            <a:avLst/>
          </a:prstGeom>
          <a:noFill/>
        </p:spPr>
        <p:txBody>
          <a:bodyPr wrap="square" rtlCol="0">
            <a:spAutoFit/>
          </a:bodyPr>
          <a:lstStyle/>
          <a:p>
            <a:r>
              <a:rPr lang="en-PH" b="1" dirty="0">
                <a:solidFill>
                  <a:srgbClr val="FF0000"/>
                </a:solidFill>
              </a:rPr>
              <a:t> </a:t>
            </a:r>
            <a:r>
              <a:rPr lang="en-PH" b="1" dirty="0"/>
              <a:t>EUROSPEC™ 70MM EUROPROFILE DOUBLE CYLINDER </a:t>
            </a:r>
          </a:p>
        </p:txBody>
      </p:sp>
      <p:sp>
        <p:nvSpPr>
          <p:cNvPr id="26" name="TextBox 25">
            <a:extLst>
              <a:ext uri="{FF2B5EF4-FFF2-40B4-BE49-F238E27FC236}">
                <a16:creationId xmlns:a16="http://schemas.microsoft.com/office/drawing/2014/main" id="{F146E743-8A89-4BF5-86D1-9F42153C1212}"/>
              </a:ext>
            </a:extLst>
          </p:cNvPr>
          <p:cNvSpPr txBox="1"/>
          <p:nvPr/>
        </p:nvSpPr>
        <p:spPr>
          <a:xfrm>
            <a:off x="2733576" y="1499185"/>
            <a:ext cx="1285506" cy="369332"/>
          </a:xfrm>
          <a:prstGeom prst="rect">
            <a:avLst/>
          </a:prstGeom>
          <a:noFill/>
        </p:spPr>
        <p:txBody>
          <a:bodyPr wrap="square" rtlCol="0">
            <a:spAutoFit/>
          </a:bodyPr>
          <a:lstStyle/>
          <a:p>
            <a:r>
              <a:rPr lang="en-PH" b="1" dirty="0">
                <a:solidFill>
                  <a:srgbClr val="FF0000"/>
                </a:solidFill>
              </a:rPr>
              <a:t>CYA71270</a:t>
            </a:r>
          </a:p>
        </p:txBody>
      </p:sp>
      <p:sp>
        <p:nvSpPr>
          <p:cNvPr id="3" name="Rectangle 2">
            <a:extLst>
              <a:ext uri="{FF2B5EF4-FFF2-40B4-BE49-F238E27FC236}">
                <a16:creationId xmlns:a16="http://schemas.microsoft.com/office/drawing/2014/main" id="{67D83165-6EB4-4550-BB34-A357BA199E61}"/>
              </a:ext>
            </a:extLst>
          </p:cNvPr>
          <p:cNvSpPr/>
          <p:nvPr/>
        </p:nvSpPr>
        <p:spPr>
          <a:xfrm>
            <a:off x="589280" y="2171073"/>
            <a:ext cx="5672852" cy="2031325"/>
          </a:xfrm>
          <a:prstGeom prst="rect">
            <a:avLst/>
          </a:prstGeom>
        </p:spPr>
        <p:txBody>
          <a:bodyPr wrap="square">
            <a:spAutoFit/>
          </a:bodyPr>
          <a:lstStyle/>
          <a:p>
            <a:r>
              <a:rPr lang="en-US" dirty="0"/>
              <a:t>Euro Double Cylinder. These MP5 Architectural 5 pin cylinders provide a good degree of security. Fire Door rated. Keyed alike or master keyed options available. Comes with a 5 year mechanical guarantee. Suitable for domestic and commercial use.</a:t>
            </a:r>
            <a:endParaRPr lang="en-PH" dirty="0"/>
          </a:p>
          <a:p>
            <a:r>
              <a:rPr lang="en-US" dirty="0"/>
              <a:t> </a:t>
            </a:r>
            <a:endParaRPr lang="en-PH" dirty="0"/>
          </a:p>
          <a:p>
            <a:endParaRPr lang="en-PH" dirty="0"/>
          </a:p>
        </p:txBody>
      </p:sp>
      <p:pic>
        <p:nvPicPr>
          <p:cNvPr id="9" name="Picture 8">
            <a:extLst>
              <a:ext uri="{FF2B5EF4-FFF2-40B4-BE49-F238E27FC236}">
                <a16:creationId xmlns:a16="http://schemas.microsoft.com/office/drawing/2014/main" id="{C183567F-B16E-4371-BDC6-BEBEA522DB1A}"/>
              </a:ext>
            </a:extLst>
          </p:cNvPr>
          <p:cNvPicPr>
            <a:picLocks noChangeAspect="1"/>
          </p:cNvPicPr>
          <p:nvPr/>
        </p:nvPicPr>
        <p:blipFill>
          <a:blip r:embed="rId9"/>
          <a:stretch>
            <a:fillRect/>
          </a:stretch>
        </p:blipFill>
        <p:spPr>
          <a:xfrm>
            <a:off x="5168573" y="7493435"/>
            <a:ext cx="1090603" cy="545302"/>
          </a:xfrm>
          <a:prstGeom prst="rect">
            <a:avLst/>
          </a:prstGeom>
        </p:spPr>
      </p:pic>
      <p:pic>
        <p:nvPicPr>
          <p:cNvPr id="12" name="Picture 11">
            <a:extLst>
              <a:ext uri="{FF2B5EF4-FFF2-40B4-BE49-F238E27FC236}">
                <a16:creationId xmlns:a16="http://schemas.microsoft.com/office/drawing/2014/main" id="{E2675701-B847-40F3-A409-46905DF8C9F0}"/>
              </a:ext>
            </a:extLst>
          </p:cNvPr>
          <p:cNvPicPr>
            <a:picLocks noChangeAspect="1"/>
          </p:cNvPicPr>
          <p:nvPr/>
        </p:nvPicPr>
        <p:blipFill>
          <a:blip r:embed="rId10"/>
          <a:stretch>
            <a:fillRect/>
          </a:stretch>
        </p:blipFill>
        <p:spPr>
          <a:xfrm>
            <a:off x="5168573" y="7459193"/>
            <a:ext cx="1170623" cy="613786"/>
          </a:xfrm>
          <a:prstGeom prst="rect">
            <a:avLst/>
          </a:prstGeom>
        </p:spPr>
      </p:pic>
      <p:pic>
        <p:nvPicPr>
          <p:cNvPr id="15" name="Picture 14">
            <a:extLst>
              <a:ext uri="{FF2B5EF4-FFF2-40B4-BE49-F238E27FC236}">
                <a16:creationId xmlns:a16="http://schemas.microsoft.com/office/drawing/2014/main" id="{82B19660-67D5-4990-8E4C-8229F3E0BAAA}"/>
              </a:ext>
            </a:extLst>
          </p:cNvPr>
          <p:cNvPicPr>
            <a:picLocks noChangeAspect="1"/>
          </p:cNvPicPr>
          <p:nvPr/>
        </p:nvPicPr>
        <p:blipFill>
          <a:blip r:embed="rId11"/>
          <a:stretch>
            <a:fillRect/>
          </a:stretch>
        </p:blipFill>
        <p:spPr>
          <a:xfrm>
            <a:off x="926240" y="3913185"/>
            <a:ext cx="1913213" cy="1515181"/>
          </a:xfrm>
          <a:prstGeom prst="rect">
            <a:avLst/>
          </a:prstGeom>
        </p:spPr>
      </p:pic>
      <p:pic>
        <p:nvPicPr>
          <p:cNvPr id="16" name="Picture 15">
            <a:extLst>
              <a:ext uri="{FF2B5EF4-FFF2-40B4-BE49-F238E27FC236}">
                <a16:creationId xmlns:a16="http://schemas.microsoft.com/office/drawing/2014/main" id="{B23153A5-8AC6-45E0-8569-9B0C7A2605F6}"/>
              </a:ext>
            </a:extLst>
          </p:cNvPr>
          <p:cNvPicPr>
            <a:picLocks noChangeAspect="1"/>
          </p:cNvPicPr>
          <p:nvPr/>
        </p:nvPicPr>
        <p:blipFill>
          <a:blip r:embed="rId12"/>
          <a:stretch>
            <a:fillRect/>
          </a:stretch>
        </p:blipFill>
        <p:spPr>
          <a:xfrm>
            <a:off x="4550774" y="3905114"/>
            <a:ext cx="1390858" cy="1523252"/>
          </a:xfrm>
          <a:prstGeom prst="rect">
            <a:avLst/>
          </a:prstGeom>
        </p:spPr>
      </p:pic>
      <p:pic>
        <p:nvPicPr>
          <p:cNvPr id="17" name="Picture 16">
            <a:extLst>
              <a:ext uri="{FF2B5EF4-FFF2-40B4-BE49-F238E27FC236}">
                <a16:creationId xmlns:a16="http://schemas.microsoft.com/office/drawing/2014/main" id="{A84AB07F-291D-4F55-AC16-C57DC78DC6B1}"/>
              </a:ext>
            </a:extLst>
          </p:cNvPr>
          <p:cNvPicPr>
            <a:picLocks noChangeAspect="1"/>
          </p:cNvPicPr>
          <p:nvPr/>
        </p:nvPicPr>
        <p:blipFill>
          <a:blip r:embed="rId13"/>
          <a:stretch>
            <a:fillRect/>
          </a:stretch>
        </p:blipFill>
        <p:spPr>
          <a:xfrm>
            <a:off x="2769390" y="3898972"/>
            <a:ext cx="1707973" cy="1515181"/>
          </a:xfrm>
          <a:prstGeom prst="rect">
            <a:avLst/>
          </a:prstGeom>
        </p:spPr>
      </p:pic>
    </p:spTree>
    <p:extLst>
      <p:ext uri="{BB962C8B-B14F-4D97-AF65-F5344CB8AC3E}">
        <p14:creationId xmlns:p14="http://schemas.microsoft.com/office/powerpoint/2010/main" val="30307567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sp>
        <p:nvSpPr>
          <p:cNvPr id="7" name="TextBox 6">
            <a:extLst>
              <a:ext uri="{FF2B5EF4-FFF2-40B4-BE49-F238E27FC236}">
                <a16:creationId xmlns:a16="http://schemas.microsoft.com/office/drawing/2014/main" id="{F445AF61-DA94-42D7-AF9B-5894BE699DAC}"/>
              </a:ext>
            </a:extLst>
          </p:cNvPr>
          <p:cNvSpPr txBox="1"/>
          <p:nvPr/>
        </p:nvSpPr>
        <p:spPr>
          <a:xfrm>
            <a:off x="-179560" y="3186869"/>
            <a:ext cx="6614646" cy="369332"/>
          </a:xfrm>
          <a:prstGeom prst="rect">
            <a:avLst/>
          </a:prstGeom>
          <a:noFill/>
        </p:spPr>
        <p:txBody>
          <a:bodyPr wrap="square" rtlCol="0">
            <a:spAutoFit/>
          </a:bodyPr>
          <a:lstStyle/>
          <a:p>
            <a:r>
              <a:rPr lang="en-US" b="1" dirty="0">
                <a:solidFill>
                  <a:srgbClr val="FF0000"/>
                </a:solidFill>
              </a:rPr>
              <a:t>              </a:t>
            </a:r>
            <a:endParaRPr lang="en-PH" dirty="0"/>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8" name="Picture 27">
            <a:extLst>
              <a:ext uri="{FF2B5EF4-FFF2-40B4-BE49-F238E27FC236}">
                <a16:creationId xmlns:a16="http://schemas.microsoft.com/office/drawing/2014/main" id="{00000000-0008-0000-0400-000009000000}"/>
              </a:ext>
            </a:extLst>
          </p:cNvPr>
          <p:cNvPicPr>
            <a:picLocks noChangeAspect="1"/>
          </p:cNvPicPr>
          <p:nvPr/>
        </p:nvPicPr>
        <p:blipFill>
          <a:blip r:embed="rId6"/>
          <a:stretch>
            <a:fillRect/>
          </a:stretch>
        </p:blipFill>
        <p:spPr>
          <a:xfrm>
            <a:off x="5204091" y="8411388"/>
            <a:ext cx="1395501" cy="517008"/>
          </a:xfrm>
          <a:prstGeom prst="rect">
            <a:avLst/>
          </a:prstGeom>
          <a:noFill/>
          <a:ln w="9525">
            <a:noFill/>
          </a:ln>
        </p:spPr>
      </p:pic>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7"/>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8"/>
          <a:stretch>
            <a:fillRect/>
          </a:stretch>
        </p:blipFill>
        <p:spPr>
          <a:xfrm>
            <a:off x="419386" y="460312"/>
            <a:ext cx="5842746" cy="854392"/>
          </a:xfrm>
          <a:prstGeom prst="rect">
            <a:avLst/>
          </a:prstGeom>
        </p:spPr>
      </p:pic>
      <p:sp>
        <p:nvSpPr>
          <p:cNvPr id="37" name="TextBox 36">
            <a:extLst>
              <a:ext uri="{FF2B5EF4-FFF2-40B4-BE49-F238E27FC236}">
                <a16:creationId xmlns:a16="http://schemas.microsoft.com/office/drawing/2014/main" id="{52DC8923-61C9-4470-916A-9276F6A63A4E}"/>
              </a:ext>
            </a:extLst>
          </p:cNvPr>
          <p:cNvSpPr txBox="1"/>
          <p:nvPr/>
        </p:nvSpPr>
        <p:spPr>
          <a:xfrm>
            <a:off x="2806760" y="2449598"/>
            <a:ext cx="1018309" cy="369332"/>
          </a:xfrm>
          <a:prstGeom prst="rect">
            <a:avLst/>
          </a:prstGeom>
          <a:noFill/>
        </p:spPr>
        <p:txBody>
          <a:bodyPr wrap="square" rtlCol="0">
            <a:spAutoFit/>
          </a:bodyPr>
          <a:lstStyle/>
          <a:p>
            <a:r>
              <a:rPr lang="en-PH" b="1" dirty="0">
                <a:solidFill>
                  <a:srgbClr val="FF0000"/>
                </a:solidFill>
              </a:rPr>
              <a:t>  </a:t>
            </a:r>
          </a:p>
        </p:txBody>
      </p:sp>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9"/>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extLst>
              <p:ext uri="{D42A27DB-BD31-4B8C-83A1-F6EECF244321}">
                <p14:modId xmlns:p14="http://schemas.microsoft.com/office/powerpoint/2010/main" val="3789528718"/>
              </p:ext>
            </p:extLst>
          </p:nvPr>
        </p:nvGraphicFramePr>
        <p:xfrm>
          <a:off x="1073880" y="4515748"/>
          <a:ext cx="4470992" cy="2676588"/>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PH" sz="1000" b="0" baseline="0" dirty="0">
                          <a:solidFill>
                            <a:schemeClr val="tx1"/>
                          </a:solidFill>
                        </a:rPr>
                        <a:t>CYA71270</a:t>
                      </a: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PH" sz="1000" baseline="0" dirty="0">
                          <a:solidFill>
                            <a:schemeClr val="tx1"/>
                          </a:solidFill>
                        </a:rPr>
                        <a:t>EUROSPEC</a:t>
                      </a:r>
                    </a:p>
                  </a:txBody>
                  <a:tcPr/>
                </a:tc>
                <a:extLst>
                  <a:ext uri="{0D108BD9-81ED-4DB2-BD59-A6C34878D82A}">
                    <a16:rowId xmlns:a16="http://schemas.microsoft.com/office/drawing/2014/main" val="3698042402"/>
                  </a:ext>
                </a:extLst>
              </a:tr>
              <a:tr h="354658">
                <a:tc>
                  <a:txBody>
                    <a:bodyPr/>
                    <a:lstStyle/>
                    <a:p>
                      <a:r>
                        <a:rPr lang="en-PH" sz="1000" baseline="0" dirty="0">
                          <a:solidFill>
                            <a:schemeClr val="tx1"/>
                          </a:solidFill>
                        </a:rPr>
                        <a:t>AVAILABLE FINISH</a:t>
                      </a:r>
                    </a:p>
                  </a:txBody>
                  <a:tcPr/>
                </a:tc>
                <a:tc>
                  <a:txBody>
                    <a:bodyPr/>
                    <a:lstStyle/>
                    <a:p>
                      <a:r>
                        <a:rPr lang="en-PH" sz="1000" baseline="0" dirty="0">
                          <a:solidFill>
                            <a:schemeClr val="tx1"/>
                          </a:solidFill>
                        </a:rPr>
                        <a:t>SATIN CHROME </a:t>
                      </a:r>
                    </a:p>
                    <a:p>
                      <a:r>
                        <a:rPr lang="en-PH" sz="1000" baseline="0" dirty="0">
                          <a:solidFill>
                            <a:schemeClr val="tx1"/>
                          </a:solidFill>
                        </a:rPr>
                        <a:t>MATT BLACK</a:t>
                      </a:r>
                    </a:p>
                    <a:p>
                      <a:r>
                        <a:rPr lang="en-PH" sz="1000" baseline="0" dirty="0">
                          <a:solidFill>
                            <a:schemeClr val="tx1"/>
                          </a:solidFill>
                        </a:rPr>
                        <a:t>SATIN BRASS</a:t>
                      </a: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PH" sz="1000" baseline="0" dirty="0">
                          <a:solidFill>
                            <a:schemeClr val="tx1"/>
                          </a:solidFill>
                        </a:rPr>
                        <a:t>EUROPROFILE CYLINDER</a:t>
                      </a:r>
                    </a:p>
                  </a:txBody>
                  <a:tcPr/>
                </a:tc>
                <a:extLst>
                  <a:ext uri="{0D108BD9-81ED-4DB2-BD59-A6C34878D82A}">
                    <a16:rowId xmlns:a16="http://schemas.microsoft.com/office/drawing/2014/main" val="2401254085"/>
                  </a:ext>
                </a:extLst>
              </a:tr>
              <a:tr h="354658">
                <a:tc>
                  <a:txBody>
                    <a:bodyPr/>
                    <a:lstStyle/>
                    <a:p>
                      <a:r>
                        <a:rPr lang="en-PH" sz="1000" baseline="0" dirty="0">
                          <a:solidFill>
                            <a:schemeClr val="tx1"/>
                          </a:solidFill>
                        </a:rPr>
                        <a:t>LENGTH</a:t>
                      </a:r>
                    </a:p>
                  </a:txBody>
                  <a:tcPr/>
                </a:tc>
                <a:tc>
                  <a:txBody>
                    <a:bodyPr/>
                    <a:lstStyle/>
                    <a:p>
                      <a:r>
                        <a:rPr lang="en-PH" sz="1000" baseline="0" dirty="0">
                          <a:solidFill>
                            <a:schemeClr val="tx1"/>
                          </a:solidFill>
                        </a:rPr>
                        <a:t>70MM</a:t>
                      </a:r>
                    </a:p>
                  </a:txBody>
                  <a:tcPr/>
                </a:tc>
                <a:extLst>
                  <a:ext uri="{0D108BD9-81ED-4DB2-BD59-A6C34878D82A}">
                    <a16:rowId xmlns:a16="http://schemas.microsoft.com/office/drawing/2014/main" val="2322150142"/>
                  </a:ext>
                </a:extLst>
              </a:tr>
              <a:tr h="354658">
                <a:tc>
                  <a:txBody>
                    <a:bodyPr/>
                    <a:lstStyle/>
                    <a:p>
                      <a:r>
                        <a:rPr lang="en-PH" sz="1000" baseline="0" dirty="0">
                          <a:solidFill>
                            <a:schemeClr val="tx1"/>
                          </a:solidFill>
                        </a:rPr>
                        <a:t>MECHANICAL WARRANTY</a:t>
                      </a:r>
                    </a:p>
                  </a:txBody>
                  <a:tcPr/>
                </a:tc>
                <a:tc>
                  <a:txBody>
                    <a:bodyPr/>
                    <a:lstStyle/>
                    <a:p>
                      <a:r>
                        <a:rPr lang="en-PH" sz="1000" baseline="0" dirty="0">
                          <a:solidFill>
                            <a:schemeClr val="tx1"/>
                          </a:solidFill>
                        </a:rPr>
                        <a:t>5YEARS</a:t>
                      </a:r>
                    </a:p>
                  </a:txBody>
                  <a:tcPr/>
                </a:tc>
                <a:extLst>
                  <a:ext uri="{0D108BD9-81ED-4DB2-BD59-A6C34878D82A}">
                    <a16:rowId xmlns:a16="http://schemas.microsoft.com/office/drawing/2014/main" val="1480764841"/>
                  </a:ext>
                </a:extLst>
              </a:tr>
            </a:tbl>
          </a:graphicData>
        </a:graphic>
      </p:graphicFrame>
      <p:pic>
        <p:nvPicPr>
          <p:cNvPr id="3" name="Picture 2">
            <a:extLst>
              <a:ext uri="{FF2B5EF4-FFF2-40B4-BE49-F238E27FC236}">
                <a16:creationId xmlns:a16="http://schemas.microsoft.com/office/drawing/2014/main" id="{163544ED-3E04-4C7E-8803-AEF09D9CB3BB}"/>
              </a:ext>
            </a:extLst>
          </p:cNvPr>
          <p:cNvPicPr>
            <a:picLocks noChangeAspect="1"/>
          </p:cNvPicPr>
          <p:nvPr/>
        </p:nvPicPr>
        <p:blipFill>
          <a:blip r:embed="rId10"/>
          <a:stretch>
            <a:fillRect/>
          </a:stretch>
        </p:blipFill>
        <p:spPr>
          <a:xfrm>
            <a:off x="731855" y="2018639"/>
            <a:ext cx="3497399" cy="1977739"/>
          </a:xfrm>
          <a:prstGeom prst="rect">
            <a:avLst/>
          </a:prstGeom>
        </p:spPr>
      </p:pic>
      <p:pic>
        <p:nvPicPr>
          <p:cNvPr id="5" name="Picture 4">
            <a:extLst>
              <a:ext uri="{FF2B5EF4-FFF2-40B4-BE49-F238E27FC236}">
                <a16:creationId xmlns:a16="http://schemas.microsoft.com/office/drawing/2014/main" id="{095DC6BC-EA70-4B18-93B4-3B7AC06132C9}"/>
              </a:ext>
            </a:extLst>
          </p:cNvPr>
          <p:cNvPicPr>
            <a:picLocks noChangeAspect="1"/>
          </p:cNvPicPr>
          <p:nvPr/>
        </p:nvPicPr>
        <p:blipFill>
          <a:blip r:embed="rId11"/>
          <a:stretch>
            <a:fillRect/>
          </a:stretch>
        </p:blipFill>
        <p:spPr>
          <a:xfrm>
            <a:off x="4581870" y="2757693"/>
            <a:ext cx="847976" cy="596975"/>
          </a:xfrm>
          <a:prstGeom prst="rect">
            <a:avLst/>
          </a:prstGeom>
        </p:spPr>
      </p:pic>
      <p:pic>
        <p:nvPicPr>
          <p:cNvPr id="6" name="Picture 5">
            <a:extLst>
              <a:ext uri="{FF2B5EF4-FFF2-40B4-BE49-F238E27FC236}">
                <a16:creationId xmlns:a16="http://schemas.microsoft.com/office/drawing/2014/main" id="{3AEBE0D2-ADF4-4661-8739-4A4AC654BA53}"/>
              </a:ext>
            </a:extLst>
          </p:cNvPr>
          <p:cNvPicPr>
            <a:picLocks noChangeAspect="1"/>
          </p:cNvPicPr>
          <p:nvPr/>
        </p:nvPicPr>
        <p:blipFill>
          <a:blip r:embed="rId12"/>
          <a:stretch>
            <a:fillRect/>
          </a:stretch>
        </p:blipFill>
        <p:spPr>
          <a:xfrm>
            <a:off x="4554272" y="2941487"/>
            <a:ext cx="990600" cy="209550"/>
          </a:xfrm>
          <a:prstGeom prst="rect">
            <a:avLst/>
          </a:prstGeom>
        </p:spPr>
      </p:pic>
      <p:pic>
        <p:nvPicPr>
          <p:cNvPr id="18" name="Picture 17">
            <a:extLst>
              <a:ext uri="{FF2B5EF4-FFF2-40B4-BE49-F238E27FC236}">
                <a16:creationId xmlns:a16="http://schemas.microsoft.com/office/drawing/2014/main" id="{E0F267C1-EBF3-451A-A37C-26E5769CCEB5}"/>
              </a:ext>
            </a:extLst>
          </p:cNvPr>
          <p:cNvPicPr>
            <a:picLocks noChangeAspect="1"/>
          </p:cNvPicPr>
          <p:nvPr/>
        </p:nvPicPr>
        <p:blipFill>
          <a:blip r:embed="rId13"/>
          <a:stretch>
            <a:fillRect/>
          </a:stretch>
        </p:blipFill>
        <p:spPr>
          <a:xfrm>
            <a:off x="938817" y="8409266"/>
            <a:ext cx="1791579" cy="362342"/>
          </a:xfrm>
          <a:prstGeom prst="rect">
            <a:avLst/>
          </a:prstGeom>
        </p:spPr>
      </p:pic>
    </p:spTree>
    <p:extLst>
      <p:ext uri="{BB962C8B-B14F-4D97-AF65-F5344CB8AC3E}">
        <p14:creationId xmlns:p14="http://schemas.microsoft.com/office/powerpoint/2010/main" val="35283104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36E3F0-1174-40C4-800D-E92E8CCE3024}"/>
              </a:ext>
            </a:extLst>
          </p:cNvPr>
          <p:cNvPicPr>
            <a:picLocks noChangeAspect="1"/>
          </p:cNvPicPr>
          <p:nvPr/>
        </p:nvPicPr>
        <p:blipFill>
          <a:blip r:embed="rId2"/>
          <a:stretch>
            <a:fillRect/>
          </a:stretch>
        </p:blipFill>
        <p:spPr>
          <a:xfrm>
            <a:off x="430538" y="7639542"/>
            <a:ext cx="549861" cy="528084"/>
          </a:xfrm>
          <a:prstGeom prst="rect">
            <a:avLst/>
          </a:prstGeom>
        </p:spPr>
      </p:pic>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sp>
        <p:nvSpPr>
          <p:cNvPr id="7" name="TextBox 6">
            <a:extLst>
              <a:ext uri="{FF2B5EF4-FFF2-40B4-BE49-F238E27FC236}">
                <a16:creationId xmlns:a16="http://schemas.microsoft.com/office/drawing/2014/main" id="{F445AF61-DA94-42D7-AF9B-5894BE699DAC}"/>
              </a:ext>
            </a:extLst>
          </p:cNvPr>
          <p:cNvSpPr txBox="1"/>
          <p:nvPr/>
        </p:nvSpPr>
        <p:spPr>
          <a:xfrm>
            <a:off x="-179560" y="3186869"/>
            <a:ext cx="6614646" cy="369332"/>
          </a:xfrm>
          <a:prstGeom prst="rect">
            <a:avLst/>
          </a:prstGeom>
          <a:noFill/>
        </p:spPr>
        <p:txBody>
          <a:bodyPr wrap="square" rtlCol="0">
            <a:spAutoFit/>
          </a:bodyPr>
          <a:lstStyle/>
          <a:p>
            <a:r>
              <a:rPr lang="en-US" b="1" dirty="0">
                <a:solidFill>
                  <a:srgbClr val="FF0000"/>
                </a:solidFill>
              </a:rPr>
              <a:t>              </a:t>
            </a:r>
            <a:endParaRPr lang="en-PH" dirty="0"/>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5"/>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6"/>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8" name="Picture 27">
            <a:extLst>
              <a:ext uri="{FF2B5EF4-FFF2-40B4-BE49-F238E27FC236}">
                <a16:creationId xmlns:a16="http://schemas.microsoft.com/office/drawing/2014/main" id="{00000000-0008-0000-0400-000009000000}"/>
              </a:ext>
            </a:extLst>
          </p:cNvPr>
          <p:cNvPicPr>
            <a:picLocks noChangeAspect="1"/>
          </p:cNvPicPr>
          <p:nvPr/>
        </p:nvPicPr>
        <p:blipFill>
          <a:blip r:embed="rId7"/>
          <a:stretch>
            <a:fillRect/>
          </a:stretch>
        </p:blipFill>
        <p:spPr>
          <a:xfrm>
            <a:off x="5204091" y="8411388"/>
            <a:ext cx="1395501" cy="517008"/>
          </a:xfrm>
          <a:prstGeom prst="rect">
            <a:avLst/>
          </a:prstGeom>
          <a:noFill/>
          <a:ln w="9525">
            <a:noFill/>
          </a:ln>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8"/>
          <a:stretch>
            <a:fillRect/>
          </a:stretch>
        </p:blipFill>
        <p:spPr>
          <a:xfrm>
            <a:off x="419386" y="460312"/>
            <a:ext cx="5842746" cy="854392"/>
          </a:xfrm>
          <a:prstGeom prst="rect">
            <a:avLst/>
          </a:prstGeom>
        </p:spPr>
      </p:pic>
      <p:sp>
        <p:nvSpPr>
          <p:cNvPr id="21" name="TextBox 20">
            <a:extLst>
              <a:ext uri="{FF2B5EF4-FFF2-40B4-BE49-F238E27FC236}">
                <a16:creationId xmlns:a16="http://schemas.microsoft.com/office/drawing/2014/main" id="{C9E4C7AE-6303-4B38-B384-230BCB85A882}"/>
              </a:ext>
            </a:extLst>
          </p:cNvPr>
          <p:cNvSpPr txBox="1"/>
          <p:nvPr/>
        </p:nvSpPr>
        <p:spPr>
          <a:xfrm>
            <a:off x="595868" y="1801006"/>
            <a:ext cx="5293584" cy="369332"/>
          </a:xfrm>
          <a:prstGeom prst="rect">
            <a:avLst/>
          </a:prstGeom>
          <a:noFill/>
        </p:spPr>
        <p:txBody>
          <a:bodyPr wrap="square" rtlCol="0">
            <a:spAutoFit/>
          </a:bodyPr>
          <a:lstStyle/>
          <a:p>
            <a:r>
              <a:rPr lang="en-PH" b="1" dirty="0">
                <a:solidFill>
                  <a:srgbClr val="FF0000"/>
                </a:solidFill>
              </a:rPr>
              <a:t> </a:t>
            </a:r>
            <a:r>
              <a:rPr lang="en-PH" b="1" dirty="0"/>
              <a:t>EUROSPEC™ 70MM EUROPROFILE CYLINDER &amp; TURN</a:t>
            </a:r>
          </a:p>
        </p:txBody>
      </p:sp>
      <p:sp>
        <p:nvSpPr>
          <p:cNvPr id="26" name="TextBox 25">
            <a:extLst>
              <a:ext uri="{FF2B5EF4-FFF2-40B4-BE49-F238E27FC236}">
                <a16:creationId xmlns:a16="http://schemas.microsoft.com/office/drawing/2014/main" id="{F146E743-8A89-4BF5-86D1-9F42153C1212}"/>
              </a:ext>
            </a:extLst>
          </p:cNvPr>
          <p:cNvSpPr txBox="1"/>
          <p:nvPr/>
        </p:nvSpPr>
        <p:spPr>
          <a:xfrm>
            <a:off x="2733576" y="1499185"/>
            <a:ext cx="1285506" cy="369332"/>
          </a:xfrm>
          <a:prstGeom prst="rect">
            <a:avLst/>
          </a:prstGeom>
          <a:noFill/>
        </p:spPr>
        <p:txBody>
          <a:bodyPr wrap="square" rtlCol="0">
            <a:spAutoFit/>
          </a:bodyPr>
          <a:lstStyle/>
          <a:p>
            <a:r>
              <a:rPr lang="en-PH" b="1" dirty="0">
                <a:solidFill>
                  <a:srgbClr val="FF0000"/>
                </a:solidFill>
              </a:rPr>
              <a:t>CYA71370</a:t>
            </a:r>
          </a:p>
        </p:txBody>
      </p:sp>
      <p:sp>
        <p:nvSpPr>
          <p:cNvPr id="3" name="Rectangle 2">
            <a:extLst>
              <a:ext uri="{FF2B5EF4-FFF2-40B4-BE49-F238E27FC236}">
                <a16:creationId xmlns:a16="http://schemas.microsoft.com/office/drawing/2014/main" id="{67D83165-6EB4-4550-BB34-A357BA199E61}"/>
              </a:ext>
            </a:extLst>
          </p:cNvPr>
          <p:cNvSpPr/>
          <p:nvPr/>
        </p:nvSpPr>
        <p:spPr>
          <a:xfrm>
            <a:off x="589280" y="2139174"/>
            <a:ext cx="5672852" cy="2862322"/>
          </a:xfrm>
          <a:prstGeom prst="rect">
            <a:avLst/>
          </a:prstGeom>
        </p:spPr>
        <p:txBody>
          <a:bodyPr wrap="square">
            <a:spAutoFit/>
          </a:bodyPr>
          <a:lstStyle/>
          <a:p>
            <a:r>
              <a:rPr lang="en-US" dirty="0"/>
              <a:t>Euro Cylinder and Turn. To lock the door on the inside, simply use the turn knob, there's no need for a key. These MP5 Architectural 5 pin cylinders provide a good degree of security. Fire Door rated. Keyed alike or master keyed options available. Comes with a 5 year mechanical guarantee. Suitable for domestic and commercial use.</a:t>
            </a:r>
          </a:p>
          <a:p>
            <a:br>
              <a:rPr lang="en-US" dirty="0"/>
            </a:br>
            <a:endParaRPr lang="en-PH" dirty="0"/>
          </a:p>
          <a:p>
            <a:r>
              <a:rPr lang="en-US" dirty="0"/>
              <a:t> </a:t>
            </a:r>
            <a:endParaRPr lang="en-PH" dirty="0"/>
          </a:p>
          <a:p>
            <a:endParaRPr lang="en-PH" dirty="0"/>
          </a:p>
        </p:txBody>
      </p:sp>
      <p:pic>
        <p:nvPicPr>
          <p:cNvPr id="9" name="Picture 8">
            <a:extLst>
              <a:ext uri="{FF2B5EF4-FFF2-40B4-BE49-F238E27FC236}">
                <a16:creationId xmlns:a16="http://schemas.microsoft.com/office/drawing/2014/main" id="{C183567F-B16E-4371-BDC6-BEBEA522DB1A}"/>
              </a:ext>
            </a:extLst>
          </p:cNvPr>
          <p:cNvPicPr>
            <a:picLocks noChangeAspect="1"/>
          </p:cNvPicPr>
          <p:nvPr/>
        </p:nvPicPr>
        <p:blipFill>
          <a:blip r:embed="rId9"/>
          <a:stretch>
            <a:fillRect/>
          </a:stretch>
        </p:blipFill>
        <p:spPr>
          <a:xfrm>
            <a:off x="5168573" y="7493435"/>
            <a:ext cx="1090603" cy="545302"/>
          </a:xfrm>
          <a:prstGeom prst="rect">
            <a:avLst/>
          </a:prstGeom>
        </p:spPr>
      </p:pic>
      <p:pic>
        <p:nvPicPr>
          <p:cNvPr id="2" name="Picture 1">
            <a:extLst>
              <a:ext uri="{FF2B5EF4-FFF2-40B4-BE49-F238E27FC236}">
                <a16:creationId xmlns:a16="http://schemas.microsoft.com/office/drawing/2014/main" id="{705E1296-2CEC-459D-994E-8A5F945AAD83}"/>
              </a:ext>
            </a:extLst>
          </p:cNvPr>
          <p:cNvPicPr>
            <a:picLocks noChangeAspect="1"/>
          </p:cNvPicPr>
          <p:nvPr/>
        </p:nvPicPr>
        <p:blipFill>
          <a:blip r:embed="rId10"/>
          <a:stretch>
            <a:fillRect/>
          </a:stretch>
        </p:blipFill>
        <p:spPr>
          <a:xfrm>
            <a:off x="1853416" y="3990053"/>
            <a:ext cx="2864017" cy="2444029"/>
          </a:xfrm>
          <a:prstGeom prst="rect">
            <a:avLst/>
          </a:prstGeom>
        </p:spPr>
      </p:pic>
    </p:spTree>
    <p:extLst>
      <p:ext uri="{BB962C8B-B14F-4D97-AF65-F5344CB8AC3E}">
        <p14:creationId xmlns:p14="http://schemas.microsoft.com/office/powerpoint/2010/main" val="7045065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sp>
        <p:nvSpPr>
          <p:cNvPr id="7" name="TextBox 6">
            <a:extLst>
              <a:ext uri="{FF2B5EF4-FFF2-40B4-BE49-F238E27FC236}">
                <a16:creationId xmlns:a16="http://schemas.microsoft.com/office/drawing/2014/main" id="{F445AF61-DA94-42D7-AF9B-5894BE699DAC}"/>
              </a:ext>
            </a:extLst>
          </p:cNvPr>
          <p:cNvSpPr txBox="1"/>
          <p:nvPr/>
        </p:nvSpPr>
        <p:spPr>
          <a:xfrm>
            <a:off x="-179560" y="3186869"/>
            <a:ext cx="6614646" cy="369332"/>
          </a:xfrm>
          <a:prstGeom prst="rect">
            <a:avLst/>
          </a:prstGeom>
          <a:noFill/>
        </p:spPr>
        <p:txBody>
          <a:bodyPr wrap="square" rtlCol="0">
            <a:spAutoFit/>
          </a:bodyPr>
          <a:lstStyle/>
          <a:p>
            <a:r>
              <a:rPr lang="en-US" b="1" dirty="0">
                <a:solidFill>
                  <a:srgbClr val="FF0000"/>
                </a:solidFill>
              </a:rPr>
              <a:t>              </a:t>
            </a:r>
            <a:endParaRPr lang="en-PH" dirty="0"/>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8" name="Picture 27">
            <a:extLst>
              <a:ext uri="{FF2B5EF4-FFF2-40B4-BE49-F238E27FC236}">
                <a16:creationId xmlns:a16="http://schemas.microsoft.com/office/drawing/2014/main" id="{00000000-0008-0000-0400-000009000000}"/>
              </a:ext>
            </a:extLst>
          </p:cNvPr>
          <p:cNvPicPr>
            <a:picLocks noChangeAspect="1"/>
          </p:cNvPicPr>
          <p:nvPr/>
        </p:nvPicPr>
        <p:blipFill>
          <a:blip r:embed="rId6"/>
          <a:stretch>
            <a:fillRect/>
          </a:stretch>
        </p:blipFill>
        <p:spPr>
          <a:xfrm>
            <a:off x="5204091" y="8411388"/>
            <a:ext cx="1395501" cy="517008"/>
          </a:xfrm>
          <a:prstGeom prst="rect">
            <a:avLst/>
          </a:prstGeom>
          <a:noFill/>
          <a:ln w="9525">
            <a:noFill/>
          </a:ln>
        </p:spPr>
      </p:pic>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7"/>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8"/>
          <a:stretch>
            <a:fillRect/>
          </a:stretch>
        </p:blipFill>
        <p:spPr>
          <a:xfrm>
            <a:off x="419386" y="460312"/>
            <a:ext cx="5842746" cy="854392"/>
          </a:xfrm>
          <a:prstGeom prst="rect">
            <a:avLst/>
          </a:prstGeom>
        </p:spPr>
      </p:pic>
      <p:sp>
        <p:nvSpPr>
          <p:cNvPr id="37" name="TextBox 36">
            <a:extLst>
              <a:ext uri="{FF2B5EF4-FFF2-40B4-BE49-F238E27FC236}">
                <a16:creationId xmlns:a16="http://schemas.microsoft.com/office/drawing/2014/main" id="{52DC8923-61C9-4470-916A-9276F6A63A4E}"/>
              </a:ext>
            </a:extLst>
          </p:cNvPr>
          <p:cNvSpPr txBox="1"/>
          <p:nvPr/>
        </p:nvSpPr>
        <p:spPr>
          <a:xfrm>
            <a:off x="2806760" y="2449598"/>
            <a:ext cx="1018309" cy="369332"/>
          </a:xfrm>
          <a:prstGeom prst="rect">
            <a:avLst/>
          </a:prstGeom>
          <a:noFill/>
        </p:spPr>
        <p:txBody>
          <a:bodyPr wrap="square" rtlCol="0">
            <a:spAutoFit/>
          </a:bodyPr>
          <a:lstStyle/>
          <a:p>
            <a:r>
              <a:rPr lang="en-PH" b="1" dirty="0">
                <a:solidFill>
                  <a:srgbClr val="FF0000"/>
                </a:solidFill>
              </a:rPr>
              <a:t>  </a:t>
            </a:r>
          </a:p>
        </p:txBody>
      </p:sp>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9"/>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nvGraphicFramePr>
        <p:xfrm>
          <a:off x="1073880" y="4515748"/>
          <a:ext cx="4470992" cy="2482606"/>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PH" sz="1000" b="0" baseline="0" dirty="0">
                          <a:solidFill>
                            <a:schemeClr val="tx1"/>
                          </a:solidFill>
                        </a:rPr>
                        <a:t>CYA71370</a:t>
                      </a: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PH" sz="1000" baseline="0" dirty="0">
                          <a:solidFill>
                            <a:schemeClr val="tx1"/>
                          </a:solidFill>
                        </a:rPr>
                        <a:t>EUROSPEC</a:t>
                      </a:r>
                    </a:p>
                  </a:txBody>
                  <a:tcPr/>
                </a:tc>
                <a:extLst>
                  <a:ext uri="{0D108BD9-81ED-4DB2-BD59-A6C34878D82A}">
                    <a16:rowId xmlns:a16="http://schemas.microsoft.com/office/drawing/2014/main" val="3698042402"/>
                  </a:ext>
                </a:extLst>
              </a:tr>
              <a:tr h="354658">
                <a:tc>
                  <a:txBody>
                    <a:bodyPr/>
                    <a:lstStyle/>
                    <a:p>
                      <a:r>
                        <a:rPr lang="en-PH" sz="1000" baseline="0" dirty="0">
                          <a:solidFill>
                            <a:schemeClr val="tx1"/>
                          </a:solidFill>
                        </a:rPr>
                        <a:t>AVAILABLE FINISH</a:t>
                      </a:r>
                    </a:p>
                  </a:txBody>
                  <a:tcPr/>
                </a:tc>
                <a:tc>
                  <a:txBody>
                    <a:bodyPr/>
                    <a:lstStyle/>
                    <a:p>
                      <a:r>
                        <a:rPr lang="en-PH" sz="1000" baseline="0" dirty="0">
                          <a:solidFill>
                            <a:schemeClr val="tx1"/>
                          </a:solidFill>
                        </a:rPr>
                        <a:t>SATIN CHROME </a:t>
                      </a: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PH" sz="1000" baseline="0" dirty="0">
                          <a:solidFill>
                            <a:schemeClr val="tx1"/>
                          </a:solidFill>
                        </a:rPr>
                        <a:t>EUROPROFILE CYLINDER</a:t>
                      </a:r>
                    </a:p>
                  </a:txBody>
                  <a:tcPr/>
                </a:tc>
                <a:extLst>
                  <a:ext uri="{0D108BD9-81ED-4DB2-BD59-A6C34878D82A}">
                    <a16:rowId xmlns:a16="http://schemas.microsoft.com/office/drawing/2014/main" val="2401254085"/>
                  </a:ext>
                </a:extLst>
              </a:tr>
              <a:tr h="354658">
                <a:tc>
                  <a:txBody>
                    <a:bodyPr/>
                    <a:lstStyle/>
                    <a:p>
                      <a:r>
                        <a:rPr lang="en-PH" sz="1000" baseline="0" dirty="0">
                          <a:solidFill>
                            <a:schemeClr val="tx1"/>
                          </a:solidFill>
                        </a:rPr>
                        <a:t>LENGTH</a:t>
                      </a:r>
                    </a:p>
                  </a:txBody>
                  <a:tcPr/>
                </a:tc>
                <a:tc>
                  <a:txBody>
                    <a:bodyPr/>
                    <a:lstStyle/>
                    <a:p>
                      <a:r>
                        <a:rPr lang="en-PH" sz="1000" baseline="0" dirty="0">
                          <a:solidFill>
                            <a:schemeClr val="tx1"/>
                          </a:solidFill>
                        </a:rPr>
                        <a:t>70MM</a:t>
                      </a:r>
                    </a:p>
                  </a:txBody>
                  <a:tcPr/>
                </a:tc>
                <a:extLst>
                  <a:ext uri="{0D108BD9-81ED-4DB2-BD59-A6C34878D82A}">
                    <a16:rowId xmlns:a16="http://schemas.microsoft.com/office/drawing/2014/main" val="2322150142"/>
                  </a:ext>
                </a:extLst>
              </a:tr>
              <a:tr h="354658">
                <a:tc>
                  <a:txBody>
                    <a:bodyPr/>
                    <a:lstStyle/>
                    <a:p>
                      <a:r>
                        <a:rPr lang="en-PH" sz="1000" baseline="0" dirty="0">
                          <a:solidFill>
                            <a:schemeClr val="tx1"/>
                          </a:solidFill>
                        </a:rPr>
                        <a:t>MECHANICAL WARRANTY</a:t>
                      </a:r>
                    </a:p>
                  </a:txBody>
                  <a:tcPr/>
                </a:tc>
                <a:tc>
                  <a:txBody>
                    <a:bodyPr/>
                    <a:lstStyle/>
                    <a:p>
                      <a:r>
                        <a:rPr lang="en-PH" sz="1000" baseline="0" dirty="0">
                          <a:solidFill>
                            <a:schemeClr val="tx1"/>
                          </a:solidFill>
                        </a:rPr>
                        <a:t>5YEARS</a:t>
                      </a:r>
                    </a:p>
                  </a:txBody>
                  <a:tcPr/>
                </a:tc>
                <a:extLst>
                  <a:ext uri="{0D108BD9-81ED-4DB2-BD59-A6C34878D82A}">
                    <a16:rowId xmlns:a16="http://schemas.microsoft.com/office/drawing/2014/main" val="1480764841"/>
                  </a:ext>
                </a:extLst>
              </a:tr>
            </a:tbl>
          </a:graphicData>
        </a:graphic>
      </p:graphicFrame>
      <p:pic>
        <p:nvPicPr>
          <p:cNvPr id="5" name="Picture 4">
            <a:extLst>
              <a:ext uri="{FF2B5EF4-FFF2-40B4-BE49-F238E27FC236}">
                <a16:creationId xmlns:a16="http://schemas.microsoft.com/office/drawing/2014/main" id="{095DC6BC-EA70-4B18-93B4-3B7AC06132C9}"/>
              </a:ext>
            </a:extLst>
          </p:cNvPr>
          <p:cNvPicPr>
            <a:picLocks noChangeAspect="1"/>
          </p:cNvPicPr>
          <p:nvPr/>
        </p:nvPicPr>
        <p:blipFill>
          <a:blip r:embed="rId10"/>
          <a:stretch>
            <a:fillRect/>
          </a:stretch>
        </p:blipFill>
        <p:spPr>
          <a:xfrm>
            <a:off x="4581870" y="2757693"/>
            <a:ext cx="847976" cy="596975"/>
          </a:xfrm>
          <a:prstGeom prst="rect">
            <a:avLst/>
          </a:prstGeom>
        </p:spPr>
      </p:pic>
      <p:pic>
        <p:nvPicPr>
          <p:cNvPr id="6" name="Picture 5">
            <a:extLst>
              <a:ext uri="{FF2B5EF4-FFF2-40B4-BE49-F238E27FC236}">
                <a16:creationId xmlns:a16="http://schemas.microsoft.com/office/drawing/2014/main" id="{3AEBE0D2-ADF4-4661-8739-4A4AC654BA53}"/>
              </a:ext>
            </a:extLst>
          </p:cNvPr>
          <p:cNvPicPr>
            <a:picLocks noChangeAspect="1"/>
          </p:cNvPicPr>
          <p:nvPr/>
        </p:nvPicPr>
        <p:blipFill>
          <a:blip r:embed="rId11"/>
          <a:stretch>
            <a:fillRect/>
          </a:stretch>
        </p:blipFill>
        <p:spPr>
          <a:xfrm>
            <a:off x="4554272" y="2941487"/>
            <a:ext cx="990600" cy="209550"/>
          </a:xfrm>
          <a:prstGeom prst="rect">
            <a:avLst/>
          </a:prstGeom>
        </p:spPr>
      </p:pic>
      <p:pic>
        <p:nvPicPr>
          <p:cNvPr id="2" name="Picture 1">
            <a:extLst>
              <a:ext uri="{FF2B5EF4-FFF2-40B4-BE49-F238E27FC236}">
                <a16:creationId xmlns:a16="http://schemas.microsoft.com/office/drawing/2014/main" id="{602D3563-65CA-4947-98C1-A87B81638385}"/>
              </a:ext>
            </a:extLst>
          </p:cNvPr>
          <p:cNvPicPr>
            <a:picLocks noChangeAspect="1"/>
          </p:cNvPicPr>
          <p:nvPr/>
        </p:nvPicPr>
        <p:blipFill>
          <a:blip r:embed="rId12"/>
          <a:stretch>
            <a:fillRect/>
          </a:stretch>
        </p:blipFill>
        <p:spPr>
          <a:xfrm>
            <a:off x="980428" y="2595527"/>
            <a:ext cx="3560109" cy="1518282"/>
          </a:xfrm>
          <a:prstGeom prst="rect">
            <a:avLst/>
          </a:prstGeom>
        </p:spPr>
      </p:pic>
      <p:pic>
        <p:nvPicPr>
          <p:cNvPr id="18" name="Picture 17">
            <a:extLst>
              <a:ext uri="{FF2B5EF4-FFF2-40B4-BE49-F238E27FC236}">
                <a16:creationId xmlns:a16="http://schemas.microsoft.com/office/drawing/2014/main" id="{235F998B-2402-4B4C-B8E1-297A2A864B21}"/>
              </a:ext>
            </a:extLst>
          </p:cNvPr>
          <p:cNvPicPr>
            <a:picLocks noChangeAspect="1"/>
          </p:cNvPicPr>
          <p:nvPr/>
        </p:nvPicPr>
        <p:blipFill>
          <a:blip r:embed="rId13"/>
          <a:stretch>
            <a:fillRect/>
          </a:stretch>
        </p:blipFill>
        <p:spPr>
          <a:xfrm>
            <a:off x="938817" y="8409266"/>
            <a:ext cx="1791579" cy="362342"/>
          </a:xfrm>
          <a:prstGeom prst="rect">
            <a:avLst/>
          </a:prstGeom>
        </p:spPr>
      </p:pic>
      <p:pic>
        <p:nvPicPr>
          <p:cNvPr id="20" name="Picture 19">
            <a:extLst>
              <a:ext uri="{FF2B5EF4-FFF2-40B4-BE49-F238E27FC236}">
                <a16:creationId xmlns:a16="http://schemas.microsoft.com/office/drawing/2014/main" id="{A4C07C75-6920-4972-82D8-CA4883E42838}"/>
              </a:ext>
            </a:extLst>
          </p:cNvPr>
          <p:cNvPicPr>
            <a:picLocks noChangeAspect="1"/>
          </p:cNvPicPr>
          <p:nvPr/>
        </p:nvPicPr>
        <p:blipFill>
          <a:blip r:embed="rId14"/>
          <a:stretch>
            <a:fillRect/>
          </a:stretch>
        </p:blipFill>
        <p:spPr>
          <a:xfrm>
            <a:off x="5232371" y="7618684"/>
            <a:ext cx="1170623" cy="613786"/>
          </a:xfrm>
          <a:prstGeom prst="rect">
            <a:avLst/>
          </a:prstGeom>
        </p:spPr>
      </p:pic>
    </p:spTree>
    <p:extLst>
      <p:ext uri="{BB962C8B-B14F-4D97-AF65-F5344CB8AC3E}">
        <p14:creationId xmlns:p14="http://schemas.microsoft.com/office/powerpoint/2010/main" val="12728477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3875C4-9BE9-43D2-A0FB-89423B0C8EBA}"/>
              </a:ext>
            </a:extLst>
          </p:cNvPr>
          <p:cNvPicPr>
            <a:picLocks noChangeAspect="1"/>
          </p:cNvPicPr>
          <p:nvPr/>
        </p:nvPicPr>
        <p:blipFill>
          <a:blip r:embed="rId2"/>
          <a:stretch>
            <a:fillRect/>
          </a:stretch>
        </p:blipFill>
        <p:spPr>
          <a:xfrm>
            <a:off x="434226" y="7622323"/>
            <a:ext cx="546173" cy="545303"/>
          </a:xfrm>
          <a:prstGeom prst="rect">
            <a:avLst/>
          </a:prstGeom>
        </p:spPr>
      </p:pic>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sp>
        <p:nvSpPr>
          <p:cNvPr id="7" name="TextBox 6">
            <a:extLst>
              <a:ext uri="{FF2B5EF4-FFF2-40B4-BE49-F238E27FC236}">
                <a16:creationId xmlns:a16="http://schemas.microsoft.com/office/drawing/2014/main" id="{F445AF61-DA94-42D7-AF9B-5894BE699DAC}"/>
              </a:ext>
            </a:extLst>
          </p:cNvPr>
          <p:cNvSpPr txBox="1"/>
          <p:nvPr/>
        </p:nvSpPr>
        <p:spPr>
          <a:xfrm>
            <a:off x="-179560" y="3186869"/>
            <a:ext cx="6614646" cy="369332"/>
          </a:xfrm>
          <a:prstGeom prst="rect">
            <a:avLst/>
          </a:prstGeom>
          <a:noFill/>
        </p:spPr>
        <p:txBody>
          <a:bodyPr wrap="square" rtlCol="0">
            <a:spAutoFit/>
          </a:bodyPr>
          <a:lstStyle/>
          <a:p>
            <a:r>
              <a:rPr lang="en-US" b="1" dirty="0">
                <a:solidFill>
                  <a:srgbClr val="FF0000"/>
                </a:solidFill>
              </a:rPr>
              <a:t>              </a:t>
            </a:r>
            <a:endParaRPr lang="en-PH" dirty="0"/>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5"/>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6"/>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8" name="Picture 27">
            <a:extLst>
              <a:ext uri="{FF2B5EF4-FFF2-40B4-BE49-F238E27FC236}">
                <a16:creationId xmlns:a16="http://schemas.microsoft.com/office/drawing/2014/main" id="{00000000-0008-0000-0400-000009000000}"/>
              </a:ext>
            </a:extLst>
          </p:cNvPr>
          <p:cNvPicPr>
            <a:picLocks noChangeAspect="1"/>
          </p:cNvPicPr>
          <p:nvPr/>
        </p:nvPicPr>
        <p:blipFill>
          <a:blip r:embed="rId7"/>
          <a:stretch>
            <a:fillRect/>
          </a:stretch>
        </p:blipFill>
        <p:spPr>
          <a:xfrm>
            <a:off x="5204091" y="8411388"/>
            <a:ext cx="1395501" cy="517008"/>
          </a:xfrm>
          <a:prstGeom prst="rect">
            <a:avLst/>
          </a:prstGeom>
          <a:noFill/>
          <a:ln w="9525">
            <a:noFill/>
          </a:ln>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8"/>
          <a:stretch>
            <a:fillRect/>
          </a:stretch>
        </p:blipFill>
        <p:spPr>
          <a:xfrm>
            <a:off x="419386" y="460312"/>
            <a:ext cx="5842746" cy="854392"/>
          </a:xfrm>
          <a:prstGeom prst="rect">
            <a:avLst/>
          </a:prstGeom>
        </p:spPr>
      </p:pic>
      <p:sp>
        <p:nvSpPr>
          <p:cNvPr id="21" name="TextBox 20">
            <a:extLst>
              <a:ext uri="{FF2B5EF4-FFF2-40B4-BE49-F238E27FC236}">
                <a16:creationId xmlns:a16="http://schemas.microsoft.com/office/drawing/2014/main" id="{C9E4C7AE-6303-4B38-B384-230BCB85A882}"/>
              </a:ext>
            </a:extLst>
          </p:cNvPr>
          <p:cNvSpPr txBox="1"/>
          <p:nvPr/>
        </p:nvSpPr>
        <p:spPr>
          <a:xfrm>
            <a:off x="419386" y="1801006"/>
            <a:ext cx="6180206" cy="369332"/>
          </a:xfrm>
          <a:prstGeom prst="rect">
            <a:avLst/>
          </a:prstGeom>
          <a:noFill/>
        </p:spPr>
        <p:txBody>
          <a:bodyPr wrap="square" rtlCol="0">
            <a:spAutoFit/>
          </a:bodyPr>
          <a:lstStyle/>
          <a:p>
            <a:r>
              <a:rPr lang="en-US" b="1" cap="all" dirty="0"/>
              <a:t>Carlisle brass™ VICTORIAN SCROLL LEVER ON ROUND ROSE</a:t>
            </a:r>
          </a:p>
        </p:txBody>
      </p:sp>
      <p:sp>
        <p:nvSpPr>
          <p:cNvPr id="26" name="TextBox 25">
            <a:extLst>
              <a:ext uri="{FF2B5EF4-FFF2-40B4-BE49-F238E27FC236}">
                <a16:creationId xmlns:a16="http://schemas.microsoft.com/office/drawing/2014/main" id="{F146E743-8A89-4BF5-86D1-9F42153C1212}"/>
              </a:ext>
            </a:extLst>
          </p:cNvPr>
          <p:cNvSpPr txBox="1"/>
          <p:nvPr/>
        </p:nvSpPr>
        <p:spPr>
          <a:xfrm>
            <a:off x="2733576" y="1499185"/>
            <a:ext cx="1285506" cy="369332"/>
          </a:xfrm>
          <a:prstGeom prst="rect">
            <a:avLst/>
          </a:prstGeom>
          <a:noFill/>
        </p:spPr>
        <p:txBody>
          <a:bodyPr wrap="square" rtlCol="0">
            <a:spAutoFit/>
          </a:bodyPr>
          <a:lstStyle/>
          <a:p>
            <a:r>
              <a:rPr lang="en-PH" b="1" dirty="0">
                <a:solidFill>
                  <a:srgbClr val="FF0000"/>
                </a:solidFill>
              </a:rPr>
              <a:t>  DL56</a:t>
            </a:r>
          </a:p>
        </p:txBody>
      </p:sp>
      <p:sp>
        <p:nvSpPr>
          <p:cNvPr id="3" name="Rectangle 2">
            <a:extLst>
              <a:ext uri="{FF2B5EF4-FFF2-40B4-BE49-F238E27FC236}">
                <a16:creationId xmlns:a16="http://schemas.microsoft.com/office/drawing/2014/main" id="{67D83165-6EB4-4550-BB34-A357BA199E61}"/>
              </a:ext>
            </a:extLst>
          </p:cNvPr>
          <p:cNvSpPr/>
          <p:nvPr/>
        </p:nvSpPr>
        <p:spPr>
          <a:xfrm>
            <a:off x="589280" y="2171073"/>
            <a:ext cx="5672852" cy="3139321"/>
          </a:xfrm>
          <a:prstGeom prst="rect">
            <a:avLst/>
          </a:prstGeom>
        </p:spPr>
        <p:txBody>
          <a:bodyPr wrap="square">
            <a:spAutoFit/>
          </a:bodyPr>
          <a:lstStyle/>
          <a:p>
            <a:r>
              <a:rPr lang="en-US" dirty="0"/>
              <a:t>A traditional Victorian styled scroll lever handle on a round rose. The upturned handle offers a comfortable grip and solid feel as well as long lasting use. A plain and simple minimalist style suitable for home or office. The three point fixing provides secure and easy installation. Comes with a 10 year mechanical guarantee and is Fire door rated. Suitable for domestic and commercial use.</a:t>
            </a:r>
          </a:p>
          <a:p>
            <a:br>
              <a:rPr lang="en-US" dirty="0"/>
            </a:br>
            <a:endParaRPr lang="en-PH" dirty="0"/>
          </a:p>
          <a:p>
            <a:r>
              <a:rPr lang="en-US" dirty="0"/>
              <a:t> </a:t>
            </a:r>
            <a:endParaRPr lang="en-PH" dirty="0"/>
          </a:p>
          <a:p>
            <a:endParaRPr lang="en-PH" dirty="0"/>
          </a:p>
        </p:txBody>
      </p:sp>
      <p:pic>
        <p:nvPicPr>
          <p:cNvPr id="9" name="Picture 8">
            <a:extLst>
              <a:ext uri="{FF2B5EF4-FFF2-40B4-BE49-F238E27FC236}">
                <a16:creationId xmlns:a16="http://schemas.microsoft.com/office/drawing/2014/main" id="{C183567F-B16E-4371-BDC6-BEBEA522DB1A}"/>
              </a:ext>
            </a:extLst>
          </p:cNvPr>
          <p:cNvPicPr>
            <a:picLocks noChangeAspect="1"/>
          </p:cNvPicPr>
          <p:nvPr/>
        </p:nvPicPr>
        <p:blipFill>
          <a:blip r:embed="rId9"/>
          <a:stretch>
            <a:fillRect/>
          </a:stretch>
        </p:blipFill>
        <p:spPr>
          <a:xfrm>
            <a:off x="5168573" y="7493435"/>
            <a:ext cx="1090603" cy="545302"/>
          </a:xfrm>
          <a:prstGeom prst="rect">
            <a:avLst/>
          </a:prstGeom>
        </p:spPr>
      </p:pic>
      <p:pic>
        <p:nvPicPr>
          <p:cNvPr id="5" name="Picture 4">
            <a:extLst>
              <a:ext uri="{FF2B5EF4-FFF2-40B4-BE49-F238E27FC236}">
                <a16:creationId xmlns:a16="http://schemas.microsoft.com/office/drawing/2014/main" id="{4EC882A2-21A9-4363-8F88-DCA3D2CFBC58}"/>
              </a:ext>
            </a:extLst>
          </p:cNvPr>
          <p:cNvPicPr>
            <a:picLocks noChangeAspect="1"/>
          </p:cNvPicPr>
          <p:nvPr/>
        </p:nvPicPr>
        <p:blipFill>
          <a:blip r:embed="rId10"/>
          <a:stretch>
            <a:fillRect/>
          </a:stretch>
        </p:blipFill>
        <p:spPr>
          <a:xfrm>
            <a:off x="2119953" y="4357896"/>
            <a:ext cx="3084138" cy="1647866"/>
          </a:xfrm>
          <a:prstGeom prst="rect">
            <a:avLst/>
          </a:prstGeom>
        </p:spPr>
      </p:pic>
    </p:spTree>
    <p:extLst>
      <p:ext uri="{BB962C8B-B14F-4D97-AF65-F5344CB8AC3E}">
        <p14:creationId xmlns:p14="http://schemas.microsoft.com/office/powerpoint/2010/main" val="16858884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sp>
        <p:nvSpPr>
          <p:cNvPr id="7" name="TextBox 6">
            <a:extLst>
              <a:ext uri="{FF2B5EF4-FFF2-40B4-BE49-F238E27FC236}">
                <a16:creationId xmlns:a16="http://schemas.microsoft.com/office/drawing/2014/main" id="{F445AF61-DA94-42D7-AF9B-5894BE699DAC}"/>
              </a:ext>
            </a:extLst>
          </p:cNvPr>
          <p:cNvSpPr txBox="1"/>
          <p:nvPr/>
        </p:nvSpPr>
        <p:spPr>
          <a:xfrm>
            <a:off x="-179560" y="3186869"/>
            <a:ext cx="6614646" cy="369332"/>
          </a:xfrm>
          <a:prstGeom prst="rect">
            <a:avLst/>
          </a:prstGeom>
          <a:noFill/>
        </p:spPr>
        <p:txBody>
          <a:bodyPr wrap="square" rtlCol="0">
            <a:spAutoFit/>
          </a:bodyPr>
          <a:lstStyle/>
          <a:p>
            <a:r>
              <a:rPr lang="en-US" b="1" dirty="0">
                <a:solidFill>
                  <a:srgbClr val="FF0000"/>
                </a:solidFill>
              </a:rPr>
              <a:t>              </a:t>
            </a:r>
            <a:endParaRPr lang="en-PH" dirty="0"/>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8" name="Picture 27">
            <a:extLst>
              <a:ext uri="{FF2B5EF4-FFF2-40B4-BE49-F238E27FC236}">
                <a16:creationId xmlns:a16="http://schemas.microsoft.com/office/drawing/2014/main" id="{00000000-0008-0000-0400-000009000000}"/>
              </a:ext>
            </a:extLst>
          </p:cNvPr>
          <p:cNvPicPr>
            <a:picLocks noChangeAspect="1"/>
          </p:cNvPicPr>
          <p:nvPr/>
        </p:nvPicPr>
        <p:blipFill>
          <a:blip r:embed="rId6"/>
          <a:stretch>
            <a:fillRect/>
          </a:stretch>
        </p:blipFill>
        <p:spPr>
          <a:xfrm>
            <a:off x="5204091" y="8411388"/>
            <a:ext cx="1395501" cy="517008"/>
          </a:xfrm>
          <a:prstGeom prst="rect">
            <a:avLst/>
          </a:prstGeom>
          <a:noFill/>
          <a:ln w="9525">
            <a:noFill/>
          </a:ln>
        </p:spPr>
      </p:pic>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7"/>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8"/>
          <a:stretch>
            <a:fillRect/>
          </a:stretch>
        </p:blipFill>
        <p:spPr>
          <a:xfrm>
            <a:off x="419386" y="460312"/>
            <a:ext cx="5842746" cy="854392"/>
          </a:xfrm>
          <a:prstGeom prst="rect">
            <a:avLst/>
          </a:prstGeom>
        </p:spPr>
      </p:pic>
      <p:sp>
        <p:nvSpPr>
          <p:cNvPr id="37" name="TextBox 36">
            <a:extLst>
              <a:ext uri="{FF2B5EF4-FFF2-40B4-BE49-F238E27FC236}">
                <a16:creationId xmlns:a16="http://schemas.microsoft.com/office/drawing/2014/main" id="{52DC8923-61C9-4470-916A-9276F6A63A4E}"/>
              </a:ext>
            </a:extLst>
          </p:cNvPr>
          <p:cNvSpPr txBox="1"/>
          <p:nvPr/>
        </p:nvSpPr>
        <p:spPr>
          <a:xfrm>
            <a:off x="2806760" y="2449598"/>
            <a:ext cx="1018309" cy="369332"/>
          </a:xfrm>
          <a:prstGeom prst="rect">
            <a:avLst/>
          </a:prstGeom>
          <a:noFill/>
        </p:spPr>
        <p:txBody>
          <a:bodyPr wrap="square" rtlCol="0">
            <a:spAutoFit/>
          </a:bodyPr>
          <a:lstStyle/>
          <a:p>
            <a:r>
              <a:rPr lang="en-PH" b="1" dirty="0">
                <a:solidFill>
                  <a:srgbClr val="FF0000"/>
                </a:solidFill>
              </a:rPr>
              <a:t>  </a:t>
            </a:r>
          </a:p>
        </p:txBody>
      </p:sp>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9"/>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extLst>
              <p:ext uri="{D42A27DB-BD31-4B8C-83A1-F6EECF244321}">
                <p14:modId xmlns:p14="http://schemas.microsoft.com/office/powerpoint/2010/main" val="3395482846"/>
              </p:ext>
            </p:extLst>
          </p:nvPr>
        </p:nvGraphicFramePr>
        <p:xfrm>
          <a:off x="1073880" y="4515748"/>
          <a:ext cx="4470992" cy="2837264"/>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US" sz="1000" b="0" baseline="0" dirty="0">
                          <a:solidFill>
                            <a:schemeClr val="tx1"/>
                          </a:solidFill>
                        </a:rPr>
                        <a:t>DL56</a:t>
                      </a:r>
                      <a:endParaRPr lang="en-PH" sz="1000" b="0" baseline="0" dirty="0">
                        <a:solidFill>
                          <a:schemeClr val="tx1"/>
                        </a:solidFill>
                      </a:endParaRP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US" sz="1000" baseline="0" dirty="0">
                          <a:solidFill>
                            <a:schemeClr val="tx1"/>
                          </a:solidFill>
                        </a:rPr>
                        <a:t>C</a:t>
                      </a:r>
                      <a:r>
                        <a:rPr lang="en-PH" sz="1000" baseline="0" dirty="0">
                          <a:solidFill>
                            <a:schemeClr val="tx1"/>
                          </a:solidFill>
                        </a:rPr>
                        <a:t>ARLISLE BRASS</a:t>
                      </a:r>
                    </a:p>
                  </a:txBody>
                  <a:tcPr/>
                </a:tc>
                <a:extLst>
                  <a:ext uri="{0D108BD9-81ED-4DB2-BD59-A6C34878D82A}">
                    <a16:rowId xmlns:a16="http://schemas.microsoft.com/office/drawing/2014/main" val="3698042402"/>
                  </a:ext>
                </a:extLst>
              </a:tr>
              <a:tr h="354658">
                <a:tc>
                  <a:txBody>
                    <a:bodyPr/>
                    <a:lstStyle/>
                    <a:p>
                      <a:r>
                        <a:rPr lang="en-PH" sz="1000" baseline="0" dirty="0">
                          <a:solidFill>
                            <a:schemeClr val="tx1"/>
                          </a:solidFill>
                        </a:rPr>
                        <a:t>AVAILABLE FINISH</a:t>
                      </a:r>
                    </a:p>
                  </a:txBody>
                  <a:tcPr/>
                </a:tc>
                <a:tc>
                  <a:txBody>
                    <a:bodyPr/>
                    <a:lstStyle/>
                    <a:p>
                      <a:r>
                        <a:rPr lang="en-US" sz="1000" baseline="0" dirty="0">
                          <a:solidFill>
                            <a:schemeClr val="tx1"/>
                          </a:solidFill>
                        </a:rPr>
                        <a:t>P</a:t>
                      </a:r>
                      <a:r>
                        <a:rPr lang="en-PH" sz="1000" baseline="0" dirty="0">
                          <a:solidFill>
                            <a:schemeClr val="tx1"/>
                          </a:solidFill>
                        </a:rPr>
                        <a:t>OLISH BRASS</a:t>
                      </a: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US" sz="1000" baseline="0" dirty="0">
                          <a:solidFill>
                            <a:schemeClr val="tx1"/>
                          </a:solidFill>
                        </a:rPr>
                        <a:t>L</a:t>
                      </a:r>
                      <a:r>
                        <a:rPr lang="en-PH" sz="1000" baseline="0" dirty="0">
                          <a:solidFill>
                            <a:schemeClr val="tx1"/>
                          </a:solidFill>
                        </a:rPr>
                        <a:t>EVER HANDLE</a:t>
                      </a:r>
                    </a:p>
                  </a:txBody>
                  <a:tcPr/>
                </a:tc>
                <a:extLst>
                  <a:ext uri="{0D108BD9-81ED-4DB2-BD59-A6C34878D82A}">
                    <a16:rowId xmlns:a16="http://schemas.microsoft.com/office/drawing/2014/main" val="2401254085"/>
                  </a:ext>
                </a:extLst>
              </a:tr>
              <a:tr h="354658">
                <a:tc>
                  <a:txBody>
                    <a:bodyPr/>
                    <a:lstStyle/>
                    <a:p>
                      <a:r>
                        <a:rPr lang="en-US" sz="1000" baseline="0" dirty="0">
                          <a:solidFill>
                            <a:schemeClr val="tx1"/>
                          </a:solidFill>
                        </a:rPr>
                        <a:t>R</a:t>
                      </a:r>
                      <a:r>
                        <a:rPr lang="en-PH" sz="1000" baseline="0" dirty="0">
                          <a:solidFill>
                            <a:schemeClr val="tx1"/>
                          </a:solidFill>
                        </a:rPr>
                        <a:t>OSSETTE DIAMETER</a:t>
                      </a:r>
                    </a:p>
                  </a:txBody>
                  <a:tcPr/>
                </a:tc>
                <a:tc>
                  <a:txBody>
                    <a:bodyPr/>
                    <a:lstStyle/>
                    <a:p>
                      <a:r>
                        <a:rPr lang="en-US" sz="1000" baseline="0" dirty="0">
                          <a:solidFill>
                            <a:schemeClr val="tx1"/>
                          </a:solidFill>
                        </a:rPr>
                        <a:t>58MM</a:t>
                      </a:r>
                      <a:endParaRPr lang="en-PH" sz="1000" baseline="0" dirty="0">
                        <a:solidFill>
                          <a:schemeClr val="tx1"/>
                        </a:solidFill>
                      </a:endParaRPr>
                    </a:p>
                  </a:txBody>
                  <a:tcPr/>
                </a:tc>
                <a:extLst>
                  <a:ext uri="{0D108BD9-81ED-4DB2-BD59-A6C34878D82A}">
                    <a16:rowId xmlns:a16="http://schemas.microsoft.com/office/drawing/2014/main" val="2322150142"/>
                  </a:ext>
                </a:extLst>
              </a:tr>
              <a:tr h="354658">
                <a:tc>
                  <a:txBody>
                    <a:bodyPr/>
                    <a:lstStyle/>
                    <a:p>
                      <a:r>
                        <a:rPr lang="en-US" sz="1000" baseline="0" dirty="0">
                          <a:solidFill>
                            <a:schemeClr val="tx1"/>
                          </a:solidFill>
                        </a:rPr>
                        <a:t>PROJECTION</a:t>
                      </a:r>
                      <a:endParaRPr lang="en-PH" sz="1000" baseline="0" dirty="0">
                        <a:solidFill>
                          <a:schemeClr val="tx1"/>
                        </a:solidFill>
                      </a:endParaRPr>
                    </a:p>
                  </a:txBody>
                  <a:tcPr/>
                </a:tc>
                <a:tc>
                  <a:txBody>
                    <a:bodyPr/>
                    <a:lstStyle/>
                    <a:p>
                      <a:r>
                        <a:rPr lang="en-US" sz="1000" baseline="0" dirty="0">
                          <a:solidFill>
                            <a:schemeClr val="tx1"/>
                          </a:solidFill>
                        </a:rPr>
                        <a:t>55MM</a:t>
                      </a:r>
                      <a:endParaRPr lang="en-PH" sz="1000" baseline="0" dirty="0">
                        <a:solidFill>
                          <a:schemeClr val="tx1"/>
                        </a:solidFill>
                      </a:endParaRPr>
                    </a:p>
                  </a:txBody>
                  <a:tcPr/>
                </a:tc>
                <a:extLst>
                  <a:ext uri="{0D108BD9-81ED-4DB2-BD59-A6C34878D82A}">
                    <a16:rowId xmlns:a16="http://schemas.microsoft.com/office/drawing/2014/main" val="2522901535"/>
                  </a:ext>
                </a:extLst>
              </a:tr>
              <a:tr h="354658">
                <a:tc>
                  <a:txBody>
                    <a:bodyPr/>
                    <a:lstStyle/>
                    <a:p>
                      <a:r>
                        <a:rPr lang="en-PH" sz="1000" baseline="0" dirty="0">
                          <a:solidFill>
                            <a:schemeClr val="tx1"/>
                          </a:solidFill>
                        </a:rPr>
                        <a:t>MECHANICAL WARRANTY</a:t>
                      </a:r>
                    </a:p>
                  </a:txBody>
                  <a:tcPr/>
                </a:tc>
                <a:tc>
                  <a:txBody>
                    <a:bodyPr/>
                    <a:lstStyle/>
                    <a:p>
                      <a:r>
                        <a:rPr lang="en-PH" sz="1000" baseline="0" dirty="0">
                          <a:solidFill>
                            <a:schemeClr val="tx1"/>
                          </a:solidFill>
                        </a:rPr>
                        <a:t>5YEARS</a:t>
                      </a:r>
                    </a:p>
                  </a:txBody>
                  <a:tcPr/>
                </a:tc>
                <a:extLst>
                  <a:ext uri="{0D108BD9-81ED-4DB2-BD59-A6C34878D82A}">
                    <a16:rowId xmlns:a16="http://schemas.microsoft.com/office/drawing/2014/main" val="1480764841"/>
                  </a:ext>
                </a:extLst>
              </a:tr>
            </a:tbl>
          </a:graphicData>
        </a:graphic>
      </p:graphicFrame>
      <p:pic>
        <p:nvPicPr>
          <p:cNvPr id="6" name="Picture 5">
            <a:extLst>
              <a:ext uri="{FF2B5EF4-FFF2-40B4-BE49-F238E27FC236}">
                <a16:creationId xmlns:a16="http://schemas.microsoft.com/office/drawing/2014/main" id="{3AEBE0D2-ADF4-4661-8739-4A4AC654BA53}"/>
              </a:ext>
            </a:extLst>
          </p:cNvPr>
          <p:cNvPicPr>
            <a:picLocks noChangeAspect="1"/>
          </p:cNvPicPr>
          <p:nvPr/>
        </p:nvPicPr>
        <p:blipFill>
          <a:blip r:embed="rId10"/>
          <a:stretch>
            <a:fillRect/>
          </a:stretch>
        </p:blipFill>
        <p:spPr>
          <a:xfrm>
            <a:off x="4554272" y="2941487"/>
            <a:ext cx="990600" cy="209550"/>
          </a:xfrm>
          <a:prstGeom prst="rect">
            <a:avLst/>
          </a:prstGeom>
        </p:spPr>
      </p:pic>
      <p:pic>
        <p:nvPicPr>
          <p:cNvPr id="20" name="Picture 19">
            <a:extLst>
              <a:ext uri="{FF2B5EF4-FFF2-40B4-BE49-F238E27FC236}">
                <a16:creationId xmlns:a16="http://schemas.microsoft.com/office/drawing/2014/main" id="{A4C07C75-6920-4972-82D8-CA4883E42838}"/>
              </a:ext>
            </a:extLst>
          </p:cNvPr>
          <p:cNvPicPr>
            <a:picLocks noChangeAspect="1"/>
          </p:cNvPicPr>
          <p:nvPr/>
        </p:nvPicPr>
        <p:blipFill>
          <a:blip r:embed="rId11"/>
          <a:stretch>
            <a:fillRect/>
          </a:stretch>
        </p:blipFill>
        <p:spPr>
          <a:xfrm>
            <a:off x="5232371" y="7618684"/>
            <a:ext cx="1170623" cy="613786"/>
          </a:xfrm>
          <a:prstGeom prst="rect">
            <a:avLst/>
          </a:prstGeom>
        </p:spPr>
      </p:pic>
      <p:pic>
        <p:nvPicPr>
          <p:cNvPr id="3" name="Picture 2">
            <a:extLst>
              <a:ext uri="{FF2B5EF4-FFF2-40B4-BE49-F238E27FC236}">
                <a16:creationId xmlns:a16="http://schemas.microsoft.com/office/drawing/2014/main" id="{87715292-4098-4750-9421-D6B8E463F28B}"/>
              </a:ext>
            </a:extLst>
          </p:cNvPr>
          <p:cNvPicPr>
            <a:picLocks noChangeAspect="1"/>
          </p:cNvPicPr>
          <p:nvPr/>
        </p:nvPicPr>
        <p:blipFill>
          <a:blip r:embed="rId12"/>
          <a:stretch>
            <a:fillRect/>
          </a:stretch>
        </p:blipFill>
        <p:spPr>
          <a:xfrm>
            <a:off x="1778200" y="1980933"/>
            <a:ext cx="2631337" cy="2243561"/>
          </a:xfrm>
          <a:prstGeom prst="rect">
            <a:avLst/>
          </a:prstGeom>
        </p:spPr>
      </p:pic>
    </p:spTree>
    <p:extLst>
      <p:ext uri="{BB962C8B-B14F-4D97-AF65-F5344CB8AC3E}">
        <p14:creationId xmlns:p14="http://schemas.microsoft.com/office/powerpoint/2010/main" val="35575934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8" name="Picture 27">
            <a:extLst>
              <a:ext uri="{FF2B5EF4-FFF2-40B4-BE49-F238E27FC236}">
                <a16:creationId xmlns:a16="http://schemas.microsoft.com/office/drawing/2014/main" id="{00000000-0008-0000-0400-000009000000}"/>
              </a:ext>
            </a:extLst>
          </p:cNvPr>
          <p:cNvPicPr>
            <a:picLocks noChangeAspect="1"/>
          </p:cNvPicPr>
          <p:nvPr/>
        </p:nvPicPr>
        <p:blipFill>
          <a:blip r:embed="rId6"/>
          <a:stretch>
            <a:fillRect/>
          </a:stretch>
        </p:blipFill>
        <p:spPr>
          <a:xfrm>
            <a:off x="5204091" y="8411388"/>
            <a:ext cx="1395501" cy="517008"/>
          </a:xfrm>
          <a:prstGeom prst="rect">
            <a:avLst/>
          </a:prstGeom>
          <a:noFill/>
          <a:ln w="9525">
            <a:noFill/>
          </a:ln>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7"/>
          <a:stretch>
            <a:fillRect/>
          </a:stretch>
        </p:blipFill>
        <p:spPr>
          <a:xfrm>
            <a:off x="419386" y="460312"/>
            <a:ext cx="5842746" cy="854392"/>
          </a:xfrm>
          <a:prstGeom prst="rect">
            <a:avLst/>
          </a:prstGeom>
        </p:spPr>
      </p:pic>
      <p:sp>
        <p:nvSpPr>
          <p:cNvPr id="21" name="TextBox 20">
            <a:extLst>
              <a:ext uri="{FF2B5EF4-FFF2-40B4-BE49-F238E27FC236}">
                <a16:creationId xmlns:a16="http://schemas.microsoft.com/office/drawing/2014/main" id="{C9E4C7AE-6303-4B38-B384-230BCB85A882}"/>
              </a:ext>
            </a:extLst>
          </p:cNvPr>
          <p:cNvSpPr txBox="1"/>
          <p:nvPr/>
        </p:nvSpPr>
        <p:spPr>
          <a:xfrm>
            <a:off x="321634" y="1801006"/>
            <a:ext cx="6277958" cy="646331"/>
          </a:xfrm>
          <a:prstGeom prst="rect">
            <a:avLst/>
          </a:prstGeom>
          <a:noFill/>
        </p:spPr>
        <p:txBody>
          <a:bodyPr wrap="square" rtlCol="0">
            <a:spAutoFit/>
          </a:bodyPr>
          <a:lstStyle/>
          <a:p>
            <a:r>
              <a:rPr lang="en-PH" b="1" dirty="0"/>
              <a:t>EUROSPEC™ </a:t>
            </a:r>
            <a:r>
              <a:rPr lang="en-US" b="1" cap="all" dirty="0"/>
              <a:t>DIN STANDARD EUROPROFILE MORTISE </a:t>
            </a:r>
            <a:r>
              <a:rPr lang="en-US" b="1" cap="all" dirty="0" err="1"/>
              <a:t>sashlock</a:t>
            </a:r>
            <a:endParaRPr lang="en-US" b="1" cap="all" dirty="0"/>
          </a:p>
          <a:p>
            <a:r>
              <a:rPr lang="en-US" b="1" cap="all" dirty="0"/>
              <a:t>                                     contract range</a:t>
            </a:r>
          </a:p>
        </p:txBody>
      </p:sp>
      <p:sp>
        <p:nvSpPr>
          <p:cNvPr id="26" name="TextBox 25">
            <a:extLst>
              <a:ext uri="{FF2B5EF4-FFF2-40B4-BE49-F238E27FC236}">
                <a16:creationId xmlns:a16="http://schemas.microsoft.com/office/drawing/2014/main" id="{F146E743-8A89-4BF5-86D1-9F42153C1212}"/>
              </a:ext>
            </a:extLst>
          </p:cNvPr>
          <p:cNvSpPr txBox="1"/>
          <p:nvPr/>
        </p:nvSpPr>
        <p:spPr>
          <a:xfrm>
            <a:off x="2359152" y="1499185"/>
            <a:ext cx="2057400" cy="369332"/>
          </a:xfrm>
          <a:prstGeom prst="rect">
            <a:avLst/>
          </a:prstGeom>
          <a:noFill/>
        </p:spPr>
        <p:txBody>
          <a:bodyPr wrap="square" rtlCol="0">
            <a:spAutoFit/>
          </a:bodyPr>
          <a:lstStyle/>
          <a:p>
            <a:r>
              <a:rPr lang="en-PH" b="1" dirty="0">
                <a:solidFill>
                  <a:srgbClr val="FF0000"/>
                </a:solidFill>
              </a:rPr>
              <a:t>  DLE0055EPSSS</a:t>
            </a:r>
          </a:p>
        </p:txBody>
      </p:sp>
      <p:sp>
        <p:nvSpPr>
          <p:cNvPr id="3" name="Rectangle 2">
            <a:extLst>
              <a:ext uri="{FF2B5EF4-FFF2-40B4-BE49-F238E27FC236}">
                <a16:creationId xmlns:a16="http://schemas.microsoft.com/office/drawing/2014/main" id="{67D83165-6EB4-4550-BB34-A357BA199E61}"/>
              </a:ext>
            </a:extLst>
          </p:cNvPr>
          <p:cNvSpPr/>
          <p:nvPr/>
        </p:nvSpPr>
        <p:spPr>
          <a:xfrm>
            <a:off x="589280" y="2415632"/>
            <a:ext cx="5672852" cy="369332"/>
          </a:xfrm>
          <a:prstGeom prst="rect">
            <a:avLst/>
          </a:prstGeom>
        </p:spPr>
        <p:txBody>
          <a:bodyPr wrap="square">
            <a:spAutoFit/>
          </a:bodyPr>
          <a:lstStyle/>
          <a:p>
            <a:r>
              <a:rPr lang="en-US" dirty="0"/>
              <a:t> </a:t>
            </a:r>
            <a:endParaRPr lang="en-PH" dirty="0"/>
          </a:p>
        </p:txBody>
      </p:sp>
      <p:pic>
        <p:nvPicPr>
          <p:cNvPr id="2" name="Picture 1">
            <a:extLst>
              <a:ext uri="{FF2B5EF4-FFF2-40B4-BE49-F238E27FC236}">
                <a16:creationId xmlns:a16="http://schemas.microsoft.com/office/drawing/2014/main" id="{9E97938B-6B30-4003-BD0C-DABC00897870}"/>
              </a:ext>
            </a:extLst>
          </p:cNvPr>
          <p:cNvPicPr>
            <a:picLocks noChangeAspect="1"/>
          </p:cNvPicPr>
          <p:nvPr/>
        </p:nvPicPr>
        <p:blipFill>
          <a:blip r:embed="rId8"/>
          <a:stretch>
            <a:fillRect/>
          </a:stretch>
        </p:blipFill>
        <p:spPr>
          <a:xfrm>
            <a:off x="1223923" y="4301276"/>
            <a:ext cx="4233672" cy="2686753"/>
          </a:xfrm>
          <a:prstGeom prst="rect">
            <a:avLst/>
          </a:prstGeom>
        </p:spPr>
      </p:pic>
      <p:sp>
        <p:nvSpPr>
          <p:cNvPr id="6" name="Rectangle 5">
            <a:extLst>
              <a:ext uri="{FF2B5EF4-FFF2-40B4-BE49-F238E27FC236}">
                <a16:creationId xmlns:a16="http://schemas.microsoft.com/office/drawing/2014/main" id="{C2518BE7-B73C-4F5D-9F0B-AF3305F0E492}"/>
              </a:ext>
            </a:extLst>
          </p:cNvPr>
          <p:cNvSpPr/>
          <p:nvPr/>
        </p:nvSpPr>
        <p:spPr>
          <a:xfrm>
            <a:off x="589280" y="2459522"/>
            <a:ext cx="5768990" cy="2031325"/>
          </a:xfrm>
          <a:prstGeom prst="rect">
            <a:avLst/>
          </a:prstGeom>
        </p:spPr>
        <p:txBody>
          <a:bodyPr wrap="square">
            <a:spAutoFit/>
          </a:bodyPr>
          <a:lstStyle/>
          <a:p>
            <a:r>
              <a:rPr lang="en-US" dirty="0">
                <a:solidFill>
                  <a:srgbClr val="333333"/>
                </a:solidFill>
                <a:latin typeface="Din2014-Light"/>
              </a:rPr>
              <a:t>Contract Din Euro Profile </a:t>
            </a:r>
            <a:r>
              <a:rPr lang="en-US" dirty="0" err="1">
                <a:solidFill>
                  <a:srgbClr val="333333"/>
                </a:solidFill>
                <a:latin typeface="Din2014-Light"/>
              </a:rPr>
              <a:t>Sashlock</a:t>
            </a:r>
            <a:r>
              <a:rPr lang="en-US" dirty="0">
                <a:solidFill>
                  <a:srgbClr val="333333"/>
                </a:solidFill>
                <a:latin typeface="Din2014-Light"/>
              </a:rPr>
              <a:t>, 55mm. Square or Radius option. The Latch bolt has the </a:t>
            </a:r>
            <a:r>
              <a:rPr lang="en-US" dirty="0" err="1">
                <a:solidFill>
                  <a:srgbClr val="333333"/>
                </a:solidFill>
                <a:latin typeface="Din2014-Light"/>
              </a:rPr>
              <a:t>Easi</a:t>
            </a:r>
            <a:r>
              <a:rPr lang="en-US" dirty="0">
                <a:solidFill>
                  <a:srgbClr val="333333"/>
                </a:solidFill>
                <a:latin typeface="Din2014-Light"/>
              </a:rPr>
              <a:t>-T reverse function to save undoing the case so it can be reversed in seconds. Certified to BS EN 12209. This lock carries a 5 year mechanical guarantee. CE and </a:t>
            </a:r>
            <a:r>
              <a:rPr lang="en-US" dirty="0" err="1">
                <a:solidFill>
                  <a:srgbClr val="333333"/>
                </a:solidFill>
                <a:latin typeface="Din2014-Light"/>
              </a:rPr>
              <a:t>Certifire</a:t>
            </a:r>
            <a:r>
              <a:rPr lang="en-US" dirty="0">
                <a:solidFill>
                  <a:srgbClr val="333333"/>
                </a:solidFill>
                <a:latin typeface="Din2014-Light"/>
              </a:rPr>
              <a:t> tested. Suitable for use in all domestic, industrial and commercial environments.</a:t>
            </a:r>
            <a:endParaRPr lang="en-PH" dirty="0"/>
          </a:p>
        </p:txBody>
      </p:sp>
    </p:spTree>
    <p:extLst>
      <p:ext uri="{BB962C8B-B14F-4D97-AF65-F5344CB8AC3E}">
        <p14:creationId xmlns:p14="http://schemas.microsoft.com/office/powerpoint/2010/main" val="29438064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sp>
        <p:nvSpPr>
          <p:cNvPr id="7" name="TextBox 6">
            <a:extLst>
              <a:ext uri="{FF2B5EF4-FFF2-40B4-BE49-F238E27FC236}">
                <a16:creationId xmlns:a16="http://schemas.microsoft.com/office/drawing/2014/main" id="{F445AF61-DA94-42D7-AF9B-5894BE699DAC}"/>
              </a:ext>
            </a:extLst>
          </p:cNvPr>
          <p:cNvSpPr txBox="1"/>
          <p:nvPr/>
        </p:nvSpPr>
        <p:spPr>
          <a:xfrm>
            <a:off x="-179560" y="3186869"/>
            <a:ext cx="6614646" cy="369332"/>
          </a:xfrm>
          <a:prstGeom prst="rect">
            <a:avLst/>
          </a:prstGeom>
          <a:noFill/>
        </p:spPr>
        <p:txBody>
          <a:bodyPr wrap="square" rtlCol="0">
            <a:spAutoFit/>
          </a:bodyPr>
          <a:lstStyle/>
          <a:p>
            <a:r>
              <a:rPr lang="en-US" b="1" dirty="0">
                <a:solidFill>
                  <a:srgbClr val="FF0000"/>
                </a:solidFill>
              </a:rPr>
              <a:t>              </a:t>
            </a:r>
            <a:endParaRPr lang="en-PH" dirty="0"/>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8" name="Picture 27">
            <a:extLst>
              <a:ext uri="{FF2B5EF4-FFF2-40B4-BE49-F238E27FC236}">
                <a16:creationId xmlns:a16="http://schemas.microsoft.com/office/drawing/2014/main" id="{00000000-0008-0000-0400-000009000000}"/>
              </a:ext>
            </a:extLst>
          </p:cNvPr>
          <p:cNvPicPr>
            <a:picLocks noChangeAspect="1"/>
          </p:cNvPicPr>
          <p:nvPr/>
        </p:nvPicPr>
        <p:blipFill>
          <a:blip r:embed="rId6"/>
          <a:stretch>
            <a:fillRect/>
          </a:stretch>
        </p:blipFill>
        <p:spPr>
          <a:xfrm>
            <a:off x="5204091" y="8411388"/>
            <a:ext cx="1395501" cy="517008"/>
          </a:xfrm>
          <a:prstGeom prst="rect">
            <a:avLst/>
          </a:prstGeom>
          <a:noFill/>
          <a:ln w="9525">
            <a:noFill/>
          </a:ln>
        </p:spPr>
      </p:pic>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7"/>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8"/>
          <a:stretch>
            <a:fillRect/>
          </a:stretch>
        </p:blipFill>
        <p:spPr>
          <a:xfrm>
            <a:off x="419386" y="460312"/>
            <a:ext cx="5842746" cy="854392"/>
          </a:xfrm>
          <a:prstGeom prst="rect">
            <a:avLst/>
          </a:prstGeom>
        </p:spPr>
      </p:pic>
      <p:sp>
        <p:nvSpPr>
          <p:cNvPr id="37" name="TextBox 36">
            <a:extLst>
              <a:ext uri="{FF2B5EF4-FFF2-40B4-BE49-F238E27FC236}">
                <a16:creationId xmlns:a16="http://schemas.microsoft.com/office/drawing/2014/main" id="{52DC8923-61C9-4470-916A-9276F6A63A4E}"/>
              </a:ext>
            </a:extLst>
          </p:cNvPr>
          <p:cNvSpPr txBox="1"/>
          <p:nvPr/>
        </p:nvSpPr>
        <p:spPr>
          <a:xfrm>
            <a:off x="2806760" y="2449598"/>
            <a:ext cx="1018309" cy="369332"/>
          </a:xfrm>
          <a:prstGeom prst="rect">
            <a:avLst/>
          </a:prstGeom>
          <a:noFill/>
        </p:spPr>
        <p:txBody>
          <a:bodyPr wrap="square" rtlCol="0">
            <a:spAutoFit/>
          </a:bodyPr>
          <a:lstStyle/>
          <a:p>
            <a:r>
              <a:rPr lang="en-PH" b="1" dirty="0">
                <a:solidFill>
                  <a:srgbClr val="FF0000"/>
                </a:solidFill>
              </a:rPr>
              <a:t>  </a:t>
            </a:r>
          </a:p>
        </p:txBody>
      </p:sp>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9"/>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nvGraphicFramePr>
        <p:xfrm>
          <a:off x="1073880" y="4515748"/>
          <a:ext cx="4470992" cy="2837264"/>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PH" sz="1000" b="0" baseline="0" dirty="0">
                          <a:solidFill>
                            <a:schemeClr val="tx1"/>
                          </a:solidFill>
                        </a:rPr>
                        <a:t>DLE7255EPSSS</a:t>
                      </a: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PH" sz="1000" baseline="0" dirty="0">
                          <a:solidFill>
                            <a:schemeClr val="tx1"/>
                          </a:solidFill>
                        </a:rPr>
                        <a:t>EUROSPEC</a:t>
                      </a:r>
                    </a:p>
                  </a:txBody>
                  <a:tcPr/>
                </a:tc>
                <a:extLst>
                  <a:ext uri="{0D108BD9-81ED-4DB2-BD59-A6C34878D82A}">
                    <a16:rowId xmlns:a16="http://schemas.microsoft.com/office/drawing/2014/main" val="3698042402"/>
                  </a:ext>
                </a:extLst>
              </a:tr>
              <a:tr h="354658">
                <a:tc>
                  <a:txBody>
                    <a:bodyPr/>
                    <a:lstStyle/>
                    <a:p>
                      <a:r>
                        <a:rPr lang="en-PH" sz="1000" baseline="0" dirty="0">
                          <a:solidFill>
                            <a:schemeClr val="tx1"/>
                          </a:solidFill>
                        </a:rPr>
                        <a:t>AVAILABLE FINISH</a:t>
                      </a:r>
                    </a:p>
                  </a:txBody>
                  <a:tcPr/>
                </a:tc>
                <a:tc>
                  <a:txBody>
                    <a:bodyPr/>
                    <a:lstStyle/>
                    <a:p>
                      <a:r>
                        <a:rPr lang="en-PH" sz="1000" baseline="0" dirty="0">
                          <a:solidFill>
                            <a:schemeClr val="tx1"/>
                          </a:solidFill>
                        </a:rPr>
                        <a:t>SATIN STAINLESS STEEL</a:t>
                      </a: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PH" sz="1000" baseline="0" dirty="0">
                          <a:solidFill>
                            <a:schemeClr val="tx1"/>
                          </a:solidFill>
                        </a:rPr>
                        <a:t>MORTISE LOCK</a:t>
                      </a:r>
                    </a:p>
                  </a:txBody>
                  <a:tcPr/>
                </a:tc>
                <a:extLst>
                  <a:ext uri="{0D108BD9-81ED-4DB2-BD59-A6C34878D82A}">
                    <a16:rowId xmlns:a16="http://schemas.microsoft.com/office/drawing/2014/main" val="2401254085"/>
                  </a:ext>
                </a:extLst>
              </a:tr>
              <a:tr h="354658">
                <a:tc>
                  <a:txBody>
                    <a:bodyPr/>
                    <a:lstStyle/>
                    <a:p>
                      <a:r>
                        <a:rPr lang="en-PH" sz="1000" baseline="0" dirty="0">
                          <a:solidFill>
                            <a:schemeClr val="tx1"/>
                          </a:solidFill>
                        </a:rPr>
                        <a:t>BACKSET</a:t>
                      </a:r>
                    </a:p>
                  </a:txBody>
                  <a:tcPr/>
                </a:tc>
                <a:tc>
                  <a:txBody>
                    <a:bodyPr/>
                    <a:lstStyle/>
                    <a:p>
                      <a:r>
                        <a:rPr lang="en-PH" sz="1000" baseline="0" dirty="0">
                          <a:solidFill>
                            <a:schemeClr val="tx1"/>
                          </a:solidFill>
                        </a:rPr>
                        <a:t>55MM</a:t>
                      </a:r>
                    </a:p>
                  </a:txBody>
                  <a:tcPr/>
                </a:tc>
                <a:extLst>
                  <a:ext uri="{0D108BD9-81ED-4DB2-BD59-A6C34878D82A}">
                    <a16:rowId xmlns:a16="http://schemas.microsoft.com/office/drawing/2014/main" val="2322150142"/>
                  </a:ext>
                </a:extLst>
              </a:tr>
              <a:tr h="354658">
                <a:tc>
                  <a:txBody>
                    <a:bodyPr/>
                    <a:lstStyle/>
                    <a:p>
                      <a:r>
                        <a:rPr lang="en-PH" sz="1000" baseline="0" dirty="0">
                          <a:solidFill>
                            <a:schemeClr val="tx1"/>
                          </a:solidFill>
                        </a:rPr>
                        <a:t>CENTRES</a:t>
                      </a:r>
                    </a:p>
                  </a:txBody>
                  <a:tcPr/>
                </a:tc>
                <a:tc>
                  <a:txBody>
                    <a:bodyPr/>
                    <a:lstStyle/>
                    <a:p>
                      <a:r>
                        <a:rPr lang="en-PH" sz="1000" baseline="0" dirty="0">
                          <a:solidFill>
                            <a:schemeClr val="tx1"/>
                          </a:solidFill>
                        </a:rPr>
                        <a:t>72MM</a:t>
                      </a:r>
                    </a:p>
                  </a:txBody>
                  <a:tcPr/>
                </a:tc>
                <a:extLst>
                  <a:ext uri="{0D108BD9-81ED-4DB2-BD59-A6C34878D82A}">
                    <a16:rowId xmlns:a16="http://schemas.microsoft.com/office/drawing/2014/main" val="3443310925"/>
                  </a:ext>
                </a:extLst>
              </a:tr>
              <a:tr h="354658">
                <a:tc>
                  <a:txBody>
                    <a:bodyPr/>
                    <a:lstStyle/>
                    <a:p>
                      <a:r>
                        <a:rPr lang="en-PH" sz="1000" baseline="0" dirty="0">
                          <a:solidFill>
                            <a:schemeClr val="tx1"/>
                          </a:solidFill>
                        </a:rPr>
                        <a:t>MECHANICAL WARRANTY</a:t>
                      </a:r>
                    </a:p>
                  </a:txBody>
                  <a:tcPr/>
                </a:tc>
                <a:tc>
                  <a:txBody>
                    <a:bodyPr/>
                    <a:lstStyle/>
                    <a:p>
                      <a:r>
                        <a:rPr lang="en-PH" sz="1000" baseline="0" dirty="0">
                          <a:solidFill>
                            <a:schemeClr val="tx1"/>
                          </a:solidFill>
                        </a:rPr>
                        <a:t>5 YEARS</a:t>
                      </a:r>
                    </a:p>
                  </a:txBody>
                  <a:tcPr/>
                </a:tc>
                <a:extLst>
                  <a:ext uri="{0D108BD9-81ED-4DB2-BD59-A6C34878D82A}">
                    <a16:rowId xmlns:a16="http://schemas.microsoft.com/office/drawing/2014/main" val="1480764841"/>
                  </a:ext>
                </a:extLst>
              </a:tr>
            </a:tbl>
          </a:graphicData>
        </a:graphic>
      </p:graphicFrame>
      <p:pic>
        <p:nvPicPr>
          <p:cNvPr id="6" name="Picture 5">
            <a:extLst>
              <a:ext uri="{FF2B5EF4-FFF2-40B4-BE49-F238E27FC236}">
                <a16:creationId xmlns:a16="http://schemas.microsoft.com/office/drawing/2014/main" id="{3AEBE0D2-ADF4-4661-8739-4A4AC654BA53}"/>
              </a:ext>
            </a:extLst>
          </p:cNvPr>
          <p:cNvPicPr>
            <a:picLocks noChangeAspect="1"/>
          </p:cNvPicPr>
          <p:nvPr/>
        </p:nvPicPr>
        <p:blipFill>
          <a:blip r:embed="rId10"/>
          <a:stretch>
            <a:fillRect/>
          </a:stretch>
        </p:blipFill>
        <p:spPr>
          <a:xfrm>
            <a:off x="4554272" y="2941487"/>
            <a:ext cx="990600" cy="209550"/>
          </a:xfrm>
          <a:prstGeom prst="rect">
            <a:avLst/>
          </a:prstGeom>
        </p:spPr>
      </p:pic>
      <p:pic>
        <p:nvPicPr>
          <p:cNvPr id="18" name="Picture 17">
            <a:extLst>
              <a:ext uri="{FF2B5EF4-FFF2-40B4-BE49-F238E27FC236}">
                <a16:creationId xmlns:a16="http://schemas.microsoft.com/office/drawing/2014/main" id="{17DC884B-A5E2-408A-9FCD-EA622348F8A9}"/>
              </a:ext>
            </a:extLst>
          </p:cNvPr>
          <p:cNvPicPr>
            <a:picLocks noChangeAspect="1"/>
          </p:cNvPicPr>
          <p:nvPr/>
        </p:nvPicPr>
        <p:blipFill>
          <a:blip r:embed="rId11"/>
          <a:stretch>
            <a:fillRect/>
          </a:stretch>
        </p:blipFill>
        <p:spPr>
          <a:xfrm>
            <a:off x="2405831" y="7600572"/>
            <a:ext cx="4141089" cy="797394"/>
          </a:xfrm>
          <a:prstGeom prst="rect">
            <a:avLst/>
          </a:prstGeom>
        </p:spPr>
      </p:pic>
      <p:pic>
        <p:nvPicPr>
          <p:cNvPr id="21" name="Picture 20">
            <a:extLst>
              <a:ext uri="{FF2B5EF4-FFF2-40B4-BE49-F238E27FC236}">
                <a16:creationId xmlns:a16="http://schemas.microsoft.com/office/drawing/2014/main" id="{7357A68D-4D45-41EF-A76F-D62ED2B1F46B}"/>
              </a:ext>
            </a:extLst>
          </p:cNvPr>
          <p:cNvPicPr>
            <a:picLocks noChangeAspect="1"/>
          </p:cNvPicPr>
          <p:nvPr/>
        </p:nvPicPr>
        <p:blipFill>
          <a:blip r:embed="rId12"/>
          <a:stretch>
            <a:fillRect/>
          </a:stretch>
        </p:blipFill>
        <p:spPr>
          <a:xfrm>
            <a:off x="938817" y="8409266"/>
            <a:ext cx="1791579" cy="362342"/>
          </a:xfrm>
          <a:prstGeom prst="rect">
            <a:avLst/>
          </a:prstGeom>
        </p:spPr>
      </p:pic>
      <p:pic>
        <p:nvPicPr>
          <p:cNvPr id="3" name="Picture 2">
            <a:extLst>
              <a:ext uri="{FF2B5EF4-FFF2-40B4-BE49-F238E27FC236}">
                <a16:creationId xmlns:a16="http://schemas.microsoft.com/office/drawing/2014/main" id="{9849C91D-8BFC-455E-94BE-4C578462BEA5}"/>
              </a:ext>
            </a:extLst>
          </p:cNvPr>
          <p:cNvPicPr>
            <a:picLocks noChangeAspect="1"/>
          </p:cNvPicPr>
          <p:nvPr/>
        </p:nvPicPr>
        <p:blipFill>
          <a:blip r:embed="rId13"/>
          <a:stretch>
            <a:fillRect/>
          </a:stretch>
        </p:blipFill>
        <p:spPr>
          <a:xfrm>
            <a:off x="1621606" y="1896491"/>
            <a:ext cx="3280558" cy="2621846"/>
          </a:xfrm>
          <a:prstGeom prst="rect">
            <a:avLst/>
          </a:prstGeom>
        </p:spPr>
      </p:pic>
    </p:spTree>
    <p:extLst>
      <p:ext uri="{BB962C8B-B14F-4D97-AF65-F5344CB8AC3E}">
        <p14:creationId xmlns:p14="http://schemas.microsoft.com/office/powerpoint/2010/main" val="10903625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8" name="Picture 27">
            <a:extLst>
              <a:ext uri="{FF2B5EF4-FFF2-40B4-BE49-F238E27FC236}">
                <a16:creationId xmlns:a16="http://schemas.microsoft.com/office/drawing/2014/main" id="{00000000-0008-0000-0400-000009000000}"/>
              </a:ext>
            </a:extLst>
          </p:cNvPr>
          <p:cNvPicPr>
            <a:picLocks noChangeAspect="1"/>
          </p:cNvPicPr>
          <p:nvPr/>
        </p:nvPicPr>
        <p:blipFill>
          <a:blip r:embed="rId6"/>
          <a:stretch>
            <a:fillRect/>
          </a:stretch>
        </p:blipFill>
        <p:spPr>
          <a:xfrm>
            <a:off x="5204091" y="8411388"/>
            <a:ext cx="1395501" cy="517008"/>
          </a:xfrm>
          <a:prstGeom prst="rect">
            <a:avLst/>
          </a:prstGeom>
          <a:noFill/>
          <a:ln w="9525">
            <a:noFill/>
          </a:ln>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7"/>
          <a:stretch>
            <a:fillRect/>
          </a:stretch>
        </p:blipFill>
        <p:spPr>
          <a:xfrm>
            <a:off x="419386" y="460312"/>
            <a:ext cx="5842746" cy="854392"/>
          </a:xfrm>
          <a:prstGeom prst="rect">
            <a:avLst/>
          </a:prstGeom>
        </p:spPr>
      </p:pic>
      <p:sp>
        <p:nvSpPr>
          <p:cNvPr id="21" name="TextBox 20">
            <a:extLst>
              <a:ext uri="{FF2B5EF4-FFF2-40B4-BE49-F238E27FC236}">
                <a16:creationId xmlns:a16="http://schemas.microsoft.com/office/drawing/2014/main" id="{C9E4C7AE-6303-4B38-B384-230BCB85A882}"/>
              </a:ext>
            </a:extLst>
          </p:cNvPr>
          <p:cNvSpPr txBox="1"/>
          <p:nvPr/>
        </p:nvSpPr>
        <p:spPr>
          <a:xfrm>
            <a:off x="321634" y="1801006"/>
            <a:ext cx="6277958" cy="646331"/>
          </a:xfrm>
          <a:prstGeom prst="rect">
            <a:avLst/>
          </a:prstGeom>
          <a:noFill/>
        </p:spPr>
        <p:txBody>
          <a:bodyPr wrap="square" rtlCol="0">
            <a:spAutoFit/>
          </a:bodyPr>
          <a:lstStyle/>
          <a:p>
            <a:r>
              <a:rPr lang="en-PH" b="1" dirty="0"/>
              <a:t>EUROSPEC™ </a:t>
            </a:r>
            <a:r>
              <a:rPr lang="en-US" b="1" cap="all" dirty="0"/>
              <a:t>DIN STANDARD EUROPROFILE MORTISE DEADLOCK</a:t>
            </a:r>
          </a:p>
          <a:p>
            <a:r>
              <a:rPr lang="en-US" b="1" cap="all" dirty="0"/>
              <a:t>                                     contract range</a:t>
            </a:r>
          </a:p>
        </p:txBody>
      </p:sp>
      <p:sp>
        <p:nvSpPr>
          <p:cNvPr id="26" name="TextBox 25">
            <a:extLst>
              <a:ext uri="{FF2B5EF4-FFF2-40B4-BE49-F238E27FC236}">
                <a16:creationId xmlns:a16="http://schemas.microsoft.com/office/drawing/2014/main" id="{F146E743-8A89-4BF5-86D1-9F42153C1212}"/>
              </a:ext>
            </a:extLst>
          </p:cNvPr>
          <p:cNvSpPr txBox="1"/>
          <p:nvPr/>
        </p:nvSpPr>
        <p:spPr>
          <a:xfrm>
            <a:off x="2359152" y="1499185"/>
            <a:ext cx="2057400" cy="369332"/>
          </a:xfrm>
          <a:prstGeom prst="rect">
            <a:avLst/>
          </a:prstGeom>
          <a:noFill/>
        </p:spPr>
        <p:txBody>
          <a:bodyPr wrap="square" rtlCol="0">
            <a:spAutoFit/>
          </a:bodyPr>
          <a:lstStyle/>
          <a:p>
            <a:r>
              <a:rPr lang="en-PH" b="1" dirty="0">
                <a:solidFill>
                  <a:srgbClr val="FF0000"/>
                </a:solidFill>
              </a:rPr>
              <a:t>  DLE0055EPSSS</a:t>
            </a:r>
          </a:p>
        </p:txBody>
      </p:sp>
      <p:sp>
        <p:nvSpPr>
          <p:cNvPr id="3" name="Rectangle 2">
            <a:extLst>
              <a:ext uri="{FF2B5EF4-FFF2-40B4-BE49-F238E27FC236}">
                <a16:creationId xmlns:a16="http://schemas.microsoft.com/office/drawing/2014/main" id="{67D83165-6EB4-4550-BB34-A357BA199E61}"/>
              </a:ext>
            </a:extLst>
          </p:cNvPr>
          <p:cNvSpPr/>
          <p:nvPr/>
        </p:nvSpPr>
        <p:spPr>
          <a:xfrm>
            <a:off x="589280" y="2415632"/>
            <a:ext cx="5672852" cy="369332"/>
          </a:xfrm>
          <a:prstGeom prst="rect">
            <a:avLst/>
          </a:prstGeom>
        </p:spPr>
        <p:txBody>
          <a:bodyPr wrap="square">
            <a:spAutoFit/>
          </a:bodyPr>
          <a:lstStyle/>
          <a:p>
            <a:r>
              <a:rPr lang="en-US" dirty="0"/>
              <a:t> </a:t>
            </a:r>
            <a:endParaRPr lang="en-PH" dirty="0"/>
          </a:p>
        </p:txBody>
      </p:sp>
      <p:pic>
        <p:nvPicPr>
          <p:cNvPr id="2" name="Picture 1">
            <a:extLst>
              <a:ext uri="{FF2B5EF4-FFF2-40B4-BE49-F238E27FC236}">
                <a16:creationId xmlns:a16="http://schemas.microsoft.com/office/drawing/2014/main" id="{9E97938B-6B30-4003-BD0C-DABC00897870}"/>
              </a:ext>
            </a:extLst>
          </p:cNvPr>
          <p:cNvPicPr>
            <a:picLocks noChangeAspect="1"/>
          </p:cNvPicPr>
          <p:nvPr/>
        </p:nvPicPr>
        <p:blipFill>
          <a:blip r:embed="rId8"/>
          <a:stretch>
            <a:fillRect/>
          </a:stretch>
        </p:blipFill>
        <p:spPr>
          <a:xfrm>
            <a:off x="1223923" y="4301276"/>
            <a:ext cx="4233672" cy="2686753"/>
          </a:xfrm>
          <a:prstGeom prst="rect">
            <a:avLst/>
          </a:prstGeom>
        </p:spPr>
      </p:pic>
      <p:pic>
        <p:nvPicPr>
          <p:cNvPr id="4" name="Picture 3">
            <a:extLst>
              <a:ext uri="{FF2B5EF4-FFF2-40B4-BE49-F238E27FC236}">
                <a16:creationId xmlns:a16="http://schemas.microsoft.com/office/drawing/2014/main" id="{654F84CD-6A5A-4F6B-B764-29949528C93F}"/>
              </a:ext>
            </a:extLst>
          </p:cNvPr>
          <p:cNvPicPr>
            <a:picLocks noChangeAspect="1"/>
          </p:cNvPicPr>
          <p:nvPr/>
        </p:nvPicPr>
        <p:blipFill>
          <a:blip r:embed="rId9"/>
          <a:stretch>
            <a:fillRect/>
          </a:stretch>
        </p:blipFill>
        <p:spPr>
          <a:xfrm>
            <a:off x="662628" y="3871667"/>
            <a:ext cx="5356262" cy="3828042"/>
          </a:xfrm>
          <a:prstGeom prst="rect">
            <a:avLst/>
          </a:prstGeom>
        </p:spPr>
      </p:pic>
      <p:sp>
        <p:nvSpPr>
          <p:cNvPr id="5" name="Rectangle 4">
            <a:extLst>
              <a:ext uri="{FF2B5EF4-FFF2-40B4-BE49-F238E27FC236}">
                <a16:creationId xmlns:a16="http://schemas.microsoft.com/office/drawing/2014/main" id="{D3F7F8AF-17DB-496B-A5E9-92C702418A55}"/>
              </a:ext>
            </a:extLst>
          </p:cNvPr>
          <p:cNvSpPr/>
          <p:nvPr/>
        </p:nvSpPr>
        <p:spPr>
          <a:xfrm>
            <a:off x="726425" y="2470984"/>
            <a:ext cx="4971449" cy="2031325"/>
          </a:xfrm>
          <a:prstGeom prst="rect">
            <a:avLst/>
          </a:prstGeom>
        </p:spPr>
        <p:txBody>
          <a:bodyPr wrap="square">
            <a:spAutoFit/>
          </a:bodyPr>
          <a:lstStyle/>
          <a:p>
            <a:r>
              <a:rPr lang="en-US" dirty="0">
                <a:solidFill>
                  <a:srgbClr val="333333"/>
                </a:solidFill>
                <a:latin typeface="Din2014-Light"/>
              </a:rPr>
              <a:t>Contract Din Euro Profile Deadlock, Square or Radius options. Certified to BS EN 12209. Used as a matter of course by the national house builders. This lock carries a 5 year mechanical guarantee. It has been CE and </a:t>
            </a:r>
            <a:r>
              <a:rPr lang="en-US" dirty="0" err="1">
                <a:solidFill>
                  <a:srgbClr val="333333"/>
                </a:solidFill>
                <a:latin typeface="Din2014-Light"/>
              </a:rPr>
              <a:t>Certifire</a:t>
            </a:r>
            <a:r>
              <a:rPr lang="en-US" dirty="0">
                <a:solidFill>
                  <a:srgbClr val="333333"/>
                </a:solidFill>
                <a:latin typeface="Din2014-Light"/>
              </a:rPr>
              <a:t> tested. Suitable for use in all domestic, industrial and commercial environments.</a:t>
            </a:r>
            <a:endParaRPr lang="en-PH" dirty="0"/>
          </a:p>
        </p:txBody>
      </p:sp>
    </p:spTree>
    <p:extLst>
      <p:ext uri="{BB962C8B-B14F-4D97-AF65-F5344CB8AC3E}">
        <p14:creationId xmlns:p14="http://schemas.microsoft.com/office/powerpoint/2010/main" val="674740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sp>
        <p:nvSpPr>
          <p:cNvPr id="7" name="TextBox 6">
            <a:extLst>
              <a:ext uri="{FF2B5EF4-FFF2-40B4-BE49-F238E27FC236}">
                <a16:creationId xmlns:a16="http://schemas.microsoft.com/office/drawing/2014/main" id="{F445AF61-DA94-42D7-AF9B-5894BE699DAC}"/>
              </a:ext>
            </a:extLst>
          </p:cNvPr>
          <p:cNvSpPr txBox="1"/>
          <p:nvPr/>
        </p:nvSpPr>
        <p:spPr>
          <a:xfrm>
            <a:off x="-179560" y="3186869"/>
            <a:ext cx="6614646" cy="369332"/>
          </a:xfrm>
          <a:prstGeom prst="rect">
            <a:avLst/>
          </a:prstGeom>
          <a:noFill/>
        </p:spPr>
        <p:txBody>
          <a:bodyPr wrap="square" rtlCol="0">
            <a:spAutoFit/>
          </a:bodyPr>
          <a:lstStyle/>
          <a:p>
            <a:r>
              <a:rPr lang="en-US" b="1" dirty="0">
                <a:solidFill>
                  <a:srgbClr val="FF0000"/>
                </a:solidFill>
              </a:rPr>
              <a:t>              </a:t>
            </a:r>
            <a:endParaRPr lang="en-PH" dirty="0"/>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8" name="Picture 27">
            <a:extLst>
              <a:ext uri="{FF2B5EF4-FFF2-40B4-BE49-F238E27FC236}">
                <a16:creationId xmlns:a16="http://schemas.microsoft.com/office/drawing/2014/main" id="{00000000-0008-0000-0400-000009000000}"/>
              </a:ext>
            </a:extLst>
          </p:cNvPr>
          <p:cNvPicPr>
            <a:picLocks noChangeAspect="1"/>
          </p:cNvPicPr>
          <p:nvPr/>
        </p:nvPicPr>
        <p:blipFill>
          <a:blip r:embed="rId6"/>
          <a:stretch>
            <a:fillRect/>
          </a:stretch>
        </p:blipFill>
        <p:spPr>
          <a:xfrm>
            <a:off x="5204091" y="8411388"/>
            <a:ext cx="1395501" cy="517008"/>
          </a:xfrm>
          <a:prstGeom prst="rect">
            <a:avLst/>
          </a:prstGeom>
          <a:noFill/>
          <a:ln w="9525">
            <a:noFill/>
          </a:ln>
        </p:spPr>
      </p:pic>
      <p:pic>
        <p:nvPicPr>
          <p:cNvPr id="18" name="Picture 17">
            <a:extLst>
              <a:ext uri="{FF2B5EF4-FFF2-40B4-BE49-F238E27FC236}">
                <a16:creationId xmlns:a16="http://schemas.microsoft.com/office/drawing/2014/main" id="{83F05EA8-5796-4FC9-9BD0-BE91D95117B7}"/>
              </a:ext>
            </a:extLst>
          </p:cNvPr>
          <p:cNvPicPr>
            <a:picLocks noChangeAspect="1"/>
          </p:cNvPicPr>
          <p:nvPr/>
        </p:nvPicPr>
        <p:blipFill>
          <a:blip r:embed="rId7"/>
          <a:stretch>
            <a:fillRect/>
          </a:stretch>
        </p:blipFill>
        <p:spPr>
          <a:xfrm>
            <a:off x="2730396" y="6662382"/>
            <a:ext cx="794733" cy="370361"/>
          </a:xfrm>
          <a:prstGeom prst="rect">
            <a:avLst/>
          </a:prstGeom>
        </p:spPr>
      </p:pic>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7"/>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8"/>
          <a:stretch>
            <a:fillRect/>
          </a:stretch>
        </p:blipFill>
        <p:spPr>
          <a:xfrm>
            <a:off x="419386" y="460312"/>
            <a:ext cx="5842746" cy="854392"/>
          </a:xfrm>
          <a:prstGeom prst="rect">
            <a:avLst/>
          </a:prstGeom>
        </p:spPr>
      </p:pic>
      <p:sp>
        <p:nvSpPr>
          <p:cNvPr id="37" name="TextBox 36">
            <a:extLst>
              <a:ext uri="{FF2B5EF4-FFF2-40B4-BE49-F238E27FC236}">
                <a16:creationId xmlns:a16="http://schemas.microsoft.com/office/drawing/2014/main" id="{52DC8923-61C9-4470-916A-9276F6A63A4E}"/>
              </a:ext>
            </a:extLst>
          </p:cNvPr>
          <p:cNvSpPr txBox="1"/>
          <p:nvPr/>
        </p:nvSpPr>
        <p:spPr>
          <a:xfrm>
            <a:off x="2806760" y="2449598"/>
            <a:ext cx="1018309" cy="369332"/>
          </a:xfrm>
          <a:prstGeom prst="rect">
            <a:avLst/>
          </a:prstGeom>
          <a:noFill/>
        </p:spPr>
        <p:txBody>
          <a:bodyPr wrap="square" rtlCol="0">
            <a:spAutoFit/>
          </a:bodyPr>
          <a:lstStyle/>
          <a:p>
            <a:r>
              <a:rPr lang="en-PH" b="1" dirty="0">
                <a:solidFill>
                  <a:srgbClr val="FF0000"/>
                </a:solidFill>
              </a:rPr>
              <a:t>  </a:t>
            </a:r>
          </a:p>
        </p:txBody>
      </p:sp>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9"/>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extLst>
              <p:ext uri="{D42A27DB-BD31-4B8C-83A1-F6EECF244321}">
                <p14:modId xmlns:p14="http://schemas.microsoft.com/office/powerpoint/2010/main" val="2479211927"/>
              </p:ext>
            </p:extLst>
          </p:nvPr>
        </p:nvGraphicFramePr>
        <p:xfrm>
          <a:off x="1073880" y="4388152"/>
          <a:ext cx="4470992" cy="3237442"/>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US" sz="1000" b="0" baseline="0" dirty="0">
                          <a:solidFill>
                            <a:schemeClr val="tx1"/>
                          </a:solidFill>
                        </a:rPr>
                        <a:t>SZR010MB</a:t>
                      </a:r>
                      <a:endParaRPr lang="en-PH" sz="1000" b="0" baseline="0" dirty="0">
                        <a:solidFill>
                          <a:schemeClr val="tx1"/>
                        </a:solidFill>
                      </a:endParaRP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US" sz="1000" baseline="0" dirty="0">
                          <a:solidFill>
                            <a:schemeClr val="tx1"/>
                          </a:solidFill>
                        </a:rPr>
                        <a:t>Z</a:t>
                      </a:r>
                      <a:r>
                        <a:rPr lang="en-PH" sz="1000" baseline="0" dirty="0">
                          <a:solidFill>
                            <a:schemeClr val="tx1"/>
                          </a:solidFill>
                        </a:rPr>
                        <a:t>EROZZETTA</a:t>
                      </a:r>
                    </a:p>
                  </a:txBody>
                  <a:tcPr/>
                </a:tc>
                <a:extLst>
                  <a:ext uri="{0D108BD9-81ED-4DB2-BD59-A6C34878D82A}">
                    <a16:rowId xmlns:a16="http://schemas.microsoft.com/office/drawing/2014/main" val="2011046391"/>
                  </a:ext>
                </a:extLst>
              </a:tr>
              <a:tr h="354658">
                <a:tc>
                  <a:txBody>
                    <a:bodyPr/>
                    <a:lstStyle/>
                    <a:p>
                      <a:r>
                        <a:rPr lang="en-PH" sz="1000" baseline="0" dirty="0">
                          <a:solidFill>
                            <a:schemeClr val="tx1"/>
                          </a:solidFill>
                        </a:rPr>
                        <a:t>AVAILABLE FINISH</a:t>
                      </a:r>
                    </a:p>
                  </a:txBody>
                  <a:tcPr/>
                </a:tc>
                <a:tc>
                  <a:txBody>
                    <a:bodyPr/>
                    <a:lstStyle/>
                    <a:p>
                      <a:r>
                        <a:rPr lang="en-US" sz="1000" baseline="0" dirty="0">
                          <a:solidFill>
                            <a:schemeClr val="tx1"/>
                          </a:solidFill>
                        </a:rPr>
                        <a:t>M</a:t>
                      </a:r>
                      <a:r>
                        <a:rPr lang="en-PH" sz="1000" baseline="0" dirty="0">
                          <a:solidFill>
                            <a:schemeClr val="tx1"/>
                          </a:solidFill>
                        </a:rPr>
                        <a:t>ATT BLACK</a:t>
                      </a: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US" sz="1000" baseline="0" dirty="0">
                          <a:solidFill>
                            <a:schemeClr val="tx1"/>
                          </a:solidFill>
                        </a:rPr>
                        <a:t>L</a:t>
                      </a:r>
                      <a:r>
                        <a:rPr lang="en-PH" sz="1000" baseline="0" dirty="0">
                          <a:solidFill>
                            <a:schemeClr val="tx1"/>
                          </a:solidFill>
                        </a:rPr>
                        <a:t>EVER HANDLE</a:t>
                      </a:r>
                    </a:p>
                  </a:txBody>
                  <a:tcPr/>
                </a:tc>
                <a:extLst>
                  <a:ext uri="{0D108BD9-81ED-4DB2-BD59-A6C34878D82A}">
                    <a16:rowId xmlns:a16="http://schemas.microsoft.com/office/drawing/2014/main" val="2401254085"/>
                  </a:ext>
                </a:extLst>
              </a:tr>
              <a:tr h="400178">
                <a:tc>
                  <a:txBody>
                    <a:bodyPr/>
                    <a:lstStyle/>
                    <a:p>
                      <a:r>
                        <a:rPr lang="en-PH" sz="1000" baseline="0" dirty="0">
                          <a:solidFill>
                            <a:schemeClr val="tx1"/>
                          </a:solidFill>
                        </a:rPr>
                        <a:t>LENGTH</a:t>
                      </a:r>
                    </a:p>
                  </a:txBody>
                  <a:tcPr/>
                </a:tc>
                <a:tc>
                  <a:txBody>
                    <a:bodyPr/>
                    <a:lstStyle/>
                    <a:p>
                      <a:r>
                        <a:rPr lang="en-PH" sz="1000" baseline="0" dirty="0">
                          <a:solidFill>
                            <a:schemeClr val="tx1"/>
                          </a:solidFill>
                        </a:rPr>
                        <a:t>110MM</a:t>
                      </a:r>
                    </a:p>
                    <a:p>
                      <a:endParaRPr lang="en-PH" sz="1000" baseline="0" dirty="0">
                        <a:solidFill>
                          <a:schemeClr val="tx1"/>
                        </a:solidFill>
                      </a:endParaRPr>
                    </a:p>
                  </a:txBody>
                  <a:tcPr/>
                </a:tc>
                <a:extLst>
                  <a:ext uri="{0D108BD9-81ED-4DB2-BD59-A6C34878D82A}">
                    <a16:rowId xmlns:a16="http://schemas.microsoft.com/office/drawing/2014/main" val="1646437629"/>
                  </a:ext>
                </a:extLst>
              </a:tr>
              <a:tr h="354658">
                <a:tc>
                  <a:txBody>
                    <a:bodyPr/>
                    <a:lstStyle/>
                    <a:p>
                      <a:r>
                        <a:rPr lang="en-PH" sz="1000" baseline="0" dirty="0">
                          <a:solidFill>
                            <a:schemeClr val="tx1"/>
                          </a:solidFill>
                        </a:rPr>
                        <a:t>PROJECTION</a:t>
                      </a:r>
                    </a:p>
                  </a:txBody>
                  <a:tcPr/>
                </a:tc>
                <a:tc>
                  <a:txBody>
                    <a:bodyPr/>
                    <a:lstStyle/>
                    <a:p>
                      <a:r>
                        <a:rPr lang="en-US" sz="1000" baseline="0" dirty="0">
                          <a:solidFill>
                            <a:schemeClr val="tx1"/>
                          </a:solidFill>
                        </a:rPr>
                        <a:t>7</a:t>
                      </a:r>
                      <a:r>
                        <a:rPr lang="en-PH" sz="1000" baseline="0" dirty="0">
                          <a:solidFill>
                            <a:schemeClr val="tx1"/>
                          </a:solidFill>
                        </a:rPr>
                        <a:t>2MM</a:t>
                      </a:r>
                    </a:p>
                  </a:txBody>
                  <a:tcPr/>
                </a:tc>
                <a:extLst>
                  <a:ext uri="{0D108BD9-81ED-4DB2-BD59-A6C34878D82A}">
                    <a16:rowId xmlns:a16="http://schemas.microsoft.com/office/drawing/2014/main" val="3659633695"/>
                  </a:ext>
                </a:extLst>
              </a:tr>
              <a:tr h="354658">
                <a:tc>
                  <a:txBody>
                    <a:bodyPr/>
                    <a:lstStyle/>
                    <a:p>
                      <a:r>
                        <a:rPr lang="en-US" sz="1000" baseline="0" dirty="0">
                          <a:solidFill>
                            <a:schemeClr val="tx1"/>
                          </a:solidFill>
                        </a:rPr>
                        <a:t> </a:t>
                      </a:r>
                      <a:r>
                        <a:rPr lang="en-PH" sz="1000" baseline="0" dirty="0">
                          <a:solidFill>
                            <a:schemeClr val="tx1"/>
                          </a:solidFill>
                        </a:rPr>
                        <a:t>ROSSETTE DIAMETER</a:t>
                      </a:r>
                    </a:p>
                  </a:txBody>
                  <a:tcPr/>
                </a:tc>
                <a:tc>
                  <a:txBody>
                    <a:bodyPr/>
                    <a:lstStyle/>
                    <a:p>
                      <a:r>
                        <a:rPr lang="en-PH" sz="1000" baseline="0" dirty="0">
                          <a:solidFill>
                            <a:schemeClr val="tx1"/>
                          </a:solidFill>
                        </a:rPr>
                        <a:t>51MM</a:t>
                      </a:r>
                    </a:p>
                  </a:txBody>
                  <a:tcPr/>
                </a:tc>
                <a:extLst>
                  <a:ext uri="{0D108BD9-81ED-4DB2-BD59-A6C34878D82A}">
                    <a16:rowId xmlns:a16="http://schemas.microsoft.com/office/drawing/2014/main" val="34474145"/>
                  </a:ext>
                </a:extLst>
              </a:tr>
              <a:tr h="354658">
                <a:tc>
                  <a:txBody>
                    <a:bodyPr/>
                    <a:lstStyle/>
                    <a:p>
                      <a:r>
                        <a:rPr lang="en-PH" sz="1000" baseline="0" dirty="0">
                          <a:solidFill>
                            <a:schemeClr val="tx1"/>
                          </a:solidFill>
                        </a:rPr>
                        <a:t>MECHANICAL WARRANTY</a:t>
                      </a:r>
                    </a:p>
                  </a:txBody>
                  <a:tcPr/>
                </a:tc>
                <a:tc>
                  <a:txBody>
                    <a:bodyPr/>
                    <a:lstStyle/>
                    <a:p>
                      <a:r>
                        <a:rPr lang="en-PH" sz="1000" baseline="0" dirty="0">
                          <a:solidFill>
                            <a:schemeClr val="tx1"/>
                          </a:solidFill>
                        </a:rPr>
                        <a:t>10 YEARS</a:t>
                      </a:r>
                    </a:p>
                  </a:txBody>
                  <a:tcPr/>
                </a:tc>
                <a:extLst>
                  <a:ext uri="{0D108BD9-81ED-4DB2-BD59-A6C34878D82A}">
                    <a16:rowId xmlns:a16="http://schemas.microsoft.com/office/drawing/2014/main" val="1480764841"/>
                  </a:ext>
                </a:extLst>
              </a:tr>
            </a:tbl>
          </a:graphicData>
        </a:graphic>
      </p:graphicFrame>
      <p:pic>
        <p:nvPicPr>
          <p:cNvPr id="23" name="Picture 22">
            <a:extLst>
              <a:ext uri="{FF2B5EF4-FFF2-40B4-BE49-F238E27FC236}">
                <a16:creationId xmlns:a16="http://schemas.microsoft.com/office/drawing/2014/main" id="{4C98A956-0997-4C8F-A2FD-2E9B01E9C40E}"/>
              </a:ext>
            </a:extLst>
          </p:cNvPr>
          <p:cNvPicPr>
            <a:picLocks noChangeAspect="1"/>
          </p:cNvPicPr>
          <p:nvPr/>
        </p:nvPicPr>
        <p:blipFill>
          <a:blip r:embed="rId10"/>
          <a:stretch>
            <a:fillRect/>
          </a:stretch>
        </p:blipFill>
        <p:spPr>
          <a:xfrm>
            <a:off x="5069656" y="7679631"/>
            <a:ext cx="1288438" cy="709314"/>
          </a:xfrm>
          <a:prstGeom prst="rect">
            <a:avLst/>
          </a:prstGeom>
        </p:spPr>
      </p:pic>
      <p:pic>
        <p:nvPicPr>
          <p:cNvPr id="3" name="Picture 2">
            <a:extLst>
              <a:ext uri="{FF2B5EF4-FFF2-40B4-BE49-F238E27FC236}">
                <a16:creationId xmlns:a16="http://schemas.microsoft.com/office/drawing/2014/main" id="{15821FEF-C80F-4DC7-B879-7CF2DEF6A50A}"/>
              </a:ext>
            </a:extLst>
          </p:cNvPr>
          <p:cNvPicPr>
            <a:picLocks noChangeAspect="1"/>
          </p:cNvPicPr>
          <p:nvPr/>
        </p:nvPicPr>
        <p:blipFill>
          <a:blip r:embed="rId11"/>
          <a:stretch>
            <a:fillRect/>
          </a:stretch>
        </p:blipFill>
        <p:spPr>
          <a:xfrm>
            <a:off x="798515" y="8306544"/>
            <a:ext cx="2077004" cy="528425"/>
          </a:xfrm>
          <a:prstGeom prst="rect">
            <a:avLst/>
          </a:prstGeom>
        </p:spPr>
      </p:pic>
      <p:pic>
        <p:nvPicPr>
          <p:cNvPr id="5" name="Picture 4">
            <a:extLst>
              <a:ext uri="{FF2B5EF4-FFF2-40B4-BE49-F238E27FC236}">
                <a16:creationId xmlns:a16="http://schemas.microsoft.com/office/drawing/2014/main" id="{144C7C82-7B0A-4EA8-975C-F0069FED3098}"/>
              </a:ext>
            </a:extLst>
          </p:cNvPr>
          <p:cNvPicPr>
            <a:picLocks noChangeAspect="1"/>
          </p:cNvPicPr>
          <p:nvPr/>
        </p:nvPicPr>
        <p:blipFill>
          <a:blip r:embed="rId12"/>
          <a:stretch>
            <a:fillRect/>
          </a:stretch>
        </p:blipFill>
        <p:spPr>
          <a:xfrm>
            <a:off x="1641908" y="1891646"/>
            <a:ext cx="2971708" cy="2428807"/>
          </a:xfrm>
          <a:prstGeom prst="rect">
            <a:avLst/>
          </a:prstGeom>
        </p:spPr>
      </p:pic>
    </p:spTree>
    <p:extLst>
      <p:ext uri="{BB962C8B-B14F-4D97-AF65-F5344CB8AC3E}">
        <p14:creationId xmlns:p14="http://schemas.microsoft.com/office/powerpoint/2010/main" val="29223768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sp>
        <p:nvSpPr>
          <p:cNvPr id="7" name="TextBox 6">
            <a:extLst>
              <a:ext uri="{FF2B5EF4-FFF2-40B4-BE49-F238E27FC236}">
                <a16:creationId xmlns:a16="http://schemas.microsoft.com/office/drawing/2014/main" id="{F445AF61-DA94-42D7-AF9B-5894BE699DAC}"/>
              </a:ext>
            </a:extLst>
          </p:cNvPr>
          <p:cNvSpPr txBox="1"/>
          <p:nvPr/>
        </p:nvSpPr>
        <p:spPr>
          <a:xfrm>
            <a:off x="-179560" y="3186869"/>
            <a:ext cx="6614646" cy="369332"/>
          </a:xfrm>
          <a:prstGeom prst="rect">
            <a:avLst/>
          </a:prstGeom>
          <a:noFill/>
        </p:spPr>
        <p:txBody>
          <a:bodyPr wrap="square" rtlCol="0">
            <a:spAutoFit/>
          </a:bodyPr>
          <a:lstStyle/>
          <a:p>
            <a:r>
              <a:rPr lang="en-US" b="1" dirty="0">
                <a:solidFill>
                  <a:srgbClr val="FF0000"/>
                </a:solidFill>
              </a:rPr>
              <a:t>              </a:t>
            </a:r>
            <a:endParaRPr lang="en-PH" dirty="0"/>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8" name="Picture 27">
            <a:extLst>
              <a:ext uri="{FF2B5EF4-FFF2-40B4-BE49-F238E27FC236}">
                <a16:creationId xmlns:a16="http://schemas.microsoft.com/office/drawing/2014/main" id="{00000000-0008-0000-0400-000009000000}"/>
              </a:ext>
            </a:extLst>
          </p:cNvPr>
          <p:cNvPicPr>
            <a:picLocks noChangeAspect="1"/>
          </p:cNvPicPr>
          <p:nvPr/>
        </p:nvPicPr>
        <p:blipFill>
          <a:blip r:embed="rId6"/>
          <a:stretch>
            <a:fillRect/>
          </a:stretch>
        </p:blipFill>
        <p:spPr>
          <a:xfrm>
            <a:off x="5204091" y="8411388"/>
            <a:ext cx="1395501" cy="517008"/>
          </a:xfrm>
          <a:prstGeom prst="rect">
            <a:avLst/>
          </a:prstGeom>
          <a:noFill/>
          <a:ln w="9525">
            <a:noFill/>
          </a:ln>
        </p:spPr>
      </p:pic>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7"/>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8"/>
          <a:stretch>
            <a:fillRect/>
          </a:stretch>
        </p:blipFill>
        <p:spPr>
          <a:xfrm>
            <a:off x="419386" y="460312"/>
            <a:ext cx="5842746" cy="854392"/>
          </a:xfrm>
          <a:prstGeom prst="rect">
            <a:avLst/>
          </a:prstGeom>
        </p:spPr>
      </p:pic>
      <p:sp>
        <p:nvSpPr>
          <p:cNvPr id="37" name="TextBox 36">
            <a:extLst>
              <a:ext uri="{FF2B5EF4-FFF2-40B4-BE49-F238E27FC236}">
                <a16:creationId xmlns:a16="http://schemas.microsoft.com/office/drawing/2014/main" id="{52DC8923-61C9-4470-916A-9276F6A63A4E}"/>
              </a:ext>
            </a:extLst>
          </p:cNvPr>
          <p:cNvSpPr txBox="1"/>
          <p:nvPr/>
        </p:nvSpPr>
        <p:spPr>
          <a:xfrm>
            <a:off x="2806760" y="2449598"/>
            <a:ext cx="1018309" cy="369332"/>
          </a:xfrm>
          <a:prstGeom prst="rect">
            <a:avLst/>
          </a:prstGeom>
          <a:noFill/>
        </p:spPr>
        <p:txBody>
          <a:bodyPr wrap="square" rtlCol="0">
            <a:spAutoFit/>
          </a:bodyPr>
          <a:lstStyle/>
          <a:p>
            <a:r>
              <a:rPr lang="en-PH" b="1" dirty="0">
                <a:solidFill>
                  <a:srgbClr val="FF0000"/>
                </a:solidFill>
              </a:rPr>
              <a:t>  </a:t>
            </a:r>
          </a:p>
        </p:txBody>
      </p:sp>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9"/>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extLst>
              <p:ext uri="{D42A27DB-BD31-4B8C-83A1-F6EECF244321}">
                <p14:modId xmlns:p14="http://schemas.microsoft.com/office/powerpoint/2010/main" val="1610161762"/>
              </p:ext>
            </p:extLst>
          </p:nvPr>
        </p:nvGraphicFramePr>
        <p:xfrm>
          <a:off x="1073880" y="4515748"/>
          <a:ext cx="4470992" cy="2837264"/>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PH" sz="1000" b="0" baseline="0" dirty="0">
                          <a:solidFill>
                            <a:schemeClr val="tx1"/>
                          </a:solidFill>
                        </a:rPr>
                        <a:t>DLE0055EPSSS</a:t>
                      </a: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PH" sz="1000" baseline="0" dirty="0">
                          <a:solidFill>
                            <a:schemeClr val="tx1"/>
                          </a:solidFill>
                        </a:rPr>
                        <a:t>EUROSPEC</a:t>
                      </a:r>
                    </a:p>
                  </a:txBody>
                  <a:tcPr/>
                </a:tc>
                <a:extLst>
                  <a:ext uri="{0D108BD9-81ED-4DB2-BD59-A6C34878D82A}">
                    <a16:rowId xmlns:a16="http://schemas.microsoft.com/office/drawing/2014/main" val="3698042402"/>
                  </a:ext>
                </a:extLst>
              </a:tr>
              <a:tr h="354658">
                <a:tc>
                  <a:txBody>
                    <a:bodyPr/>
                    <a:lstStyle/>
                    <a:p>
                      <a:r>
                        <a:rPr lang="en-PH" sz="1000" baseline="0" dirty="0">
                          <a:solidFill>
                            <a:schemeClr val="tx1"/>
                          </a:solidFill>
                        </a:rPr>
                        <a:t>AVAILABLE FINISH</a:t>
                      </a:r>
                    </a:p>
                  </a:txBody>
                  <a:tcPr/>
                </a:tc>
                <a:tc>
                  <a:txBody>
                    <a:bodyPr/>
                    <a:lstStyle/>
                    <a:p>
                      <a:r>
                        <a:rPr lang="en-PH" sz="1000" baseline="0" dirty="0">
                          <a:solidFill>
                            <a:schemeClr val="tx1"/>
                          </a:solidFill>
                        </a:rPr>
                        <a:t>SATIN STAINLESS STEEL</a:t>
                      </a: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PH" sz="1000" baseline="0" dirty="0">
                          <a:solidFill>
                            <a:schemeClr val="tx1"/>
                          </a:solidFill>
                        </a:rPr>
                        <a:t>MORTISE LOCK</a:t>
                      </a:r>
                    </a:p>
                  </a:txBody>
                  <a:tcPr/>
                </a:tc>
                <a:extLst>
                  <a:ext uri="{0D108BD9-81ED-4DB2-BD59-A6C34878D82A}">
                    <a16:rowId xmlns:a16="http://schemas.microsoft.com/office/drawing/2014/main" val="2401254085"/>
                  </a:ext>
                </a:extLst>
              </a:tr>
              <a:tr h="354658">
                <a:tc>
                  <a:txBody>
                    <a:bodyPr/>
                    <a:lstStyle/>
                    <a:p>
                      <a:r>
                        <a:rPr lang="en-PH" sz="1000" baseline="0" dirty="0">
                          <a:solidFill>
                            <a:schemeClr val="tx1"/>
                          </a:solidFill>
                        </a:rPr>
                        <a:t>BACKSET</a:t>
                      </a:r>
                    </a:p>
                  </a:txBody>
                  <a:tcPr/>
                </a:tc>
                <a:tc>
                  <a:txBody>
                    <a:bodyPr/>
                    <a:lstStyle/>
                    <a:p>
                      <a:r>
                        <a:rPr lang="en-PH" sz="1000" baseline="0" dirty="0">
                          <a:solidFill>
                            <a:schemeClr val="tx1"/>
                          </a:solidFill>
                        </a:rPr>
                        <a:t>55MM</a:t>
                      </a:r>
                    </a:p>
                  </a:txBody>
                  <a:tcPr/>
                </a:tc>
                <a:extLst>
                  <a:ext uri="{0D108BD9-81ED-4DB2-BD59-A6C34878D82A}">
                    <a16:rowId xmlns:a16="http://schemas.microsoft.com/office/drawing/2014/main" val="2322150142"/>
                  </a:ext>
                </a:extLst>
              </a:tr>
              <a:tr h="354658">
                <a:tc>
                  <a:txBody>
                    <a:bodyPr/>
                    <a:lstStyle/>
                    <a:p>
                      <a:r>
                        <a:rPr lang="en-US" sz="1000" baseline="0" dirty="0">
                          <a:solidFill>
                            <a:schemeClr val="tx1"/>
                          </a:solidFill>
                        </a:rPr>
                        <a:t>OVERALL LENGTH (FACEPLATE)</a:t>
                      </a:r>
                      <a:endParaRPr lang="en-PH" sz="1000" baseline="0" dirty="0">
                        <a:solidFill>
                          <a:schemeClr val="tx1"/>
                        </a:solidFill>
                      </a:endParaRPr>
                    </a:p>
                  </a:txBody>
                  <a:tcPr/>
                </a:tc>
                <a:tc>
                  <a:txBody>
                    <a:bodyPr/>
                    <a:lstStyle/>
                    <a:p>
                      <a:r>
                        <a:rPr lang="en-PH" sz="1000" baseline="0" dirty="0">
                          <a:solidFill>
                            <a:schemeClr val="tx1"/>
                          </a:solidFill>
                        </a:rPr>
                        <a:t>235MM</a:t>
                      </a:r>
                    </a:p>
                  </a:txBody>
                  <a:tcPr/>
                </a:tc>
                <a:extLst>
                  <a:ext uri="{0D108BD9-81ED-4DB2-BD59-A6C34878D82A}">
                    <a16:rowId xmlns:a16="http://schemas.microsoft.com/office/drawing/2014/main" val="3443310925"/>
                  </a:ext>
                </a:extLst>
              </a:tr>
              <a:tr h="354658">
                <a:tc>
                  <a:txBody>
                    <a:bodyPr/>
                    <a:lstStyle/>
                    <a:p>
                      <a:r>
                        <a:rPr lang="en-PH" sz="1000" baseline="0" dirty="0">
                          <a:solidFill>
                            <a:schemeClr val="tx1"/>
                          </a:solidFill>
                        </a:rPr>
                        <a:t>MECHANICAL WARRANTY</a:t>
                      </a:r>
                    </a:p>
                  </a:txBody>
                  <a:tcPr/>
                </a:tc>
                <a:tc>
                  <a:txBody>
                    <a:bodyPr/>
                    <a:lstStyle/>
                    <a:p>
                      <a:r>
                        <a:rPr lang="en-PH" sz="1000" baseline="0" dirty="0">
                          <a:solidFill>
                            <a:schemeClr val="tx1"/>
                          </a:solidFill>
                        </a:rPr>
                        <a:t>5 YEARS</a:t>
                      </a:r>
                    </a:p>
                  </a:txBody>
                  <a:tcPr/>
                </a:tc>
                <a:extLst>
                  <a:ext uri="{0D108BD9-81ED-4DB2-BD59-A6C34878D82A}">
                    <a16:rowId xmlns:a16="http://schemas.microsoft.com/office/drawing/2014/main" val="1480764841"/>
                  </a:ext>
                </a:extLst>
              </a:tr>
            </a:tbl>
          </a:graphicData>
        </a:graphic>
      </p:graphicFrame>
      <p:pic>
        <p:nvPicPr>
          <p:cNvPr id="6" name="Picture 5">
            <a:extLst>
              <a:ext uri="{FF2B5EF4-FFF2-40B4-BE49-F238E27FC236}">
                <a16:creationId xmlns:a16="http://schemas.microsoft.com/office/drawing/2014/main" id="{3AEBE0D2-ADF4-4661-8739-4A4AC654BA53}"/>
              </a:ext>
            </a:extLst>
          </p:cNvPr>
          <p:cNvPicPr>
            <a:picLocks noChangeAspect="1"/>
          </p:cNvPicPr>
          <p:nvPr/>
        </p:nvPicPr>
        <p:blipFill>
          <a:blip r:embed="rId10"/>
          <a:stretch>
            <a:fillRect/>
          </a:stretch>
        </p:blipFill>
        <p:spPr>
          <a:xfrm>
            <a:off x="4554272" y="2941487"/>
            <a:ext cx="990600" cy="209550"/>
          </a:xfrm>
          <a:prstGeom prst="rect">
            <a:avLst/>
          </a:prstGeom>
        </p:spPr>
      </p:pic>
      <p:pic>
        <p:nvPicPr>
          <p:cNvPr id="18" name="Picture 17">
            <a:extLst>
              <a:ext uri="{FF2B5EF4-FFF2-40B4-BE49-F238E27FC236}">
                <a16:creationId xmlns:a16="http://schemas.microsoft.com/office/drawing/2014/main" id="{17DC884B-A5E2-408A-9FCD-EA622348F8A9}"/>
              </a:ext>
            </a:extLst>
          </p:cNvPr>
          <p:cNvPicPr>
            <a:picLocks noChangeAspect="1"/>
          </p:cNvPicPr>
          <p:nvPr/>
        </p:nvPicPr>
        <p:blipFill>
          <a:blip r:embed="rId11"/>
          <a:stretch>
            <a:fillRect/>
          </a:stretch>
        </p:blipFill>
        <p:spPr>
          <a:xfrm>
            <a:off x="2405831" y="7600572"/>
            <a:ext cx="4141089" cy="797394"/>
          </a:xfrm>
          <a:prstGeom prst="rect">
            <a:avLst/>
          </a:prstGeom>
        </p:spPr>
      </p:pic>
      <p:pic>
        <p:nvPicPr>
          <p:cNvPr id="21" name="Picture 20">
            <a:extLst>
              <a:ext uri="{FF2B5EF4-FFF2-40B4-BE49-F238E27FC236}">
                <a16:creationId xmlns:a16="http://schemas.microsoft.com/office/drawing/2014/main" id="{7357A68D-4D45-41EF-A76F-D62ED2B1F46B}"/>
              </a:ext>
            </a:extLst>
          </p:cNvPr>
          <p:cNvPicPr>
            <a:picLocks noChangeAspect="1"/>
          </p:cNvPicPr>
          <p:nvPr/>
        </p:nvPicPr>
        <p:blipFill>
          <a:blip r:embed="rId12"/>
          <a:stretch>
            <a:fillRect/>
          </a:stretch>
        </p:blipFill>
        <p:spPr>
          <a:xfrm>
            <a:off x="938817" y="8409266"/>
            <a:ext cx="1791579" cy="362342"/>
          </a:xfrm>
          <a:prstGeom prst="rect">
            <a:avLst/>
          </a:prstGeom>
        </p:spPr>
      </p:pic>
      <p:pic>
        <p:nvPicPr>
          <p:cNvPr id="2" name="Picture 1">
            <a:extLst>
              <a:ext uri="{FF2B5EF4-FFF2-40B4-BE49-F238E27FC236}">
                <a16:creationId xmlns:a16="http://schemas.microsoft.com/office/drawing/2014/main" id="{70454A0B-184C-4B80-BF4F-BF1573B6FB01}"/>
              </a:ext>
            </a:extLst>
          </p:cNvPr>
          <p:cNvPicPr>
            <a:picLocks noChangeAspect="1"/>
          </p:cNvPicPr>
          <p:nvPr/>
        </p:nvPicPr>
        <p:blipFill>
          <a:blip r:embed="rId13"/>
          <a:stretch>
            <a:fillRect/>
          </a:stretch>
        </p:blipFill>
        <p:spPr>
          <a:xfrm>
            <a:off x="1642791" y="1880214"/>
            <a:ext cx="3333169" cy="2613309"/>
          </a:xfrm>
          <a:prstGeom prst="rect">
            <a:avLst/>
          </a:prstGeom>
        </p:spPr>
      </p:pic>
    </p:spTree>
    <p:extLst>
      <p:ext uri="{BB962C8B-B14F-4D97-AF65-F5344CB8AC3E}">
        <p14:creationId xmlns:p14="http://schemas.microsoft.com/office/powerpoint/2010/main" val="25187060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8" name="Picture 27">
            <a:extLst>
              <a:ext uri="{FF2B5EF4-FFF2-40B4-BE49-F238E27FC236}">
                <a16:creationId xmlns:a16="http://schemas.microsoft.com/office/drawing/2014/main" id="{00000000-0008-0000-0400-000009000000}"/>
              </a:ext>
            </a:extLst>
          </p:cNvPr>
          <p:cNvPicPr>
            <a:picLocks noChangeAspect="1"/>
          </p:cNvPicPr>
          <p:nvPr/>
        </p:nvPicPr>
        <p:blipFill>
          <a:blip r:embed="rId6"/>
          <a:stretch>
            <a:fillRect/>
          </a:stretch>
        </p:blipFill>
        <p:spPr>
          <a:xfrm>
            <a:off x="5204091" y="8411388"/>
            <a:ext cx="1395501" cy="517008"/>
          </a:xfrm>
          <a:prstGeom prst="rect">
            <a:avLst/>
          </a:prstGeom>
          <a:noFill/>
          <a:ln w="9525">
            <a:noFill/>
          </a:ln>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7"/>
          <a:stretch>
            <a:fillRect/>
          </a:stretch>
        </p:blipFill>
        <p:spPr>
          <a:xfrm>
            <a:off x="419386" y="460312"/>
            <a:ext cx="5842746" cy="854392"/>
          </a:xfrm>
          <a:prstGeom prst="rect">
            <a:avLst/>
          </a:prstGeom>
        </p:spPr>
      </p:pic>
      <p:sp>
        <p:nvSpPr>
          <p:cNvPr id="21" name="TextBox 20">
            <a:extLst>
              <a:ext uri="{FF2B5EF4-FFF2-40B4-BE49-F238E27FC236}">
                <a16:creationId xmlns:a16="http://schemas.microsoft.com/office/drawing/2014/main" id="{C9E4C7AE-6303-4B38-B384-230BCB85A882}"/>
              </a:ext>
            </a:extLst>
          </p:cNvPr>
          <p:cNvSpPr txBox="1"/>
          <p:nvPr/>
        </p:nvSpPr>
        <p:spPr>
          <a:xfrm>
            <a:off x="321634" y="1801006"/>
            <a:ext cx="6277958" cy="646331"/>
          </a:xfrm>
          <a:prstGeom prst="rect">
            <a:avLst/>
          </a:prstGeom>
          <a:noFill/>
        </p:spPr>
        <p:txBody>
          <a:bodyPr wrap="square" rtlCol="0">
            <a:spAutoFit/>
          </a:bodyPr>
          <a:lstStyle/>
          <a:p>
            <a:r>
              <a:rPr lang="en-PH" b="1" dirty="0"/>
              <a:t>EUROSPEC™ </a:t>
            </a:r>
            <a:r>
              <a:rPr lang="en-US" b="1" cap="all" dirty="0"/>
              <a:t>DIN STANDARD MORTISE bathroom</a:t>
            </a:r>
          </a:p>
          <a:p>
            <a:r>
              <a:rPr lang="en-US" b="1" cap="all" dirty="0"/>
              <a:t>                                     contract range</a:t>
            </a:r>
          </a:p>
        </p:txBody>
      </p:sp>
      <p:sp>
        <p:nvSpPr>
          <p:cNvPr id="26" name="TextBox 25">
            <a:extLst>
              <a:ext uri="{FF2B5EF4-FFF2-40B4-BE49-F238E27FC236}">
                <a16:creationId xmlns:a16="http://schemas.microsoft.com/office/drawing/2014/main" id="{F146E743-8A89-4BF5-86D1-9F42153C1212}"/>
              </a:ext>
            </a:extLst>
          </p:cNvPr>
          <p:cNvSpPr txBox="1"/>
          <p:nvPr/>
        </p:nvSpPr>
        <p:spPr>
          <a:xfrm>
            <a:off x="2359152" y="1499185"/>
            <a:ext cx="2057400" cy="369332"/>
          </a:xfrm>
          <a:prstGeom prst="rect">
            <a:avLst/>
          </a:prstGeom>
          <a:noFill/>
        </p:spPr>
        <p:txBody>
          <a:bodyPr wrap="square" rtlCol="0">
            <a:spAutoFit/>
          </a:bodyPr>
          <a:lstStyle/>
          <a:p>
            <a:r>
              <a:rPr lang="en-PH" b="1" dirty="0">
                <a:solidFill>
                  <a:srgbClr val="FF0000"/>
                </a:solidFill>
              </a:rPr>
              <a:t>  DLE0055EPSSS</a:t>
            </a:r>
          </a:p>
        </p:txBody>
      </p:sp>
      <p:sp>
        <p:nvSpPr>
          <p:cNvPr id="3" name="Rectangle 2">
            <a:extLst>
              <a:ext uri="{FF2B5EF4-FFF2-40B4-BE49-F238E27FC236}">
                <a16:creationId xmlns:a16="http://schemas.microsoft.com/office/drawing/2014/main" id="{67D83165-6EB4-4550-BB34-A357BA199E61}"/>
              </a:ext>
            </a:extLst>
          </p:cNvPr>
          <p:cNvSpPr/>
          <p:nvPr/>
        </p:nvSpPr>
        <p:spPr>
          <a:xfrm>
            <a:off x="589280" y="2415632"/>
            <a:ext cx="5672852" cy="369332"/>
          </a:xfrm>
          <a:prstGeom prst="rect">
            <a:avLst/>
          </a:prstGeom>
        </p:spPr>
        <p:txBody>
          <a:bodyPr wrap="square">
            <a:spAutoFit/>
          </a:bodyPr>
          <a:lstStyle/>
          <a:p>
            <a:r>
              <a:rPr lang="en-US" dirty="0"/>
              <a:t> </a:t>
            </a:r>
            <a:endParaRPr lang="en-PH" dirty="0"/>
          </a:p>
        </p:txBody>
      </p:sp>
      <p:pic>
        <p:nvPicPr>
          <p:cNvPr id="2" name="Picture 1">
            <a:extLst>
              <a:ext uri="{FF2B5EF4-FFF2-40B4-BE49-F238E27FC236}">
                <a16:creationId xmlns:a16="http://schemas.microsoft.com/office/drawing/2014/main" id="{9E97938B-6B30-4003-BD0C-DABC00897870}"/>
              </a:ext>
            </a:extLst>
          </p:cNvPr>
          <p:cNvPicPr>
            <a:picLocks noChangeAspect="1"/>
          </p:cNvPicPr>
          <p:nvPr/>
        </p:nvPicPr>
        <p:blipFill>
          <a:blip r:embed="rId8"/>
          <a:stretch>
            <a:fillRect/>
          </a:stretch>
        </p:blipFill>
        <p:spPr>
          <a:xfrm>
            <a:off x="1223923" y="4301276"/>
            <a:ext cx="4233672" cy="2686753"/>
          </a:xfrm>
          <a:prstGeom prst="rect">
            <a:avLst/>
          </a:prstGeom>
        </p:spPr>
      </p:pic>
      <p:pic>
        <p:nvPicPr>
          <p:cNvPr id="4" name="Picture 3">
            <a:extLst>
              <a:ext uri="{FF2B5EF4-FFF2-40B4-BE49-F238E27FC236}">
                <a16:creationId xmlns:a16="http://schemas.microsoft.com/office/drawing/2014/main" id="{654F84CD-6A5A-4F6B-B764-29949528C93F}"/>
              </a:ext>
            </a:extLst>
          </p:cNvPr>
          <p:cNvPicPr>
            <a:picLocks noChangeAspect="1"/>
          </p:cNvPicPr>
          <p:nvPr/>
        </p:nvPicPr>
        <p:blipFill>
          <a:blip r:embed="rId9"/>
          <a:stretch>
            <a:fillRect/>
          </a:stretch>
        </p:blipFill>
        <p:spPr>
          <a:xfrm>
            <a:off x="662628" y="3871667"/>
            <a:ext cx="5356262" cy="3828042"/>
          </a:xfrm>
          <a:prstGeom prst="rect">
            <a:avLst/>
          </a:prstGeom>
        </p:spPr>
      </p:pic>
      <p:sp>
        <p:nvSpPr>
          <p:cNvPr id="5" name="Rectangle 4">
            <a:extLst>
              <a:ext uri="{FF2B5EF4-FFF2-40B4-BE49-F238E27FC236}">
                <a16:creationId xmlns:a16="http://schemas.microsoft.com/office/drawing/2014/main" id="{D3F7F8AF-17DB-496B-A5E9-92C702418A55}"/>
              </a:ext>
            </a:extLst>
          </p:cNvPr>
          <p:cNvSpPr/>
          <p:nvPr/>
        </p:nvSpPr>
        <p:spPr>
          <a:xfrm>
            <a:off x="726425" y="2470984"/>
            <a:ext cx="4971449" cy="2031325"/>
          </a:xfrm>
          <a:prstGeom prst="rect">
            <a:avLst/>
          </a:prstGeom>
        </p:spPr>
        <p:txBody>
          <a:bodyPr wrap="square">
            <a:spAutoFit/>
          </a:bodyPr>
          <a:lstStyle/>
          <a:p>
            <a:r>
              <a:rPr lang="en-US" dirty="0">
                <a:solidFill>
                  <a:srgbClr val="333333"/>
                </a:solidFill>
                <a:latin typeface="Din2014-Light"/>
              </a:rPr>
              <a:t>Contract Din Euro Profile Deadlock, Square or Radius options. Certified to BS EN 12209. Used as a matter of course by the national house builders. This lock carries a 5 year mechanical guarantee. It has been CE and </a:t>
            </a:r>
            <a:r>
              <a:rPr lang="en-US" dirty="0" err="1">
                <a:solidFill>
                  <a:srgbClr val="333333"/>
                </a:solidFill>
                <a:latin typeface="Din2014-Light"/>
              </a:rPr>
              <a:t>Certifire</a:t>
            </a:r>
            <a:r>
              <a:rPr lang="en-US" dirty="0">
                <a:solidFill>
                  <a:srgbClr val="333333"/>
                </a:solidFill>
                <a:latin typeface="Din2014-Light"/>
              </a:rPr>
              <a:t> tested. Suitable for use in all domestic, industrial and commercial environments.</a:t>
            </a:r>
            <a:endParaRPr lang="en-PH" dirty="0"/>
          </a:p>
        </p:txBody>
      </p:sp>
    </p:spTree>
    <p:extLst>
      <p:ext uri="{BB962C8B-B14F-4D97-AF65-F5344CB8AC3E}">
        <p14:creationId xmlns:p14="http://schemas.microsoft.com/office/powerpoint/2010/main" val="18390162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8" name="Picture 27">
            <a:extLst>
              <a:ext uri="{FF2B5EF4-FFF2-40B4-BE49-F238E27FC236}">
                <a16:creationId xmlns:a16="http://schemas.microsoft.com/office/drawing/2014/main" id="{00000000-0008-0000-0400-000009000000}"/>
              </a:ext>
            </a:extLst>
          </p:cNvPr>
          <p:cNvPicPr>
            <a:picLocks noChangeAspect="1"/>
          </p:cNvPicPr>
          <p:nvPr/>
        </p:nvPicPr>
        <p:blipFill>
          <a:blip r:embed="rId6"/>
          <a:stretch>
            <a:fillRect/>
          </a:stretch>
        </p:blipFill>
        <p:spPr>
          <a:xfrm>
            <a:off x="5204091" y="8411388"/>
            <a:ext cx="1395501" cy="517008"/>
          </a:xfrm>
          <a:prstGeom prst="rect">
            <a:avLst/>
          </a:prstGeom>
          <a:noFill/>
          <a:ln w="9525">
            <a:noFill/>
          </a:ln>
        </p:spPr>
      </p:pic>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7"/>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8"/>
          <a:stretch>
            <a:fillRect/>
          </a:stretch>
        </p:blipFill>
        <p:spPr>
          <a:xfrm>
            <a:off x="419386" y="460312"/>
            <a:ext cx="5842746" cy="854392"/>
          </a:xfrm>
          <a:prstGeom prst="rect">
            <a:avLst/>
          </a:prstGeom>
        </p:spPr>
      </p:pic>
      <p:sp>
        <p:nvSpPr>
          <p:cNvPr id="37" name="TextBox 36">
            <a:extLst>
              <a:ext uri="{FF2B5EF4-FFF2-40B4-BE49-F238E27FC236}">
                <a16:creationId xmlns:a16="http://schemas.microsoft.com/office/drawing/2014/main" id="{52DC8923-61C9-4470-916A-9276F6A63A4E}"/>
              </a:ext>
            </a:extLst>
          </p:cNvPr>
          <p:cNvSpPr txBox="1"/>
          <p:nvPr/>
        </p:nvSpPr>
        <p:spPr>
          <a:xfrm>
            <a:off x="2806760" y="2449598"/>
            <a:ext cx="1018309" cy="369332"/>
          </a:xfrm>
          <a:prstGeom prst="rect">
            <a:avLst/>
          </a:prstGeom>
          <a:noFill/>
        </p:spPr>
        <p:txBody>
          <a:bodyPr wrap="square" rtlCol="0">
            <a:spAutoFit/>
          </a:bodyPr>
          <a:lstStyle/>
          <a:p>
            <a:r>
              <a:rPr lang="en-PH" b="1" dirty="0">
                <a:solidFill>
                  <a:srgbClr val="FF0000"/>
                </a:solidFill>
              </a:rPr>
              <a:t>  </a:t>
            </a:r>
          </a:p>
        </p:txBody>
      </p:sp>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9"/>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extLst>
              <p:ext uri="{D42A27DB-BD31-4B8C-83A1-F6EECF244321}">
                <p14:modId xmlns:p14="http://schemas.microsoft.com/office/powerpoint/2010/main" val="1760870378"/>
              </p:ext>
            </p:extLst>
          </p:nvPr>
        </p:nvGraphicFramePr>
        <p:xfrm>
          <a:off x="1073880" y="4515748"/>
          <a:ext cx="4470992" cy="2837264"/>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PH" sz="1000" b="0" baseline="0" dirty="0">
                          <a:solidFill>
                            <a:schemeClr val="tx1"/>
                          </a:solidFill>
                        </a:rPr>
                        <a:t>DLE7855WCSSS</a:t>
                      </a: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PH" sz="1000" baseline="0" dirty="0">
                          <a:solidFill>
                            <a:schemeClr val="tx1"/>
                          </a:solidFill>
                        </a:rPr>
                        <a:t>EUROSPEC</a:t>
                      </a:r>
                    </a:p>
                  </a:txBody>
                  <a:tcPr/>
                </a:tc>
                <a:extLst>
                  <a:ext uri="{0D108BD9-81ED-4DB2-BD59-A6C34878D82A}">
                    <a16:rowId xmlns:a16="http://schemas.microsoft.com/office/drawing/2014/main" val="3698042402"/>
                  </a:ext>
                </a:extLst>
              </a:tr>
              <a:tr h="354658">
                <a:tc>
                  <a:txBody>
                    <a:bodyPr/>
                    <a:lstStyle/>
                    <a:p>
                      <a:r>
                        <a:rPr lang="en-PH" sz="1000" baseline="0" dirty="0">
                          <a:solidFill>
                            <a:schemeClr val="tx1"/>
                          </a:solidFill>
                        </a:rPr>
                        <a:t>AVAILABLE FINISH</a:t>
                      </a:r>
                    </a:p>
                  </a:txBody>
                  <a:tcPr/>
                </a:tc>
                <a:tc>
                  <a:txBody>
                    <a:bodyPr/>
                    <a:lstStyle/>
                    <a:p>
                      <a:r>
                        <a:rPr lang="en-PH" sz="1000" baseline="0" dirty="0">
                          <a:solidFill>
                            <a:schemeClr val="tx1"/>
                          </a:solidFill>
                        </a:rPr>
                        <a:t>SATIN STAINLESS STEEL</a:t>
                      </a: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PH" sz="1000" baseline="0" dirty="0">
                          <a:solidFill>
                            <a:schemeClr val="tx1"/>
                          </a:solidFill>
                        </a:rPr>
                        <a:t>MORTISE LOCK</a:t>
                      </a:r>
                    </a:p>
                  </a:txBody>
                  <a:tcPr/>
                </a:tc>
                <a:extLst>
                  <a:ext uri="{0D108BD9-81ED-4DB2-BD59-A6C34878D82A}">
                    <a16:rowId xmlns:a16="http://schemas.microsoft.com/office/drawing/2014/main" val="2401254085"/>
                  </a:ext>
                </a:extLst>
              </a:tr>
              <a:tr h="354658">
                <a:tc>
                  <a:txBody>
                    <a:bodyPr/>
                    <a:lstStyle/>
                    <a:p>
                      <a:r>
                        <a:rPr lang="en-PH" sz="1000" baseline="0" dirty="0">
                          <a:solidFill>
                            <a:schemeClr val="tx1"/>
                          </a:solidFill>
                        </a:rPr>
                        <a:t>BACKSET</a:t>
                      </a:r>
                    </a:p>
                  </a:txBody>
                  <a:tcPr/>
                </a:tc>
                <a:tc>
                  <a:txBody>
                    <a:bodyPr/>
                    <a:lstStyle/>
                    <a:p>
                      <a:r>
                        <a:rPr lang="en-PH" sz="1000" baseline="0" dirty="0">
                          <a:solidFill>
                            <a:schemeClr val="tx1"/>
                          </a:solidFill>
                        </a:rPr>
                        <a:t>55MM</a:t>
                      </a:r>
                    </a:p>
                  </a:txBody>
                  <a:tcPr/>
                </a:tc>
                <a:extLst>
                  <a:ext uri="{0D108BD9-81ED-4DB2-BD59-A6C34878D82A}">
                    <a16:rowId xmlns:a16="http://schemas.microsoft.com/office/drawing/2014/main" val="2322150142"/>
                  </a:ext>
                </a:extLst>
              </a:tr>
              <a:tr h="354658">
                <a:tc>
                  <a:txBody>
                    <a:bodyPr/>
                    <a:lstStyle/>
                    <a:p>
                      <a:r>
                        <a:rPr lang="en-PH" sz="1000" baseline="0" dirty="0">
                          <a:solidFill>
                            <a:schemeClr val="tx1"/>
                          </a:solidFill>
                        </a:rPr>
                        <a:t>CENTRES</a:t>
                      </a:r>
                    </a:p>
                  </a:txBody>
                  <a:tcPr/>
                </a:tc>
                <a:tc>
                  <a:txBody>
                    <a:bodyPr/>
                    <a:lstStyle/>
                    <a:p>
                      <a:r>
                        <a:rPr lang="en-PH" sz="1000" baseline="0" dirty="0">
                          <a:solidFill>
                            <a:schemeClr val="tx1"/>
                          </a:solidFill>
                        </a:rPr>
                        <a:t>78MM</a:t>
                      </a:r>
                    </a:p>
                  </a:txBody>
                  <a:tcPr/>
                </a:tc>
                <a:extLst>
                  <a:ext uri="{0D108BD9-81ED-4DB2-BD59-A6C34878D82A}">
                    <a16:rowId xmlns:a16="http://schemas.microsoft.com/office/drawing/2014/main" val="3443310925"/>
                  </a:ext>
                </a:extLst>
              </a:tr>
              <a:tr h="354658">
                <a:tc>
                  <a:txBody>
                    <a:bodyPr/>
                    <a:lstStyle/>
                    <a:p>
                      <a:r>
                        <a:rPr lang="en-PH" sz="1000" baseline="0" dirty="0">
                          <a:solidFill>
                            <a:schemeClr val="tx1"/>
                          </a:solidFill>
                        </a:rPr>
                        <a:t>MECHANICAL WARRANTY</a:t>
                      </a:r>
                    </a:p>
                  </a:txBody>
                  <a:tcPr/>
                </a:tc>
                <a:tc>
                  <a:txBody>
                    <a:bodyPr/>
                    <a:lstStyle/>
                    <a:p>
                      <a:r>
                        <a:rPr lang="en-PH" sz="1000" baseline="0" dirty="0">
                          <a:solidFill>
                            <a:schemeClr val="tx1"/>
                          </a:solidFill>
                        </a:rPr>
                        <a:t>5 YEARS</a:t>
                      </a:r>
                    </a:p>
                  </a:txBody>
                  <a:tcPr/>
                </a:tc>
                <a:extLst>
                  <a:ext uri="{0D108BD9-81ED-4DB2-BD59-A6C34878D82A}">
                    <a16:rowId xmlns:a16="http://schemas.microsoft.com/office/drawing/2014/main" val="1480764841"/>
                  </a:ext>
                </a:extLst>
              </a:tr>
            </a:tbl>
          </a:graphicData>
        </a:graphic>
      </p:graphicFrame>
      <p:pic>
        <p:nvPicPr>
          <p:cNvPr id="6" name="Picture 5">
            <a:extLst>
              <a:ext uri="{FF2B5EF4-FFF2-40B4-BE49-F238E27FC236}">
                <a16:creationId xmlns:a16="http://schemas.microsoft.com/office/drawing/2014/main" id="{3AEBE0D2-ADF4-4661-8739-4A4AC654BA53}"/>
              </a:ext>
            </a:extLst>
          </p:cNvPr>
          <p:cNvPicPr>
            <a:picLocks noChangeAspect="1"/>
          </p:cNvPicPr>
          <p:nvPr/>
        </p:nvPicPr>
        <p:blipFill>
          <a:blip r:embed="rId10"/>
          <a:stretch>
            <a:fillRect/>
          </a:stretch>
        </p:blipFill>
        <p:spPr>
          <a:xfrm>
            <a:off x="4554272" y="2941487"/>
            <a:ext cx="990600" cy="209550"/>
          </a:xfrm>
          <a:prstGeom prst="rect">
            <a:avLst/>
          </a:prstGeom>
        </p:spPr>
      </p:pic>
      <p:pic>
        <p:nvPicPr>
          <p:cNvPr id="18" name="Picture 17">
            <a:extLst>
              <a:ext uri="{FF2B5EF4-FFF2-40B4-BE49-F238E27FC236}">
                <a16:creationId xmlns:a16="http://schemas.microsoft.com/office/drawing/2014/main" id="{17DC884B-A5E2-408A-9FCD-EA622348F8A9}"/>
              </a:ext>
            </a:extLst>
          </p:cNvPr>
          <p:cNvPicPr>
            <a:picLocks noChangeAspect="1"/>
          </p:cNvPicPr>
          <p:nvPr/>
        </p:nvPicPr>
        <p:blipFill>
          <a:blip r:embed="rId11"/>
          <a:stretch>
            <a:fillRect/>
          </a:stretch>
        </p:blipFill>
        <p:spPr>
          <a:xfrm>
            <a:off x="2405831" y="7600572"/>
            <a:ext cx="4141089" cy="797394"/>
          </a:xfrm>
          <a:prstGeom prst="rect">
            <a:avLst/>
          </a:prstGeom>
        </p:spPr>
      </p:pic>
      <p:pic>
        <p:nvPicPr>
          <p:cNvPr id="21" name="Picture 20">
            <a:extLst>
              <a:ext uri="{FF2B5EF4-FFF2-40B4-BE49-F238E27FC236}">
                <a16:creationId xmlns:a16="http://schemas.microsoft.com/office/drawing/2014/main" id="{7357A68D-4D45-41EF-A76F-D62ED2B1F46B}"/>
              </a:ext>
            </a:extLst>
          </p:cNvPr>
          <p:cNvPicPr>
            <a:picLocks noChangeAspect="1"/>
          </p:cNvPicPr>
          <p:nvPr/>
        </p:nvPicPr>
        <p:blipFill>
          <a:blip r:embed="rId12"/>
          <a:stretch>
            <a:fillRect/>
          </a:stretch>
        </p:blipFill>
        <p:spPr>
          <a:xfrm>
            <a:off x="938817" y="8409266"/>
            <a:ext cx="1791579" cy="362342"/>
          </a:xfrm>
          <a:prstGeom prst="rect">
            <a:avLst/>
          </a:prstGeom>
        </p:spPr>
      </p:pic>
      <p:pic>
        <p:nvPicPr>
          <p:cNvPr id="3" name="Picture 2">
            <a:extLst>
              <a:ext uri="{FF2B5EF4-FFF2-40B4-BE49-F238E27FC236}">
                <a16:creationId xmlns:a16="http://schemas.microsoft.com/office/drawing/2014/main" id="{07CC2993-E76A-43CD-AA90-4737724C35C8}"/>
              </a:ext>
            </a:extLst>
          </p:cNvPr>
          <p:cNvPicPr>
            <a:picLocks noChangeAspect="1"/>
          </p:cNvPicPr>
          <p:nvPr/>
        </p:nvPicPr>
        <p:blipFill>
          <a:blip r:embed="rId13"/>
          <a:stretch>
            <a:fillRect/>
          </a:stretch>
        </p:blipFill>
        <p:spPr>
          <a:xfrm>
            <a:off x="1767631" y="1898336"/>
            <a:ext cx="3138492" cy="2603989"/>
          </a:xfrm>
          <a:prstGeom prst="rect">
            <a:avLst/>
          </a:prstGeom>
        </p:spPr>
      </p:pic>
    </p:spTree>
    <p:extLst>
      <p:ext uri="{BB962C8B-B14F-4D97-AF65-F5344CB8AC3E}">
        <p14:creationId xmlns:p14="http://schemas.microsoft.com/office/powerpoint/2010/main" val="952589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1BE1B0-5E06-4865-9B29-F2C865DDD750}"/>
              </a:ext>
            </a:extLst>
          </p:cNvPr>
          <p:cNvPicPr>
            <a:picLocks noChangeAspect="1"/>
          </p:cNvPicPr>
          <p:nvPr/>
        </p:nvPicPr>
        <p:blipFill>
          <a:blip r:embed="rId2"/>
          <a:stretch>
            <a:fillRect/>
          </a:stretch>
        </p:blipFill>
        <p:spPr>
          <a:xfrm>
            <a:off x="428043" y="7616686"/>
            <a:ext cx="563629" cy="563629"/>
          </a:xfrm>
          <a:prstGeom prst="rect">
            <a:avLst/>
          </a:prstGeom>
        </p:spPr>
      </p:pic>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sp>
        <p:nvSpPr>
          <p:cNvPr id="7" name="TextBox 6">
            <a:extLst>
              <a:ext uri="{FF2B5EF4-FFF2-40B4-BE49-F238E27FC236}">
                <a16:creationId xmlns:a16="http://schemas.microsoft.com/office/drawing/2014/main" id="{F445AF61-DA94-42D7-AF9B-5894BE699DAC}"/>
              </a:ext>
            </a:extLst>
          </p:cNvPr>
          <p:cNvSpPr txBox="1"/>
          <p:nvPr/>
        </p:nvSpPr>
        <p:spPr>
          <a:xfrm>
            <a:off x="-179560" y="3186869"/>
            <a:ext cx="6614646" cy="369332"/>
          </a:xfrm>
          <a:prstGeom prst="rect">
            <a:avLst/>
          </a:prstGeom>
          <a:noFill/>
        </p:spPr>
        <p:txBody>
          <a:bodyPr wrap="square" rtlCol="0">
            <a:spAutoFit/>
          </a:bodyPr>
          <a:lstStyle/>
          <a:p>
            <a:r>
              <a:rPr lang="en-US" b="1" dirty="0">
                <a:solidFill>
                  <a:srgbClr val="FF0000"/>
                </a:solidFill>
              </a:rPr>
              <a:t>              </a:t>
            </a:r>
            <a:endParaRPr lang="en-PH" dirty="0"/>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5"/>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6"/>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8" name="Picture 27">
            <a:extLst>
              <a:ext uri="{FF2B5EF4-FFF2-40B4-BE49-F238E27FC236}">
                <a16:creationId xmlns:a16="http://schemas.microsoft.com/office/drawing/2014/main" id="{00000000-0008-0000-0400-000009000000}"/>
              </a:ext>
            </a:extLst>
          </p:cNvPr>
          <p:cNvPicPr>
            <a:picLocks noChangeAspect="1"/>
          </p:cNvPicPr>
          <p:nvPr/>
        </p:nvPicPr>
        <p:blipFill>
          <a:blip r:embed="rId7"/>
          <a:stretch>
            <a:fillRect/>
          </a:stretch>
        </p:blipFill>
        <p:spPr>
          <a:xfrm>
            <a:off x="5204091" y="8411388"/>
            <a:ext cx="1395501" cy="517008"/>
          </a:xfrm>
          <a:prstGeom prst="rect">
            <a:avLst/>
          </a:prstGeom>
          <a:noFill/>
          <a:ln w="9525">
            <a:noFill/>
          </a:ln>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8"/>
          <a:stretch>
            <a:fillRect/>
          </a:stretch>
        </p:blipFill>
        <p:spPr>
          <a:xfrm>
            <a:off x="419386" y="460312"/>
            <a:ext cx="5842746" cy="854392"/>
          </a:xfrm>
          <a:prstGeom prst="rect">
            <a:avLst/>
          </a:prstGeom>
        </p:spPr>
      </p:pic>
      <p:sp>
        <p:nvSpPr>
          <p:cNvPr id="21" name="TextBox 20">
            <a:extLst>
              <a:ext uri="{FF2B5EF4-FFF2-40B4-BE49-F238E27FC236}">
                <a16:creationId xmlns:a16="http://schemas.microsoft.com/office/drawing/2014/main" id="{C9E4C7AE-6303-4B38-B384-230BCB85A882}"/>
              </a:ext>
            </a:extLst>
          </p:cNvPr>
          <p:cNvSpPr txBox="1"/>
          <p:nvPr/>
        </p:nvSpPr>
        <p:spPr>
          <a:xfrm>
            <a:off x="107571" y="1801006"/>
            <a:ext cx="6327515" cy="646331"/>
          </a:xfrm>
          <a:prstGeom prst="rect">
            <a:avLst/>
          </a:prstGeom>
          <a:noFill/>
        </p:spPr>
        <p:txBody>
          <a:bodyPr wrap="square" rtlCol="0">
            <a:spAutoFit/>
          </a:bodyPr>
          <a:lstStyle/>
          <a:p>
            <a:r>
              <a:rPr lang="en-PH" b="1" dirty="0"/>
              <a:t>EUROSPEC™ </a:t>
            </a:r>
            <a:r>
              <a:rPr lang="en-US" b="1" cap="all" dirty="0"/>
              <a:t>DIN STANDARD EUROPROFILE MORTISE SASHLOCK</a:t>
            </a:r>
          </a:p>
          <a:p>
            <a:r>
              <a:rPr lang="en-US" b="1" cap="all" dirty="0"/>
              <a:t>                                    ARCHITECTURAL RANGE</a:t>
            </a:r>
          </a:p>
        </p:txBody>
      </p:sp>
      <p:sp>
        <p:nvSpPr>
          <p:cNvPr id="26" name="TextBox 25">
            <a:extLst>
              <a:ext uri="{FF2B5EF4-FFF2-40B4-BE49-F238E27FC236}">
                <a16:creationId xmlns:a16="http://schemas.microsoft.com/office/drawing/2014/main" id="{F146E743-8A89-4BF5-86D1-9F42153C1212}"/>
              </a:ext>
            </a:extLst>
          </p:cNvPr>
          <p:cNvSpPr txBox="1"/>
          <p:nvPr/>
        </p:nvSpPr>
        <p:spPr>
          <a:xfrm>
            <a:off x="2359152" y="1499185"/>
            <a:ext cx="2057400" cy="369332"/>
          </a:xfrm>
          <a:prstGeom prst="rect">
            <a:avLst/>
          </a:prstGeom>
          <a:noFill/>
        </p:spPr>
        <p:txBody>
          <a:bodyPr wrap="square" rtlCol="0">
            <a:spAutoFit/>
          </a:bodyPr>
          <a:lstStyle/>
          <a:p>
            <a:r>
              <a:rPr lang="en-PH" b="1" dirty="0">
                <a:solidFill>
                  <a:srgbClr val="FF0000"/>
                </a:solidFill>
              </a:rPr>
              <a:t>  ESS5025</a:t>
            </a:r>
          </a:p>
        </p:txBody>
      </p:sp>
      <p:sp>
        <p:nvSpPr>
          <p:cNvPr id="3" name="Rectangle 2">
            <a:extLst>
              <a:ext uri="{FF2B5EF4-FFF2-40B4-BE49-F238E27FC236}">
                <a16:creationId xmlns:a16="http://schemas.microsoft.com/office/drawing/2014/main" id="{67D83165-6EB4-4550-BB34-A357BA199E61}"/>
              </a:ext>
            </a:extLst>
          </p:cNvPr>
          <p:cNvSpPr/>
          <p:nvPr/>
        </p:nvSpPr>
        <p:spPr>
          <a:xfrm>
            <a:off x="589280" y="2415614"/>
            <a:ext cx="5672852" cy="2308324"/>
          </a:xfrm>
          <a:prstGeom prst="rect">
            <a:avLst/>
          </a:prstGeom>
        </p:spPr>
        <p:txBody>
          <a:bodyPr wrap="square">
            <a:spAutoFit/>
          </a:bodyPr>
          <a:lstStyle/>
          <a:p>
            <a:r>
              <a:rPr lang="en-US" dirty="0"/>
              <a:t>Euro Profile </a:t>
            </a:r>
            <a:r>
              <a:rPr lang="en-US" dirty="0" err="1"/>
              <a:t>Sashlock</a:t>
            </a:r>
            <a:r>
              <a:rPr lang="en-US" dirty="0"/>
              <a:t> in 64mM. The </a:t>
            </a:r>
            <a:r>
              <a:rPr lang="en-US" dirty="0" err="1"/>
              <a:t>Latchbolt</a:t>
            </a:r>
            <a:r>
              <a:rPr lang="en-US" dirty="0"/>
              <a:t> has the </a:t>
            </a:r>
            <a:r>
              <a:rPr lang="en-US" dirty="0" err="1"/>
              <a:t>Easi</a:t>
            </a:r>
            <a:r>
              <a:rPr lang="en-US" dirty="0"/>
              <a:t>-T reverse function to save undoing the case so it can be reversed in seconds. Certified to BS EN 12209. This lock provides a good degree of security and carries a 10 year mechanical guarantee. It has been CE and </a:t>
            </a:r>
            <a:r>
              <a:rPr lang="en-US" dirty="0" err="1"/>
              <a:t>Certifire</a:t>
            </a:r>
            <a:r>
              <a:rPr lang="en-US" dirty="0"/>
              <a:t> tested. Suitable for use in all domestic, industrial and commercial environments.</a:t>
            </a:r>
            <a:endParaRPr lang="en-PH" dirty="0"/>
          </a:p>
          <a:p>
            <a:endParaRPr lang="en-PH" dirty="0"/>
          </a:p>
        </p:txBody>
      </p:sp>
      <p:pic>
        <p:nvPicPr>
          <p:cNvPr id="4" name="Picture 3">
            <a:extLst>
              <a:ext uri="{FF2B5EF4-FFF2-40B4-BE49-F238E27FC236}">
                <a16:creationId xmlns:a16="http://schemas.microsoft.com/office/drawing/2014/main" id="{641C1011-0CA3-41BA-AE02-CF89DD4EA769}"/>
              </a:ext>
            </a:extLst>
          </p:cNvPr>
          <p:cNvPicPr>
            <a:picLocks noChangeAspect="1"/>
          </p:cNvPicPr>
          <p:nvPr/>
        </p:nvPicPr>
        <p:blipFill>
          <a:blip r:embed="rId9"/>
          <a:stretch>
            <a:fillRect/>
          </a:stretch>
        </p:blipFill>
        <p:spPr>
          <a:xfrm rot="21404985">
            <a:off x="1048124" y="4643544"/>
            <a:ext cx="4375066" cy="2826229"/>
          </a:xfrm>
          <a:prstGeom prst="rect">
            <a:avLst/>
          </a:prstGeom>
        </p:spPr>
      </p:pic>
    </p:spTree>
    <p:extLst>
      <p:ext uri="{BB962C8B-B14F-4D97-AF65-F5344CB8AC3E}">
        <p14:creationId xmlns:p14="http://schemas.microsoft.com/office/powerpoint/2010/main" val="16104649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CF2FC44D-CD1E-4118-BF7D-96E64653DD2F}"/>
              </a:ext>
            </a:extLst>
          </p:cNvPr>
          <p:cNvPicPr>
            <a:picLocks noChangeAspect="1"/>
          </p:cNvPicPr>
          <p:nvPr/>
        </p:nvPicPr>
        <p:blipFill>
          <a:blip r:embed="rId2"/>
          <a:stretch>
            <a:fillRect/>
          </a:stretch>
        </p:blipFill>
        <p:spPr>
          <a:xfrm>
            <a:off x="2969293" y="7701802"/>
            <a:ext cx="3643723" cy="815206"/>
          </a:xfrm>
          <a:prstGeom prst="rect">
            <a:avLst/>
          </a:prstGeom>
        </p:spPr>
      </p:pic>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5"/>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6"/>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8" name="Picture 27">
            <a:extLst>
              <a:ext uri="{FF2B5EF4-FFF2-40B4-BE49-F238E27FC236}">
                <a16:creationId xmlns:a16="http://schemas.microsoft.com/office/drawing/2014/main" id="{00000000-0008-0000-0400-000009000000}"/>
              </a:ext>
            </a:extLst>
          </p:cNvPr>
          <p:cNvPicPr>
            <a:picLocks noChangeAspect="1"/>
          </p:cNvPicPr>
          <p:nvPr/>
        </p:nvPicPr>
        <p:blipFill>
          <a:blip r:embed="rId7"/>
          <a:stretch>
            <a:fillRect/>
          </a:stretch>
        </p:blipFill>
        <p:spPr>
          <a:xfrm>
            <a:off x="5204091" y="8411388"/>
            <a:ext cx="1395501" cy="517008"/>
          </a:xfrm>
          <a:prstGeom prst="rect">
            <a:avLst/>
          </a:prstGeom>
          <a:noFill/>
          <a:ln w="9525">
            <a:noFill/>
          </a:ln>
        </p:spPr>
      </p:pic>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8"/>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9"/>
          <a:stretch>
            <a:fillRect/>
          </a:stretch>
        </p:blipFill>
        <p:spPr>
          <a:xfrm>
            <a:off x="419386" y="460312"/>
            <a:ext cx="5842746" cy="854392"/>
          </a:xfrm>
          <a:prstGeom prst="rect">
            <a:avLst/>
          </a:prstGeom>
        </p:spPr>
      </p:pic>
      <p:sp>
        <p:nvSpPr>
          <p:cNvPr id="37" name="TextBox 36">
            <a:extLst>
              <a:ext uri="{FF2B5EF4-FFF2-40B4-BE49-F238E27FC236}">
                <a16:creationId xmlns:a16="http://schemas.microsoft.com/office/drawing/2014/main" id="{52DC8923-61C9-4470-916A-9276F6A63A4E}"/>
              </a:ext>
            </a:extLst>
          </p:cNvPr>
          <p:cNvSpPr txBox="1"/>
          <p:nvPr/>
        </p:nvSpPr>
        <p:spPr>
          <a:xfrm>
            <a:off x="2806760" y="2449598"/>
            <a:ext cx="1018309" cy="369332"/>
          </a:xfrm>
          <a:prstGeom prst="rect">
            <a:avLst/>
          </a:prstGeom>
          <a:noFill/>
        </p:spPr>
        <p:txBody>
          <a:bodyPr wrap="square" rtlCol="0">
            <a:spAutoFit/>
          </a:bodyPr>
          <a:lstStyle/>
          <a:p>
            <a:r>
              <a:rPr lang="en-PH" b="1" dirty="0">
                <a:solidFill>
                  <a:srgbClr val="FF0000"/>
                </a:solidFill>
              </a:rPr>
              <a:t>  </a:t>
            </a:r>
          </a:p>
        </p:txBody>
      </p:sp>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10"/>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extLst>
              <p:ext uri="{D42A27DB-BD31-4B8C-83A1-F6EECF244321}">
                <p14:modId xmlns:p14="http://schemas.microsoft.com/office/powerpoint/2010/main" val="725332559"/>
              </p:ext>
            </p:extLst>
          </p:nvPr>
        </p:nvGraphicFramePr>
        <p:xfrm>
          <a:off x="1073880" y="4420051"/>
          <a:ext cx="4470992" cy="3183646"/>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PH" sz="1000" b="0" baseline="0" dirty="0">
                          <a:solidFill>
                            <a:schemeClr val="tx1"/>
                          </a:solidFill>
                        </a:rPr>
                        <a:t>ESS5025</a:t>
                      </a: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PH" sz="1000" baseline="0" dirty="0">
                          <a:solidFill>
                            <a:schemeClr val="tx1"/>
                          </a:solidFill>
                        </a:rPr>
                        <a:t>EUROSPEC</a:t>
                      </a:r>
                    </a:p>
                  </a:txBody>
                  <a:tcPr/>
                </a:tc>
                <a:extLst>
                  <a:ext uri="{0D108BD9-81ED-4DB2-BD59-A6C34878D82A}">
                    <a16:rowId xmlns:a16="http://schemas.microsoft.com/office/drawing/2014/main" val="3698042402"/>
                  </a:ext>
                </a:extLst>
              </a:tr>
              <a:tr h="354658">
                <a:tc>
                  <a:txBody>
                    <a:bodyPr/>
                    <a:lstStyle/>
                    <a:p>
                      <a:r>
                        <a:rPr lang="en-PH" sz="1000" baseline="0" dirty="0">
                          <a:solidFill>
                            <a:schemeClr val="tx1"/>
                          </a:solidFill>
                        </a:rPr>
                        <a:t>AVAILABLE FINISH</a:t>
                      </a:r>
                    </a:p>
                  </a:txBody>
                  <a:tcPr/>
                </a:tc>
                <a:tc>
                  <a:txBody>
                    <a:bodyPr/>
                    <a:lstStyle/>
                    <a:p>
                      <a:r>
                        <a:rPr lang="en-PH" sz="1000" baseline="0" dirty="0">
                          <a:solidFill>
                            <a:schemeClr val="tx1"/>
                          </a:solidFill>
                        </a:rPr>
                        <a:t>SATIN STAINLESS STEEL</a:t>
                      </a:r>
                    </a:p>
                    <a:p>
                      <a:r>
                        <a:rPr lang="en-PH" sz="1000" baseline="0" dirty="0">
                          <a:solidFill>
                            <a:schemeClr val="tx1"/>
                          </a:solidFill>
                        </a:rPr>
                        <a:t>ANTIQUE BRASS</a:t>
                      </a:r>
                    </a:p>
                    <a:p>
                      <a:r>
                        <a:rPr lang="en-PH" sz="1000" baseline="0" dirty="0">
                          <a:solidFill>
                            <a:schemeClr val="tx1"/>
                          </a:solidFill>
                        </a:rPr>
                        <a:t>SATIN BRASS</a:t>
                      </a:r>
                    </a:p>
                    <a:p>
                      <a:r>
                        <a:rPr lang="en-PH" sz="1000" baseline="0" dirty="0">
                          <a:solidFill>
                            <a:schemeClr val="tx1"/>
                          </a:solidFill>
                        </a:rPr>
                        <a:t>MATT BLACK</a:t>
                      </a: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PH" sz="1000" baseline="0" dirty="0">
                          <a:solidFill>
                            <a:schemeClr val="tx1"/>
                          </a:solidFill>
                        </a:rPr>
                        <a:t>MORTISE LOCK</a:t>
                      </a:r>
                    </a:p>
                  </a:txBody>
                  <a:tcPr/>
                </a:tc>
                <a:extLst>
                  <a:ext uri="{0D108BD9-81ED-4DB2-BD59-A6C34878D82A}">
                    <a16:rowId xmlns:a16="http://schemas.microsoft.com/office/drawing/2014/main" val="2401254085"/>
                  </a:ext>
                </a:extLst>
              </a:tr>
              <a:tr h="354658">
                <a:tc>
                  <a:txBody>
                    <a:bodyPr/>
                    <a:lstStyle/>
                    <a:p>
                      <a:r>
                        <a:rPr lang="en-PH" sz="1000" baseline="0" dirty="0">
                          <a:solidFill>
                            <a:schemeClr val="tx1"/>
                          </a:solidFill>
                        </a:rPr>
                        <a:t>BACKSET</a:t>
                      </a:r>
                    </a:p>
                  </a:txBody>
                  <a:tcPr/>
                </a:tc>
                <a:tc>
                  <a:txBody>
                    <a:bodyPr/>
                    <a:lstStyle/>
                    <a:p>
                      <a:r>
                        <a:rPr lang="en-PH" sz="1000" baseline="0" dirty="0">
                          <a:solidFill>
                            <a:schemeClr val="tx1"/>
                          </a:solidFill>
                        </a:rPr>
                        <a:t>45MM</a:t>
                      </a:r>
                    </a:p>
                  </a:txBody>
                  <a:tcPr/>
                </a:tc>
                <a:extLst>
                  <a:ext uri="{0D108BD9-81ED-4DB2-BD59-A6C34878D82A}">
                    <a16:rowId xmlns:a16="http://schemas.microsoft.com/office/drawing/2014/main" val="2322150142"/>
                  </a:ext>
                </a:extLst>
              </a:tr>
              <a:tr h="354658">
                <a:tc>
                  <a:txBody>
                    <a:bodyPr/>
                    <a:lstStyle/>
                    <a:p>
                      <a:r>
                        <a:rPr lang="en-PH" sz="1000" baseline="0" dirty="0">
                          <a:solidFill>
                            <a:schemeClr val="tx1"/>
                          </a:solidFill>
                        </a:rPr>
                        <a:t>CENTRES</a:t>
                      </a:r>
                    </a:p>
                  </a:txBody>
                  <a:tcPr/>
                </a:tc>
                <a:tc>
                  <a:txBody>
                    <a:bodyPr/>
                    <a:lstStyle/>
                    <a:p>
                      <a:r>
                        <a:rPr lang="en-PH" sz="1000" baseline="0" dirty="0">
                          <a:solidFill>
                            <a:schemeClr val="tx1"/>
                          </a:solidFill>
                        </a:rPr>
                        <a:t>47.5MM</a:t>
                      </a:r>
                    </a:p>
                  </a:txBody>
                  <a:tcPr/>
                </a:tc>
                <a:extLst>
                  <a:ext uri="{0D108BD9-81ED-4DB2-BD59-A6C34878D82A}">
                    <a16:rowId xmlns:a16="http://schemas.microsoft.com/office/drawing/2014/main" val="3443310925"/>
                  </a:ext>
                </a:extLst>
              </a:tr>
              <a:tr h="354658">
                <a:tc>
                  <a:txBody>
                    <a:bodyPr/>
                    <a:lstStyle/>
                    <a:p>
                      <a:r>
                        <a:rPr lang="en-PH" sz="1000" baseline="0" dirty="0">
                          <a:solidFill>
                            <a:schemeClr val="tx1"/>
                          </a:solidFill>
                        </a:rPr>
                        <a:t>MECHANICAL WARRANTY</a:t>
                      </a:r>
                    </a:p>
                  </a:txBody>
                  <a:tcPr/>
                </a:tc>
                <a:tc>
                  <a:txBody>
                    <a:bodyPr/>
                    <a:lstStyle/>
                    <a:p>
                      <a:r>
                        <a:rPr lang="en-PH" sz="1000" baseline="0" dirty="0">
                          <a:solidFill>
                            <a:schemeClr val="tx1"/>
                          </a:solidFill>
                        </a:rPr>
                        <a:t>10 YEARS</a:t>
                      </a:r>
                    </a:p>
                  </a:txBody>
                  <a:tcPr/>
                </a:tc>
                <a:extLst>
                  <a:ext uri="{0D108BD9-81ED-4DB2-BD59-A6C34878D82A}">
                    <a16:rowId xmlns:a16="http://schemas.microsoft.com/office/drawing/2014/main" val="1480764841"/>
                  </a:ext>
                </a:extLst>
              </a:tr>
            </a:tbl>
          </a:graphicData>
        </a:graphic>
      </p:graphicFrame>
      <p:pic>
        <p:nvPicPr>
          <p:cNvPr id="6" name="Picture 5">
            <a:extLst>
              <a:ext uri="{FF2B5EF4-FFF2-40B4-BE49-F238E27FC236}">
                <a16:creationId xmlns:a16="http://schemas.microsoft.com/office/drawing/2014/main" id="{3AEBE0D2-ADF4-4661-8739-4A4AC654BA53}"/>
              </a:ext>
            </a:extLst>
          </p:cNvPr>
          <p:cNvPicPr>
            <a:picLocks noChangeAspect="1"/>
          </p:cNvPicPr>
          <p:nvPr/>
        </p:nvPicPr>
        <p:blipFill>
          <a:blip r:embed="rId11"/>
          <a:stretch>
            <a:fillRect/>
          </a:stretch>
        </p:blipFill>
        <p:spPr>
          <a:xfrm>
            <a:off x="4554272" y="2941487"/>
            <a:ext cx="990600" cy="209550"/>
          </a:xfrm>
          <a:prstGeom prst="rect">
            <a:avLst/>
          </a:prstGeom>
        </p:spPr>
      </p:pic>
      <p:pic>
        <p:nvPicPr>
          <p:cNvPr id="2" name="Picture 1">
            <a:extLst>
              <a:ext uri="{FF2B5EF4-FFF2-40B4-BE49-F238E27FC236}">
                <a16:creationId xmlns:a16="http://schemas.microsoft.com/office/drawing/2014/main" id="{BD01F688-8F43-4043-A90E-B0485BDB3361}"/>
              </a:ext>
            </a:extLst>
          </p:cNvPr>
          <p:cNvPicPr>
            <a:picLocks noChangeAspect="1"/>
          </p:cNvPicPr>
          <p:nvPr/>
        </p:nvPicPr>
        <p:blipFill>
          <a:blip r:embed="rId12"/>
          <a:stretch>
            <a:fillRect/>
          </a:stretch>
        </p:blipFill>
        <p:spPr>
          <a:xfrm>
            <a:off x="435015" y="1945015"/>
            <a:ext cx="5612340" cy="2480265"/>
          </a:xfrm>
          <a:prstGeom prst="rect">
            <a:avLst/>
          </a:prstGeom>
        </p:spPr>
      </p:pic>
      <p:pic>
        <p:nvPicPr>
          <p:cNvPr id="18" name="Picture 17">
            <a:extLst>
              <a:ext uri="{FF2B5EF4-FFF2-40B4-BE49-F238E27FC236}">
                <a16:creationId xmlns:a16="http://schemas.microsoft.com/office/drawing/2014/main" id="{563906BC-DE68-4F08-8B66-EDE8F8BF2478}"/>
              </a:ext>
            </a:extLst>
          </p:cNvPr>
          <p:cNvPicPr>
            <a:picLocks noChangeAspect="1"/>
          </p:cNvPicPr>
          <p:nvPr/>
        </p:nvPicPr>
        <p:blipFill>
          <a:blip r:embed="rId13"/>
          <a:stretch>
            <a:fillRect/>
          </a:stretch>
        </p:blipFill>
        <p:spPr>
          <a:xfrm>
            <a:off x="938817" y="8409266"/>
            <a:ext cx="1791579" cy="362342"/>
          </a:xfrm>
          <a:prstGeom prst="rect">
            <a:avLst/>
          </a:prstGeom>
        </p:spPr>
      </p:pic>
    </p:spTree>
    <p:extLst>
      <p:ext uri="{BB962C8B-B14F-4D97-AF65-F5344CB8AC3E}">
        <p14:creationId xmlns:p14="http://schemas.microsoft.com/office/powerpoint/2010/main" val="31988835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sp>
        <p:nvSpPr>
          <p:cNvPr id="7" name="TextBox 6">
            <a:extLst>
              <a:ext uri="{FF2B5EF4-FFF2-40B4-BE49-F238E27FC236}">
                <a16:creationId xmlns:a16="http://schemas.microsoft.com/office/drawing/2014/main" id="{F445AF61-DA94-42D7-AF9B-5894BE699DAC}"/>
              </a:ext>
            </a:extLst>
          </p:cNvPr>
          <p:cNvSpPr txBox="1"/>
          <p:nvPr/>
        </p:nvSpPr>
        <p:spPr>
          <a:xfrm>
            <a:off x="-179560" y="3186869"/>
            <a:ext cx="6614646" cy="369332"/>
          </a:xfrm>
          <a:prstGeom prst="rect">
            <a:avLst/>
          </a:prstGeom>
          <a:noFill/>
        </p:spPr>
        <p:txBody>
          <a:bodyPr wrap="square" rtlCol="0">
            <a:spAutoFit/>
          </a:bodyPr>
          <a:lstStyle/>
          <a:p>
            <a:r>
              <a:rPr lang="en-US" b="1" dirty="0">
                <a:solidFill>
                  <a:srgbClr val="FF0000"/>
                </a:solidFill>
              </a:rPr>
              <a:t>              </a:t>
            </a:r>
            <a:endParaRPr lang="en-PH" dirty="0"/>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8" name="Picture 27">
            <a:extLst>
              <a:ext uri="{FF2B5EF4-FFF2-40B4-BE49-F238E27FC236}">
                <a16:creationId xmlns:a16="http://schemas.microsoft.com/office/drawing/2014/main" id="{00000000-0008-0000-0400-000009000000}"/>
              </a:ext>
            </a:extLst>
          </p:cNvPr>
          <p:cNvPicPr>
            <a:picLocks noChangeAspect="1"/>
          </p:cNvPicPr>
          <p:nvPr/>
        </p:nvPicPr>
        <p:blipFill>
          <a:blip r:embed="rId6"/>
          <a:stretch>
            <a:fillRect/>
          </a:stretch>
        </p:blipFill>
        <p:spPr>
          <a:xfrm>
            <a:off x="5204091" y="8411388"/>
            <a:ext cx="1395501" cy="517008"/>
          </a:xfrm>
          <a:prstGeom prst="rect">
            <a:avLst/>
          </a:prstGeom>
          <a:noFill/>
          <a:ln w="9525">
            <a:noFill/>
          </a:ln>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7"/>
          <a:stretch>
            <a:fillRect/>
          </a:stretch>
        </p:blipFill>
        <p:spPr>
          <a:xfrm>
            <a:off x="419386" y="460312"/>
            <a:ext cx="5842746" cy="854392"/>
          </a:xfrm>
          <a:prstGeom prst="rect">
            <a:avLst/>
          </a:prstGeom>
        </p:spPr>
      </p:pic>
      <p:sp>
        <p:nvSpPr>
          <p:cNvPr id="21" name="TextBox 20">
            <a:extLst>
              <a:ext uri="{FF2B5EF4-FFF2-40B4-BE49-F238E27FC236}">
                <a16:creationId xmlns:a16="http://schemas.microsoft.com/office/drawing/2014/main" id="{C9E4C7AE-6303-4B38-B384-230BCB85A882}"/>
              </a:ext>
            </a:extLst>
          </p:cNvPr>
          <p:cNvSpPr txBox="1"/>
          <p:nvPr/>
        </p:nvSpPr>
        <p:spPr>
          <a:xfrm>
            <a:off x="107571" y="1801006"/>
            <a:ext cx="6327515" cy="923330"/>
          </a:xfrm>
          <a:prstGeom prst="rect">
            <a:avLst/>
          </a:prstGeom>
          <a:noFill/>
        </p:spPr>
        <p:txBody>
          <a:bodyPr wrap="square" rtlCol="0">
            <a:spAutoFit/>
          </a:bodyPr>
          <a:lstStyle/>
          <a:p>
            <a:r>
              <a:rPr lang="en-PH" b="1" dirty="0"/>
              <a:t>                   EUROSPEC™ </a:t>
            </a:r>
            <a:r>
              <a:rPr lang="en-PH" b="1" cap="all" dirty="0"/>
              <a:t>EASI-T 3 LEVER SASHLOCK    </a:t>
            </a:r>
          </a:p>
          <a:p>
            <a:r>
              <a:rPr lang="en-PH" b="1" cap="all" dirty="0"/>
              <a:t>                                ARCHITECTURAL RANGE                                                          </a:t>
            </a:r>
          </a:p>
          <a:p>
            <a:r>
              <a:rPr lang="en-PH" b="1" dirty="0"/>
              <a:t> </a:t>
            </a:r>
            <a:endParaRPr lang="en-US" b="1" cap="all" dirty="0"/>
          </a:p>
        </p:txBody>
      </p:sp>
      <p:sp>
        <p:nvSpPr>
          <p:cNvPr id="26" name="TextBox 25">
            <a:extLst>
              <a:ext uri="{FF2B5EF4-FFF2-40B4-BE49-F238E27FC236}">
                <a16:creationId xmlns:a16="http://schemas.microsoft.com/office/drawing/2014/main" id="{F146E743-8A89-4BF5-86D1-9F42153C1212}"/>
              </a:ext>
            </a:extLst>
          </p:cNvPr>
          <p:cNvSpPr txBox="1"/>
          <p:nvPr/>
        </p:nvSpPr>
        <p:spPr>
          <a:xfrm>
            <a:off x="2359152" y="1499185"/>
            <a:ext cx="2057400" cy="369332"/>
          </a:xfrm>
          <a:prstGeom prst="rect">
            <a:avLst/>
          </a:prstGeom>
          <a:noFill/>
        </p:spPr>
        <p:txBody>
          <a:bodyPr wrap="square" rtlCol="0">
            <a:spAutoFit/>
          </a:bodyPr>
          <a:lstStyle/>
          <a:p>
            <a:r>
              <a:rPr lang="en-PH" b="1" dirty="0">
                <a:solidFill>
                  <a:srgbClr val="FF0000"/>
                </a:solidFill>
              </a:rPr>
              <a:t>  LSS5325</a:t>
            </a:r>
          </a:p>
        </p:txBody>
      </p:sp>
      <p:pic>
        <p:nvPicPr>
          <p:cNvPr id="16" name="Picture 15">
            <a:extLst>
              <a:ext uri="{FF2B5EF4-FFF2-40B4-BE49-F238E27FC236}">
                <a16:creationId xmlns:a16="http://schemas.microsoft.com/office/drawing/2014/main" id="{1DD83719-8307-43F3-AB56-CB6A6BECA2E4}"/>
              </a:ext>
            </a:extLst>
          </p:cNvPr>
          <p:cNvPicPr>
            <a:picLocks noChangeAspect="1"/>
          </p:cNvPicPr>
          <p:nvPr/>
        </p:nvPicPr>
        <p:blipFill>
          <a:blip r:embed="rId8"/>
          <a:stretch>
            <a:fillRect/>
          </a:stretch>
        </p:blipFill>
        <p:spPr>
          <a:xfrm rot="6755628" flipV="1">
            <a:off x="1603570" y="4958896"/>
            <a:ext cx="3868261" cy="2515556"/>
          </a:xfrm>
          <a:prstGeom prst="rect">
            <a:avLst/>
          </a:prstGeom>
        </p:spPr>
      </p:pic>
      <p:sp>
        <p:nvSpPr>
          <p:cNvPr id="2" name="Rectangle 1">
            <a:extLst>
              <a:ext uri="{FF2B5EF4-FFF2-40B4-BE49-F238E27FC236}">
                <a16:creationId xmlns:a16="http://schemas.microsoft.com/office/drawing/2014/main" id="{1C1E7948-6465-4E2C-9770-829B7DD56057}"/>
              </a:ext>
            </a:extLst>
          </p:cNvPr>
          <p:cNvSpPr/>
          <p:nvPr/>
        </p:nvSpPr>
        <p:spPr>
          <a:xfrm>
            <a:off x="275914" y="2384812"/>
            <a:ext cx="6159172" cy="1754326"/>
          </a:xfrm>
          <a:prstGeom prst="rect">
            <a:avLst/>
          </a:prstGeom>
        </p:spPr>
        <p:txBody>
          <a:bodyPr wrap="square">
            <a:spAutoFit/>
          </a:bodyPr>
          <a:lstStyle/>
          <a:p>
            <a:r>
              <a:rPr lang="en-US" dirty="0">
                <a:solidFill>
                  <a:srgbClr val="333333"/>
                </a:solidFill>
                <a:latin typeface="Din2014-Light"/>
              </a:rPr>
              <a:t>3 Lever </a:t>
            </a:r>
            <a:r>
              <a:rPr lang="en-US" dirty="0" err="1">
                <a:solidFill>
                  <a:srgbClr val="333333"/>
                </a:solidFill>
                <a:latin typeface="Din2014-Light"/>
              </a:rPr>
              <a:t>Sashlock</a:t>
            </a:r>
            <a:r>
              <a:rPr lang="en-US" dirty="0">
                <a:solidFill>
                  <a:srgbClr val="333333"/>
                </a:solidFill>
                <a:latin typeface="Din2014-Light"/>
              </a:rPr>
              <a:t> Square </a:t>
            </a:r>
            <a:r>
              <a:rPr lang="en-US" dirty="0" err="1">
                <a:solidFill>
                  <a:srgbClr val="333333"/>
                </a:solidFill>
                <a:latin typeface="Din2014-Light"/>
              </a:rPr>
              <a:t>Forend</a:t>
            </a:r>
            <a:r>
              <a:rPr lang="en-US" dirty="0">
                <a:solidFill>
                  <a:srgbClr val="333333"/>
                </a:solidFill>
                <a:latin typeface="Din2014-Light"/>
              </a:rPr>
              <a:t> 64mm. The </a:t>
            </a:r>
            <a:r>
              <a:rPr lang="en-US" dirty="0" err="1">
                <a:solidFill>
                  <a:srgbClr val="333333"/>
                </a:solidFill>
                <a:latin typeface="Din2014-Light"/>
              </a:rPr>
              <a:t>Latchbolt</a:t>
            </a:r>
            <a:r>
              <a:rPr lang="en-US" dirty="0">
                <a:solidFill>
                  <a:srgbClr val="333333"/>
                </a:solidFill>
                <a:latin typeface="Din2014-Light"/>
              </a:rPr>
              <a:t> has the </a:t>
            </a:r>
            <a:r>
              <a:rPr lang="en-US" dirty="0" err="1">
                <a:solidFill>
                  <a:srgbClr val="333333"/>
                </a:solidFill>
                <a:latin typeface="Din2014-Light"/>
              </a:rPr>
              <a:t>Easi</a:t>
            </a:r>
            <a:r>
              <a:rPr lang="en-US" dirty="0">
                <a:solidFill>
                  <a:srgbClr val="333333"/>
                </a:solidFill>
                <a:latin typeface="Din2014-Light"/>
              </a:rPr>
              <a:t>-T reverse function to save undoing the case so it can be reversed in seconds. British Standard BS EN 12209 Rated </a:t>
            </a:r>
            <a:r>
              <a:rPr lang="en-US" dirty="0" err="1">
                <a:solidFill>
                  <a:srgbClr val="333333"/>
                </a:solidFill>
                <a:latin typeface="Din2014-Light"/>
              </a:rPr>
              <a:t>LocK</a:t>
            </a:r>
            <a:r>
              <a:rPr lang="en-US" dirty="0">
                <a:solidFill>
                  <a:srgbClr val="333333"/>
                </a:solidFill>
                <a:latin typeface="Din2014-Light"/>
              </a:rPr>
              <a:t>. This lock provides a good degree of security and carries a 10 year mechanical guarantee. CE and </a:t>
            </a:r>
            <a:r>
              <a:rPr lang="en-US" dirty="0" err="1">
                <a:solidFill>
                  <a:srgbClr val="333333"/>
                </a:solidFill>
                <a:latin typeface="Din2014-Light"/>
              </a:rPr>
              <a:t>Certifire</a:t>
            </a:r>
            <a:r>
              <a:rPr lang="en-US" dirty="0">
                <a:solidFill>
                  <a:srgbClr val="333333"/>
                </a:solidFill>
                <a:latin typeface="Din2014-Light"/>
              </a:rPr>
              <a:t> tested. Suitable for use in all domestic, industrial and commercial environments.</a:t>
            </a:r>
            <a:endParaRPr lang="en-PH" dirty="0"/>
          </a:p>
        </p:txBody>
      </p:sp>
      <p:pic>
        <p:nvPicPr>
          <p:cNvPr id="18" name="Picture 17">
            <a:extLst>
              <a:ext uri="{FF2B5EF4-FFF2-40B4-BE49-F238E27FC236}">
                <a16:creationId xmlns:a16="http://schemas.microsoft.com/office/drawing/2014/main" id="{7DB2E83A-2CDE-484E-BEA3-1317E60139B7}"/>
              </a:ext>
            </a:extLst>
          </p:cNvPr>
          <p:cNvPicPr>
            <a:picLocks noChangeAspect="1"/>
          </p:cNvPicPr>
          <p:nvPr/>
        </p:nvPicPr>
        <p:blipFill>
          <a:blip r:embed="rId9"/>
          <a:stretch>
            <a:fillRect/>
          </a:stretch>
        </p:blipFill>
        <p:spPr>
          <a:xfrm>
            <a:off x="2044827" y="7277913"/>
            <a:ext cx="628650" cy="1133475"/>
          </a:xfrm>
          <a:prstGeom prst="rect">
            <a:avLst/>
          </a:prstGeom>
        </p:spPr>
      </p:pic>
    </p:spTree>
    <p:extLst>
      <p:ext uri="{BB962C8B-B14F-4D97-AF65-F5344CB8AC3E}">
        <p14:creationId xmlns:p14="http://schemas.microsoft.com/office/powerpoint/2010/main" val="12792451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8" name="Picture 27">
            <a:extLst>
              <a:ext uri="{FF2B5EF4-FFF2-40B4-BE49-F238E27FC236}">
                <a16:creationId xmlns:a16="http://schemas.microsoft.com/office/drawing/2014/main" id="{00000000-0008-0000-0400-000009000000}"/>
              </a:ext>
            </a:extLst>
          </p:cNvPr>
          <p:cNvPicPr>
            <a:picLocks noChangeAspect="1"/>
          </p:cNvPicPr>
          <p:nvPr/>
        </p:nvPicPr>
        <p:blipFill>
          <a:blip r:embed="rId6"/>
          <a:stretch>
            <a:fillRect/>
          </a:stretch>
        </p:blipFill>
        <p:spPr>
          <a:xfrm>
            <a:off x="5204091" y="8411388"/>
            <a:ext cx="1395501" cy="517008"/>
          </a:xfrm>
          <a:prstGeom prst="rect">
            <a:avLst/>
          </a:prstGeom>
          <a:noFill/>
          <a:ln w="9525">
            <a:noFill/>
          </a:ln>
        </p:spPr>
      </p:pic>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7"/>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8"/>
          <a:stretch>
            <a:fillRect/>
          </a:stretch>
        </p:blipFill>
        <p:spPr>
          <a:xfrm>
            <a:off x="419386" y="460312"/>
            <a:ext cx="5842746" cy="854392"/>
          </a:xfrm>
          <a:prstGeom prst="rect">
            <a:avLst/>
          </a:prstGeom>
        </p:spPr>
      </p:pic>
      <p:sp>
        <p:nvSpPr>
          <p:cNvPr id="37" name="TextBox 36">
            <a:extLst>
              <a:ext uri="{FF2B5EF4-FFF2-40B4-BE49-F238E27FC236}">
                <a16:creationId xmlns:a16="http://schemas.microsoft.com/office/drawing/2014/main" id="{52DC8923-61C9-4470-916A-9276F6A63A4E}"/>
              </a:ext>
            </a:extLst>
          </p:cNvPr>
          <p:cNvSpPr txBox="1"/>
          <p:nvPr/>
        </p:nvSpPr>
        <p:spPr>
          <a:xfrm>
            <a:off x="2806760" y="2449598"/>
            <a:ext cx="1018309" cy="369332"/>
          </a:xfrm>
          <a:prstGeom prst="rect">
            <a:avLst/>
          </a:prstGeom>
          <a:noFill/>
        </p:spPr>
        <p:txBody>
          <a:bodyPr wrap="square" rtlCol="0">
            <a:spAutoFit/>
          </a:bodyPr>
          <a:lstStyle/>
          <a:p>
            <a:r>
              <a:rPr lang="en-PH" b="1" dirty="0">
                <a:solidFill>
                  <a:srgbClr val="FF0000"/>
                </a:solidFill>
              </a:rPr>
              <a:t>  </a:t>
            </a:r>
          </a:p>
        </p:txBody>
      </p:sp>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9"/>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extLst>
              <p:ext uri="{D42A27DB-BD31-4B8C-83A1-F6EECF244321}">
                <p14:modId xmlns:p14="http://schemas.microsoft.com/office/powerpoint/2010/main" val="1614673484"/>
              </p:ext>
            </p:extLst>
          </p:nvPr>
        </p:nvGraphicFramePr>
        <p:xfrm>
          <a:off x="1073880" y="4420051"/>
          <a:ext cx="4470992" cy="3183646"/>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US" sz="1000" b="0" baseline="0" dirty="0">
                          <a:solidFill>
                            <a:schemeClr val="tx1"/>
                          </a:solidFill>
                        </a:rPr>
                        <a:t>L</a:t>
                      </a:r>
                      <a:r>
                        <a:rPr lang="en-PH" sz="1000" b="0" baseline="0" dirty="0">
                          <a:solidFill>
                            <a:schemeClr val="tx1"/>
                          </a:solidFill>
                        </a:rPr>
                        <a:t>SS5325</a:t>
                      </a: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PH" sz="1000" baseline="0" dirty="0">
                          <a:solidFill>
                            <a:schemeClr val="tx1"/>
                          </a:solidFill>
                        </a:rPr>
                        <a:t>EUROSPEC</a:t>
                      </a:r>
                    </a:p>
                  </a:txBody>
                  <a:tcPr/>
                </a:tc>
                <a:extLst>
                  <a:ext uri="{0D108BD9-81ED-4DB2-BD59-A6C34878D82A}">
                    <a16:rowId xmlns:a16="http://schemas.microsoft.com/office/drawing/2014/main" val="3698042402"/>
                  </a:ext>
                </a:extLst>
              </a:tr>
              <a:tr h="354658">
                <a:tc>
                  <a:txBody>
                    <a:bodyPr/>
                    <a:lstStyle/>
                    <a:p>
                      <a:r>
                        <a:rPr lang="en-PH" sz="1000" baseline="0" dirty="0">
                          <a:solidFill>
                            <a:schemeClr val="tx1"/>
                          </a:solidFill>
                        </a:rPr>
                        <a:t>AVAILABLE FINISH</a:t>
                      </a:r>
                    </a:p>
                  </a:txBody>
                  <a:tcPr/>
                </a:tc>
                <a:tc>
                  <a:txBody>
                    <a:bodyPr/>
                    <a:lstStyle/>
                    <a:p>
                      <a:r>
                        <a:rPr lang="en-PH" sz="1000" baseline="0" dirty="0">
                          <a:solidFill>
                            <a:schemeClr val="tx1"/>
                          </a:solidFill>
                        </a:rPr>
                        <a:t>SATIN STAINLESS STEEL</a:t>
                      </a:r>
                    </a:p>
                    <a:p>
                      <a:r>
                        <a:rPr lang="en-PH" sz="1000" baseline="0" dirty="0">
                          <a:solidFill>
                            <a:schemeClr val="tx1"/>
                          </a:solidFill>
                        </a:rPr>
                        <a:t>ANTIQUE BRASS</a:t>
                      </a:r>
                    </a:p>
                    <a:p>
                      <a:r>
                        <a:rPr lang="en-PH" sz="1000" baseline="0" dirty="0">
                          <a:solidFill>
                            <a:schemeClr val="tx1"/>
                          </a:solidFill>
                        </a:rPr>
                        <a:t>SATIN BRASS</a:t>
                      </a:r>
                    </a:p>
                    <a:p>
                      <a:r>
                        <a:rPr lang="en-PH" sz="1000" baseline="0" dirty="0">
                          <a:solidFill>
                            <a:schemeClr val="tx1"/>
                          </a:solidFill>
                        </a:rPr>
                        <a:t>MATT BLACK</a:t>
                      </a: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PH" sz="1000" baseline="0" dirty="0">
                          <a:solidFill>
                            <a:schemeClr val="tx1"/>
                          </a:solidFill>
                        </a:rPr>
                        <a:t>MORTISE LOCK</a:t>
                      </a:r>
                    </a:p>
                  </a:txBody>
                  <a:tcPr/>
                </a:tc>
                <a:extLst>
                  <a:ext uri="{0D108BD9-81ED-4DB2-BD59-A6C34878D82A}">
                    <a16:rowId xmlns:a16="http://schemas.microsoft.com/office/drawing/2014/main" val="2401254085"/>
                  </a:ext>
                </a:extLst>
              </a:tr>
              <a:tr h="354658">
                <a:tc>
                  <a:txBody>
                    <a:bodyPr/>
                    <a:lstStyle/>
                    <a:p>
                      <a:r>
                        <a:rPr lang="en-PH" sz="1000" baseline="0" dirty="0">
                          <a:solidFill>
                            <a:schemeClr val="tx1"/>
                          </a:solidFill>
                        </a:rPr>
                        <a:t>BACKSET</a:t>
                      </a:r>
                    </a:p>
                  </a:txBody>
                  <a:tcPr/>
                </a:tc>
                <a:tc>
                  <a:txBody>
                    <a:bodyPr/>
                    <a:lstStyle/>
                    <a:p>
                      <a:r>
                        <a:rPr lang="en-PH" sz="1000" baseline="0" dirty="0">
                          <a:solidFill>
                            <a:schemeClr val="tx1"/>
                          </a:solidFill>
                        </a:rPr>
                        <a:t>48MM</a:t>
                      </a:r>
                    </a:p>
                  </a:txBody>
                  <a:tcPr/>
                </a:tc>
                <a:extLst>
                  <a:ext uri="{0D108BD9-81ED-4DB2-BD59-A6C34878D82A}">
                    <a16:rowId xmlns:a16="http://schemas.microsoft.com/office/drawing/2014/main" val="2322150142"/>
                  </a:ext>
                </a:extLst>
              </a:tr>
              <a:tr h="354658">
                <a:tc>
                  <a:txBody>
                    <a:bodyPr/>
                    <a:lstStyle/>
                    <a:p>
                      <a:r>
                        <a:rPr lang="en-PH" sz="1000" baseline="0" dirty="0">
                          <a:solidFill>
                            <a:schemeClr val="tx1"/>
                          </a:solidFill>
                        </a:rPr>
                        <a:t>CENTRES</a:t>
                      </a:r>
                    </a:p>
                  </a:txBody>
                  <a:tcPr/>
                </a:tc>
                <a:tc>
                  <a:txBody>
                    <a:bodyPr/>
                    <a:lstStyle/>
                    <a:p>
                      <a:r>
                        <a:rPr lang="en-PH" sz="1000" baseline="0" dirty="0">
                          <a:solidFill>
                            <a:schemeClr val="tx1"/>
                          </a:solidFill>
                        </a:rPr>
                        <a:t>56.5MM</a:t>
                      </a:r>
                    </a:p>
                  </a:txBody>
                  <a:tcPr/>
                </a:tc>
                <a:extLst>
                  <a:ext uri="{0D108BD9-81ED-4DB2-BD59-A6C34878D82A}">
                    <a16:rowId xmlns:a16="http://schemas.microsoft.com/office/drawing/2014/main" val="3443310925"/>
                  </a:ext>
                </a:extLst>
              </a:tr>
              <a:tr h="354658">
                <a:tc>
                  <a:txBody>
                    <a:bodyPr/>
                    <a:lstStyle/>
                    <a:p>
                      <a:r>
                        <a:rPr lang="en-PH" sz="1000" baseline="0" dirty="0">
                          <a:solidFill>
                            <a:schemeClr val="tx1"/>
                          </a:solidFill>
                        </a:rPr>
                        <a:t>MECHANICAL WARRANTY</a:t>
                      </a:r>
                    </a:p>
                  </a:txBody>
                  <a:tcPr/>
                </a:tc>
                <a:tc>
                  <a:txBody>
                    <a:bodyPr/>
                    <a:lstStyle/>
                    <a:p>
                      <a:r>
                        <a:rPr lang="en-PH" sz="1000" baseline="0" dirty="0">
                          <a:solidFill>
                            <a:schemeClr val="tx1"/>
                          </a:solidFill>
                        </a:rPr>
                        <a:t>10 YEARS</a:t>
                      </a:r>
                    </a:p>
                  </a:txBody>
                  <a:tcPr/>
                </a:tc>
                <a:extLst>
                  <a:ext uri="{0D108BD9-81ED-4DB2-BD59-A6C34878D82A}">
                    <a16:rowId xmlns:a16="http://schemas.microsoft.com/office/drawing/2014/main" val="1480764841"/>
                  </a:ext>
                </a:extLst>
              </a:tr>
            </a:tbl>
          </a:graphicData>
        </a:graphic>
      </p:graphicFrame>
      <p:pic>
        <p:nvPicPr>
          <p:cNvPr id="6" name="Picture 5">
            <a:extLst>
              <a:ext uri="{FF2B5EF4-FFF2-40B4-BE49-F238E27FC236}">
                <a16:creationId xmlns:a16="http://schemas.microsoft.com/office/drawing/2014/main" id="{3AEBE0D2-ADF4-4661-8739-4A4AC654BA53}"/>
              </a:ext>
            </a:extLst>
          </p:cNvPr>
          <p:cNvPicPr>
            <a:picLocks noChangeAspect="1"/>
          </p:cNvPicPr>
          <p:nvPr/>
        </p:nvPicPr>
        <p:blipFill>
          <a:blip r:embed="rId10"/>
          <a:stretch>
            <a:fillRect/>
          </a:stretch>
        </p:blipFill>
        <p:spPr>
          <a:xfrm>
            <a:off x="4554272" y="2941487"/>
            <a:ext cx="990600" cy="209550"/>
          </a:xfrm>
          <a:prstGeom prst="rect">
            <a:avLst/>
          </a:prstGeom>
        </p:spPr>
      </p:pic>
      <p:pic>
        <p:nvPicPr>
          <p:cNvPr id="18" name="Picture 17">
            <a:extLst>
              <a:ext uri="{FF2B5EF4-FFF2-40B4-BE49-F238E27FC236}">
                <a16:creationId xmlns:a16="http://schemas.microsoft.com/office/drawing/2014/main" id="{563906BC-DE68-4F08-8B66-EDE8F8BF2478}"/>
              </a:ext>
            </a:extLst>
          </p:cNvPr>
          <p:cNvPicPr>
            <a:picLocks noChangeAspect="1"/>
          </p:cNvPicPr>
          <p:nvPr/>
        </p:nvPicPr>
        <p:blipFill>
          <a:blip r:embed="rId11"/>
          <a:stretch>
            <a:fillRect/>
          </a:stretch>
        </p:blipFill>
        <p:spPr>
          <a:xfrm>
            <a:off x="938817" y="8409266"/>
            <a:ext cx="1791579" cy="362342"/>
          </a:xfrm>
          <a:prstGeom prst="rect">
            <a:avLst/>
          </a:prstGeom>
        </p:spPr>
      </p:pic>
      <p:pic>
        <p:nvPicPr>
          <p:cNvPr id="5" name="Picture 4">
            <a:extLst>
              <a:ext uri="{FF2B5EF4-FFF2-40B4-BE49-F238E27FC236}">
                <a16:creationId xmlns:a16="http://schemas.microsoft.com/office/drawing/2014/main" id="{F289FBD5-7456-45D4-8275-667881D7E103}"/>
              </a:ext>
            </a:extLst>
          </p:cNvPr>
          <p:cNvPicPr>
            <a:picLocks noChangeAspect="1"/>
          </p:cNvPicPr>
          <p:nvPr/>
        </p:nvPicPr>
        <p:blipFill>
          <a:blip r:embed="rId12"/>
          <a:stretch>
            <a:fillRect/>
          </a:stretch>
        </p:blipFill>
        <p:spPr>
          <a:xfrm>
            <a:off x="3471515" y="7711368"/>
            <a:ext cx="1803998" cy="579663"/>
          </a:xfrm>
          <a:prstGeom prst="rect">
            <a:avLst/>
          </a:prstGeom>
        </p:spPr>
      </p:pic>
      <p:pic>
        <p:nvPicPr>
          <p:cNvPr id="7" name="Picture 6">
            <a:extLst>
              <a:ext uri="{FF2B5EF4-FFF2-40B4-BE49-F238E27FC236}">
                <a16:creationId xmlns:a16="http://schemas.microsoft.com/office/drawing/2014/main" id="{36A28273-D29D-459D-B5DD-AC2AB1E592F0}"/>
              </a:ext>
            </a:extLst>
          </p:cNvPr>
          <p:cNvPicPr>
            <a:picLocks noChangeAspect="1"/>
          </p:cNvPicPr>
          <p:nvPr/>
        </p:nvPicPr>
        <p:blipFill>
          <a:blip r:embed="rId13"/>
          <a:stretch>
            <a:fillRect/>
          </a:stretch>
        </p:blipFill>
        <p:spPr>
          <a:xfrm>
            <a:off x="5275513" y="7715303"/>
            <a:ext cx="1252655" cy="585302"/>
          </a:xfrm>
          <a:prstGeom prst="rect">
            <a:avLst/>
          </a:prstGeom>
        </p:spPr>
      </p:pic>
      <p:pic>
        <p:nvPicPr>
          <p:cNvPr id="8" name="Picture 7">
            <a:extLst>
              <a:ext uri="{FF2B5EF4-FFF2-40B4-BE49-F238E27FC236}">
                <a16:creationId xmlns:a16="http://schemas.microsoft.com/office/drawing/2014/main" id="{275BCCE3-C1CC-4FFB-9A72-B1557A963DBC}"/>
              </a:ext>
            </a:extLst>
          </p:cNvPr>
          <p:cNvPicPr>
            <a:picLocks noChangeAspect="1"/>
          </p:cNvPicPr>
          <p:nvPr/>
        </p:nvPicPr>
        <p:blipFill>
          <a:blip r:embed="rId14"/>
          <a:stretch>
            <a:fillRect/>
          </a:stretch>
        </p:blipFill>
        <p:spPr>
          <a:xfrm>
            <a:off x="1517284" y="1895834"/>
            <a:ext cx="3603458" cy="2514643"/>
          </a:xfrm>
          <a:prstGeom prst="rect">
            <a:avLst/>
          </a:prstGeom>
        </p:spPr>
      </p:pic>
    </p:spTree>
    <p:extLst>
      <p:ext uri="{BB962C8B-B14F-4D97-AF65-F5344CB8AC3E}">
        <p14:creationId xmlns:p14="http://schemas.microsoft.com/office/powerpoint/2010/main" val="35553732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sp>
        <p:nvSpPr>
          <p:cNvPr id="7" name="TextBox 6">
            <a:extLst>
              <a:ext uri="{FF2B5EF4-FFF2-40B4-BE49-F238E27FC236}">
                <a16:creationId xmlns:a16="http://schemas.microsoft.com/office/drawing/2014/main" id="{F445AF61-DA94-42D7-AF9B-5894BE699DAC}"/>
              </a:ext>
            </a:extLst>
          </p:cNvPr>
          <p:cNvSpPr txBox="1"/>
          <p:nvPr/>
        </p:nvSpPr>
        <p:spPr>
          <a:xfrm>
            <a:off x="-179560" y="3186869"/>
            <a:ext cx="6614646" cy="369332"/>
          </a:xfrm>
          <a:prstGeom prst="rect">
            <a:avLst/>
          </a:prstGeom>
          <a:noFill/>
        </p:spPr>
        <p:txBody>
          <a:bodyPr wrap="square" rtlCol="0">
            <a:spAutoFit/>
          </a:bodyPr>
          <a:lstStyle/>
          <a:p>
            <a:r>
              <a:rPr lang="en-US" b="1" dirty="0">
                <a:solidFill>
                  <a:srgbClr val="FF0000"/>
                </a:solidFill>
              </a:rPr>
              <a:t>              </a:t>
            </a:r>
            <a:endParaRPr lang="en-PH" dirty="0"/>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8" name="Picture 27">
            <a:extLst>
              <a:ext uri="{FF2B5EF4-FFF2-40B4-BE49-F238E27FC236}">
                <a16:creationId xmlns:a16="http://schemas.microsoft.com/office/drawing/2014/main" id="{00000000-0008-0000-0400-000009000000}"/>
              </a:ext>
            </a:extLst>
          </p:cNvPr>
          <p:cNvPicPr>
            <a:picLocks noChangeAspect="1"/>
          </p:cNvPicPr>
          <p:nvPr/>
        </p:nvPicPr>
        <p:blipFill>
          <a:blip r:embed="rId6"/>
          <a:stretch>
            <a:fillRect/>
          </a:stretch>
        </p:blipFill>
        <p:spPr>
          <a:xfrm>
            <a:off x="5204091" y="8411388"/>
            <a:ext cx="1395501" cy="517008"/>
          </a:xfrm>
          <a:prstGeom prst="rect">
            <a:avLst/>
          </a:prstGeom>
          <a:noFill/>
          <a:ln w="9525">
            <a:noFill/>
          </a:ln>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7"/>
          <a:stretch>
            <a:fillRect/>
          </a:stretch>
        </p:blipFill>
        <p:spPr>
          <a:xfrm>
            <a:off x="419386" y="460312"/>
            <a:ext cx="5842746" cy="854392"/>
          </a:xfrm>
          <a:prstGeom prst="rect">
            <a:avLst/>
          </a:prstGeom>
        </p:spPr>
      </p:pic>
      <p:sp>
        <p:nvSpPr>
          <p:cNvPr id="21" name="TextBox 20">
            <a:extLst>
              <a:ext uri="{FF2B5EF4-FFF2-40B4-BE49-F238E27FC236}">
                <a16:creationId xmlns:a16="http://schemas.microsoft.com/office/drawing/2014/main" id="{C9E4C7AE-6303-4B38-B384-230BCB85A882}"/>
              </a:ext>
            </a:extLst>
          </p:cNvPr>
          <p:cNvSpPr txBox="1"/>
          <p:nvPr/>
        </p:nvSpPr>
        <p:spPr>
          <a:xfrm>
            <a:off x="298961" y="1822272"/>
            <a:ext cx="6750429" cy="646331"/>
          </a:xfrm>
          <a:prstGeom prst="rect">
            <a:avLst/>
          </a:prstGeom>
          <a:noFill/>
        </p:spPr>
        <p:txBody>
          <a:bodyPr wrap="square" rtlCol="0">
            <a:spAutoFit/>
          </a:bodyPr>
          <a:lstStyle/>
          <a:p>
            <a:r>
              <a:rPr lang="en-PH" b="1" dirty="0"/>
              <a:t>            EUROSPEC™ </a:t>
            </a:r>
            <a:r>
              <a:rPr lang="en-US" b="1" dirty="0"/>
              <a:t>FOREND STRIKE &amp; FIXING PACK </a:t>
            </a:r>
          </a:p>
          <a:p>
            <a:r>
              <a:rPr lang="en-US" b="1" cap="all" dirty="0"/>
              <a:t>                                      MATT BLACK</a:t>
            </a:r>
          </a:p>
        </p:txBody>
      </p:sp>
      <p:sp>
        <p:nvSpPr>
          <p:cNvPr id="26" name="TextBox 25">
            <a:extLst>
              <a:ext uri="{FF2B5EF4-FFF2-40B4-BE49-F238E27FC236}">
                <a16:creationId xmlns:a16="http://schemas.microsoft.com/office/drawing/2014/main" id="{F146E743-8A89-4BF5-86D1-9F42153C1212}"/>
              </a:ext>
            </a:extLst>
          </p:cNvPr>
          <p:cNvSpPr txBox="1"/>
          <p:nvPr/>
        </p:nvSpPr>
        <p:spPr>
          <a:xfrm>
            <a:off x="2359152" y="1499185"/>
            <a:ext cx="2057400" cy="369332"/>
          </a:xfrm>
          <a:prstGeom prst="rect">
            <a:avLst/>
          </a:prstGeom>
          <a:noFill/>
        </p:spPr>
        <p:txBody>
          <a:bodyPr wrap="square" rtlCol="0">
            <a:spAutoFit/>
          </a:bodyPr>
          <a:lstStyle/>
          <a:p>
            <a:r>
              <a:rPr lang="en-PH" b="1" dirty="0">
                <a:solidFill>
                  <a:srgbClr val="FF0000"/>
                </a:solidFill>
              </a:rPr>
              <a:t>       FSF5004</a:t>
            </a:r>
          </a:p>
        </p:txBody>
      </p:sp>
      <p:pic>
        <p:nvPicPr>
          <p:cNvPr id="2" name="Picture 1">
            <a:extLst>
              <a:ext uri="{FF2B5EF4-FFF2-40B4-BE49-F238E27FC236}">
                <a16:creationId xmlns:a16="http://schemas.microsoft.com/office/drawing/2014/main" id="{1A0C36AC-D6B6-4E32-871E-790BD9A18AB4}"/>
              </a:ext>
            </a:extLst>
          </p:cNvPr>
          <p:cNvPicPr>
            <a:picLocks noChangeAspect="1"/>
          </p:cNvPicPr>
          <p:nvPr/>
        </p:nvPicPr>
        <p:blipFill>
          <a:blip r:embed="rId8"/>
          <a:stretch>
            <a:fillRect/>
          </a:stretch>
        </p:blipFill>
        <p:spPr>
          <a:xfrm>
            <a:off x="2010143" y="2866971"/>
            <a:ext cx="2550564" cy="4742456"/>
          </a:xfrm>
          <a:prstGeom prst="rect">
            <a:avLst/>
          </a:prstGeom>
        </p:spPr>
      </p:pic>
    </p:spTree>
    <p:extLst>
      <p:ext uri="{BB962C8B-B14F-4D97-AF65-F5344CB8AC3E}">
        <p14:creationId xmlns:p14="http://schemas.microsoft.com/office/powerpoint/2010/main" val="20283341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sp>
        <p:nvSpPr>
          <p:cNvPr id="7" name="TextBox 6">
            <a:extLst>
              <a:ext uri="{FF2B5EF4-FFF2-40B4-BE49-F238E27FC236}">
                <a16:creationId xmlns:a16="http://schemas.microsoft.com/office/drawing/2014/main" id="{F445AF61-DA94-42D7-AF9B-5894BE699DAC}"/>
              </a:ext>
            </a:extLst>
          </p:cNvPr>
          <p:cNvSpPr txBox="1"/>
          <p:nvPr/>
        </p:nvSpPr>
        <p:spPr>
          <a:xfrm>
            <a:off x="-179560" y="3186869"/>
            <a:ext cx="6614646" cy="369332"/>
          </a:xfrm>
          <a:prstGeom prst="rect">
            <a:avLst/>
          </a:prstGeom>
          <a:noFill/>
        </p:spPr>
        <p:txBody>
          <a:bodyPr wrap="square" rtlCol="0">
            <a:spAutoFit/>
          </a:bodyPr>
          <a:lstStyle/>
          <a:p>
            <a:r>
              <a:rPr lang="en-US" b="1" dirty="0">
                <a:solidFill>
                  <a:srgbClr val="FF0000"/>
                </a:solidFill>
              </a:rPr>
              <a:t>              </a:t>
            </a:r>
            <a:endParaRPr lang="en-PH" dirty="0"/>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8" name="Picture 27">
            <a:extLst>
              <a:ext uri="{FF2B5EF4-FFF2-40B4-BE49-F238E27FC236}">
                <a16:creationId xmlns:a16="http://schemas.microsoft.com/office/drawing/2014/main" id="{00000000-0008-0000-0400-000009000000}"/>
              </a:ext>
            </a:extLst>
          </p:cNvPr>
          <p:cNvPicPr>
            <a:picLocks noChangeAspect="1"/>
          </p:cNvPicPr>
          <p:nvPr/>
        </p:nvPicPr>
        <p:blipFill>
          <a:blip r:embed="rId6"/>
          <a:stretch>
            <a:fillRect/>
          </a:stretch>
        </p:blipFill>
        <p:spPr>
          <a:xfrm>
            <a:off x="5204091" y="8411388"/>
            <a:ext cx="1395501" cy="517008"/>
          </a:xfrm>
          <a:prstGeom prst="rect">
            <a:avLst/>
          </a:prstGeom>
          <a:noFill/>
          <a:ln w="9525">
            <a:noFill/>
          </a:ln>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7"/>
          <a:stretch>
            <a:fillRect/>
          </a:stretch>
        </p:blipFill>
        <p:spPr>
          <a:xfrm>
            <a:off x="419386" y="460312"/>
            <a:ext cx="5842746" cy="854392"/>
          </a:xfrm>
          <a:prstGeom prst="rect">
            <a:avLst/>
          </a:prstGeom>
        </p:spPr>
      </p:pic>
      <p:sp>
        <p:nvSpPr>
          <p:cNvPr id="21" name="TextBox 20">
            <a:extLst>
              <a:ext uri="{FF2B5EF4-FFF2-40B4-BE49-F238E27FC236}">
                <a16:creationId xmlns:a16="http://schemas.microsoft.com/office/drawing/2014/main" id="{C9E4C7AE-6303-4B38-B384-230BCB85A882}"/>
              </a:ext>
            </a:extLst>
          </p:cNvPr>
          <p:cNvSpPr txBox="1"/>
          <p:nvPr/>
        </p:nvSpPr>
        <p:spPr>
          <a:xfrm>
            <a:off x="298961" y="1822272"/>
            <a:ext cx="6750429" cy="646331"/>
          </a:xfrm>
          <a:prstGeom prst="rect">
            <a:avLst/>
          </a:prstGeom>
          <a:noFill/>
        </p:spPr>
        <p:txBody>
          <a:bodyPr wrap="square" rtlCol="0">
            <a:spAutoFit/>
          </a:bodyPr>
          <a:lstStyle/>
          <a:p>
            <a:r>
              <a:rPr lang="en-PH" b="1" dirty="0"/>
              <a:t>            EUROSPEC™ </a:t>
            </a:r>
            <a:r>
              <a:rPr lang="en-US" b="1" dirty="0"/>
              <a:t>FOREND STRIKE &amp; FIXING PACK</a:t>
            </a:r>
          </a:p>
          <a:p>
            <a:r>
              <a:rPr lang="en-US" b="1" dirty="0"/>
              <a:t>                                      SATIN BRASS </a:t>
            </a:r>
            <a:endParaRPr lang="en-US" b="1" cap="all" dirty="0"/>
          </a:p>
        </p:txBody>
      </p:sp>
      <p:sp>
        <p:nvSpPr>
          <p:cNvPr id="26" name="TextBox 25">
            <a:extLst>
              <a:ext uri="{FF2B5EF4-FFF2-40B4-BE49-F238E27FC236}">
                <a16:creationId xmlns:a16="http://schemas.microsoft.com/office/drawing/2014/main" id="{F146E743-8A89-4BF5-86D1-9F42153C1212}"/>
              </a:ext>
            </a:extLst>
          </p:cNvPr>
          <p:cNvSpPr txBox="1"/>
          <p:nvPr/>
        </p:nvSpPr>
        <p:spPr>
          <a:xfrm>
            <a:off x="2359152" y="1499185"/>
            <a:ext cx="2057400" cy="369332"/>
          </a:xfrm>
          <a:prstGeom prst="rect">
            <a:avLst/>
          </a:prstGeom>
          <a:noFill/>
        </p:spPr>
        <p:txBody>
          <a:bodyPr wrap="square" rtlCol="0">
            <a:spAutoFit/>
          </a:bodyPr>
          <a:lstStyle/>
          <a:p>
            <a:r>
              <a:rPr lang="en-PH" b="1" dirty="0">
                <a:solidFill>
                  <a:srgbClr val="FF0000"/>
                </a:solidFill>
              </a:rPr>
              <a:t>       FSF5004</a:t>
            </a:r>
          </a:p>
        </p:txBody>
      </p:sp>
      <p:pic>
        <p:nvPicPr>
          <p:cNvPr id="16" name="Picture 15">
            <a:extLst>
              <a:ext uri="{FF2B5EF4-FFF2-40B4-BE49-F238E27FC236}">
                <a16:creationId xmlns:a16="http://schemas.microsoft.com/office/drawing/2014/main" id="{2E0923CA-E7C8-4CA0-B587-A4D7DCB205CD}"/>
              </a:ext>
            </a:extLst>
          </p:cNvPr>
          <p:cNvPicPr>
            <a:picLocks noChangeAspect="1"/>
          </p:cNvPicPr>
          <p:nvPr/>
        </p:nvPicPr>
        <p:blipFill>
          <a:blip r:embed="rId8"/>
          <a:stretch>
            <a:fillRect/>
          </a:stretch>
        </p:blipFill>
        <p:spPr>
          <a:xfrm>
            <a:off x="2211937" y="2866971"/>
            <a:ext cx="2146976" cy="4695685"/>
          </a:xfrm>
          <a:prstGeom prst="rect">
            <a:avLst/>
          </a:prstGeom>
        </p:spPr>
      </p:pic>
    </p:spTree>
    <p:extLst>
      <p:ext uri="{BB962C8B-B14F-4D97-AF65-F5344CB8AC3E}">
        <p14:creationId xmlns:p14="http://schemas.microsoft.com/office/powerpoint/2010/main" val="33801961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sp>
        <p:nvSpPr>
          <p:cNvPr id="7" name="TextBox 6">
            <a:extLst>
              <a:ext uri="{FF2B5EF4-FFF2-40B4-BE49-F238E27FC236}">
                <a16:creationId xmlns:a16="http://schemas.microsoft.com/office/drawing/2014/main" id="{F445AF61-DA94-42D7-AF9B-5894BE699DAC}"/>
              </a:ext>
            </a:extLst>
          </p:cNvPr>
          <p:cNvSpPr txBox="1"/>
          <p:nvPr/>
        </p:nvSpPr>
        <p:spPr>
          <a:xfrm>
            <a:off x="-179560" y="3186869"/>
            <a:ext cx="6614646" cy="369332"/>
          </a:xfrm>
          <a:prstGeom prst="rect">
            <a:avLst/>
          </a:prstGeom>
          <a:noFill/>
        </p:spPr>
        <p:txBody>
          <a:bodyPr wrap="square" rtlCol="0">
            <a:spAutoFit/>
          </a:bodyPr>
          <a:lstStyle/>
          <a:p>
            <a:r>
              <a:rPr lang="en-US" b="1" dirty="0">
                <a:solidFill>
                  <a:srgbClr val="FF0000"/>
                </a:solidFill>
              </a:rPr>
              <a:t>              </a:t>
            </a:r>
            <a:endParaRPr lang="en-PH" dirty="0"/>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8" name="Picture 27">
            <a:extLst>
              <a:ext uri="{FF2B5EF4-FFF2-40B4-BE49-F238E27FC236}">
                <a16:creationId xmlns:a16="http://schemas.microsoft.com/office/drawing/2014/main" id="{00000000-0008-0000-0400-000009000000}"/>
              </a:ext>
            </a:extLst>
          </p:cNvPr>
          <p:cNvPicPr>
            <a:picLocks noChangeAspect="1"/>
          </p:cNvPicPr>
          <p:nvPr/>
        </p:nvPicPr>
        <p:blipFill>
          <a:blip r:embed="rId6"/>
          <a:stretch>
            <a:fillRect/>
          </a:stretch>
        </p:blipFill>
        <p:spPr>
          <a:xfrm>
            <a:off x="5204091" y="8411388"/>
            <a:ext cx="1395501" cy="517008"/>
          </a:xfrm>
          <a:prstGeom prst="rect">
            <a:avLst/>
          </a:prstGeom>
          <a:noFill/>
          <a:ln w="9525">
            <a:noFill/>
          </a:ln>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7"/>
          <a:stretch>
            <a:fillRect/>
          </a:stretch>
        </p:blipFill>
        <p:spPr>
          <a:xfrm>
            <a:off x="419386" y="460312"/>
            <a:ext cx="5842746" cy="854392"/>
          </a:xfrm>
          <a:prstGeom prst="rect">
            <a:avLst/>
          </a:prstGeom>
        </p:spPr>
      </p:pic>
      <p:sp>
        <p:nvSpPr>
          <p:cNvPr id="21" name="TextBox 20">
            <a:extLst>
              <a:ext uri="{FF2B5EF4-FFF2-40B4-BE49-F238E27FC236}">
                <a16:creationId xmlns:a16="http://schemas.microsoft.com/office/drawing/2014/main" id="{C9E4C7AE-6303-4B38-B384-230BCB85A882}"/>
              </a:ext>
            </a:extLst>
          </p:cNvPr>
          <p:cNvSpPr txBox="1"/>
          <p:nvPr/>
        </p:nvSpPr>
        <p:spPr>
          <a:xfrm>
            <a:off x="298961" y="1822272"/>
            <a:ext cx="6750429" cy="646331"/>
          </a:xfrm>
          <a:prstGeom prst="rect">
            <a:avLst/>
          </a:prstGeom>
          <a:noFill/>
        </p:spPr>
        <p:txBody>
          <a:bodyPr wrap="square" rtlCol="0">
            <a:spAutoFit/>
          </a:bodyPr>
          <a:lstStyle/>
          <a:p>
            <a:r>
              <a:rPr lang="en-PH" b="1" dirty="0"/>
              <a:t>            EUROSPEC™ </a:t>
            </a:r>
            <a:r>
              <a:rPr lang="en-US" b="1" dirty="0"/>
              <a:t>FOREND STRIKE &amp; FIXING PACK  </a:t>
            </a:r>
          </a:p>
          <a:p>
            <a:r>
              <a:rPr lang="en-US" b="1" cap="all" dirty="0"/>
              <a:t>                                       ANTIQUE BRASS</a:t>
            </a:r>
          </a:p>
        </p:txBody>
      </p:sp>
      <p:sp>
        <p:nvSpPr>
          <p:cNvPr id="26" name="TextBox 25">
            <a:extLst>
              <a:ext uri="{FF2B5EF4-FFF2-40B4-BE49-F238E27FC236}">
                <a16:creationId xmlns:a16="http://schemas.microsoft.com/office/drawing/2014/main" id="{F146E743-8A89-4BF5-86D1-9F42153C1212}"/>
              </a:ext>
            </a:extLst>
          </p:cNvPr>
          <p:cNvSpPr txBox="1"/>
          <p:nvPr/>
        </p:nvSpPr>
        <p:spPr>
          <a:xfrm>
            <a:off x="2359152" y="1499185"/>
            <a:ext cx="2057400" cy="369332"/>
          </a:xfrm>
          <a:prstGeom prst="rect">
            <a:avLst/>
          </a:prstGeom>
          <a:noFill/>
        </p:spPr>
        <p:txBody>
          <a:bodyPr wrap="square" rtlCol="0">
            <a:spAutoFit/>
          </a:bodyPr>
          <a:lstStyle/>
          <a:p>
            <a:r>
              <a:rPr lang="en-PH" b="1" dirty="0">
                <a:solidFill>
                  <a:srgbClr val="FF0000"/>
                </a:solidFill>
              </a:rPr>
              <a:t>       FSF5004</a:t>
            </a:r>
          </a:p>
        </p:txBody>
      </p:sp>
      <p:pic>
        <p:nvPicPr>
          <p:cNvPr id="16" name="Picture 15">
            <a:extLst>
              <a:ext uri="{FF2B5EF4-FFF2-40B4-BE49-F238E27FC236}">
                <a16:creationId xmlns:a16="http://schemas.microsoft.com/office/drawing/2014/main" id="{C5EF180C-84C3-4DDE-9BE0-2FB2461C4321}"/>
              </a:ext>
            </a:extLst>
          </p:cNvPr>
          <p:cNvPicPr>
            <a:picLocks noChangeAspect="1"/>
          </p:cNvPicPr>
          <p:nvPr/>
        </p:nvPicPr>
        <p:blipFill>
          <a:blip r:embed="rId8"/>
          <a:stretch>
            <a:fillRect/>
          </a:stretch>
        </p:blipFill>
        <p:spPr>
          <a:xfrm>
            <a:off x="2267271" y="2877501"/>
            <a:ext cx="2146976" cy="4720679"/>
          </a:xfrm>
          <a:prstGeom prst="rect">
            <a:avLst/>
          </a:prstGeom>
        </p:spPr>
      </p:pic>
    </p:spTree>
    <p:extLst>
      <p:ext uri="{BB962C8B-B14F-4D97-AF65-F5344CB8AC3E}">
        <p14:creationId xmlns:p14="http://schemas.microsoft.com/office/powerpoint/2010/main" val="3862964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sp>
        <p:nvSpPr>
          <p:cNvPr id="7" name="TextBox 6">
            <a:extLst>
              <a:ext uri="{FF2B5EF4-FFF2-40B4-BE49-F238E27FC236}">
                <a16:creationId xmlns:a16="http://schemas.microsoft.com/office/drawing/2014/main" id="{F445AF61-DA94-42D7-AF9B-5894BE699DAC}"/>
              </a:ext>
            </a:extLst>
          </p:cNvPr>
          <p:cNvSpPr txBox="1"/>
          <p:nvPr/>
        </p:nvSpPr>
        <p:spPr>
          <a:xfrm>
            <a:off x="-179560" y="1496286"/>
            <a:ext cx="7037560" cy="923330"/>
          </a:xfrm>
          <a:prstGeom prst="rect">
            <a:avLst/>
          </a:prstGeom>
          <a:noFill/>
        </p:spPr>
        <p:txBody>
          <a:bodyPr wrap="square" rtlCol="0">
            <a:spAutoFit/>
          </a:bodyPr>
          <a:lstStyle/>
          <a:p>
            <a:r>
              <a:rPr lang="en-US" b="1" dirty="0"/>
              <a:t>           </a:t>
            </a:r>
          </a:p>
          <a:p>
            <a:r>
              <a:rPr lang="en-US" b="1" dirty="0"/>
              <a:t>     SEROZZETTA™</a:t>
            </a:r>
            <a:r>
              <a:rPr lang="en-US" b="1" dirty="0">
                <a:solidFill>
                  <a:srgbClr val="FF0000"/>
                </a:solidFill>
              </a:rPr>
              <a:t> </a:t>
            </a:r>
            <a:r>
              <a:rPr lang="en-US" b="1" dirty="0"/>
              <a:t>PHILADELPHIA </a:t>
            </a:r>
            <a:r>
              <a:rPr lang="en-US" dirty="0"/>
              <a:t>Lever on Round Rose- Matt Black Finish</a:t>
            </a:r>
          </a:p>
          <a:p>
            <a:endParaRPr lang="en-PH" dirty="0"/>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2978595" y="8413135"/>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133079" y="8789739"/>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N</a:t>
            </a:r>
            <a:endParaRPr lang="en-PH" sz="1000" dirty="0">
              <a:solidFill>
                <a:schemeClr val="bg1"/>
              </a:solidFill>
              <a:latin typeface="Agency FB" panose="020B0503020202020204" pitchFamily="34" charset="0"/>
            </a:endParaRPr>
          </a:p>
        </p:txBody>
      </p:sp>
      <p:pic>
        <p:nvPicPr>
          <p:cNvPr id="28" name="Picture 27">
            <a:extLst>
              <a:ext uri="{FF2B5EF4-FFF2-40B4-BE49-F238E27FC236}">
                <a16:creationId xmlns:a16="http://schemas.microsoft.com/office/drawing/2014/main" id="{00000000-0008-0000-0400-000009000000}"/>
              </a:ext>
            </a:extLst>
          </p:cNvPr>
          <p:cNvPicPr>
            <a:picLocks noChangeAspect="1"/>
          </p:cNvPicPr>
          <p:nvPr/>
        </p:nvPicPr>
        <p:blipFill>
          <a:blip r:embed="rId6"/>
          <a:stretch>
            <a:fillRect/>
          </a:stretch>
        </p:blipFill>
        <p:spPr>
          <a:xfrm>
            <a:off x="5204091" y="8411388"/>
            <a:ext cx="1395501" cy="517008"/>
          </a:xfrm>
          <a:prstGeom prst="rect">
            <a:avLst/>
          </a:prstGeom>
          <a:noFill/>
          <a:ln w="9525">
            <a:noFill/>
          </a:ln>
        </p:spPr>
      </p:pic>
      <p:sp>
        <p:nvSpPr>
          <p:cNvPr id="18" name="Rectangle 17">
            <a:extLst>
              <a:ext uri="{FF2B5EF4-FFF2-40B4-BE49-F238E27FC236}">
                <a16:creationId xmlns:a16="http://schemas.microsoft.com/office/drawing/2014/main" id="{28BAB2C3-B8D5-479C-B5D0-4B7186A7A969}"/>
              </a:ext>
            </a:extLst>
          </p:cNvPr>
          <p:cNvSpPr/>
          <p:nvPr/>
        </p:nvSpPr>
        <p:spPr>
          <a:xfrm>
            <a:off x="242046" y="6852179"/>
            <a:ext cx="3429000" cy="923330"/>
          </a:xfrm>
          <a:prstGeom prst="rect">
            <a:avLst/>
          </a:prstGeom>
        </p:spPr>
        <p:txBody>
          <a:bodyPr>
            <a:spAutoFit/>
          </a:bodyPr>
          <a:lstStyle/>
          <a:p>
            <a:endParaRPr lang="en-PH" dirty="0"/>
          </a:p>
          <a:p>
            <a:endParaRPr lang="en-PH" dirty="0"/>
          </a:p>
          <a:p>
            <a:endParaRPr lang="en-PH" dirty="0"/>
          </a:p>
        </p:txBody>
      </p:sp>
      <p:pic>
        <p:nvPicPr>
          <p:cNvPr id="16" name="Picture 15">
            <a:extLst>
              <a:ext uri="{FF2B5EF4-FFF2-40B4-BE49-F238E27FC236}">
                <a16:creationId xmlns:a16="http://schemas.microsoft.com/office/drawing/2014/main" id="{6FFC6B42-4E96-41E5-AA3B-17DBC45D18E4}"/>
              </a:ext>
            </a:extLst>
          </p:cNvPr>
          <p:cNvPicPr>
            <a:picLocks noChangeAspect="1"/>
          </p:cNvPicPr>
          <p:nvPr/>
        </p:nvPicPr>
        <p:blipFill>
          <a:blip r:embed="rId7"/>
          <a:stretch>
            <a:fillRect/>
          </a:stretch>
        </p:blipFill>
        <p:spPr>
          <a:xfrm>
            <a:off x="419386" y="460312"/>
            <a:ext cx="5842746" cy="854392"/>
          </a:xfrm>
          <a:prstGeom prst="rect">
            <a:avLst/>
          </a:prstGeom>
        </p:spPr>
      </p:pic>
      <p:sp>
        <p:nvSpPr>
          <p:cNvPr id="5" name="Rectangle 4">
            <a:extLst>
              <a:ext uri="{FF2B5EF4-FFF2-40B4-BE49-F238E27FC236}">
                <a16:creationId xmlns:a16="http://schemas.microsoft.com/office/drawing/2014/main" id="{B54B61CA-F902-4A99-90F9-EB12BB1F802B}"/>
              </a:ext>
            </a:extLst>
          </p:cNvPr>
          <p:cNvSpPr/>
          <p:nvPr/>
        </p:nvSpPr>
        <p:spPr>
          <a:xfrm>
            <a:off x="818707" y="4970192"/>
            <a:ext cx="5241851" cy="1477328"/>
          </a:xfrm>
          <a:prstGeom prst="rect">
            <a:avLst/>
          </a:prstGeom>
        </p:spPr>
        <p:txBody>
          <a:bodyPr wrap="square">
            <a:spAutoFit/>
          </a:bodyPr>
          <a:lstStyle/>
          <a:p>
            <a:r>
              <a:rPr lang="en-US" dirty="0">
                <a:solidFill>
                  <a:srgbClr val="333333"/>
                </a:solidFill>
                <a:latin typeface="Din2014-Light"/>
              </a:rPr>
              <a:t>Lever on a concealed fix 2 part screw on round rose. A straight round bar lever on rose. Part of the </a:t>
            </a:r>
            <a:r>
              <a:rPr lang="en-US" dirty="0" err="1">
                <a:solidFill>
                  <a:srgbClr val="333333"/>
                </a:solidFill>
                <a:latin typeface="Din2014-Light"/>
              </a:rPr>
              <a:t>Serozzetta</a:t>
            </a:r>
            <a:r>
              <a:rPr lang="en-US" dirty="0">
                <a:solidFill>
                  <a:srgbClr val="333333"/>
                </a:solidFill>
                <a:latin typeface="Din2014-Light"/>
              </a:rPr>
              <a:t> Zin lever designer collection. Comes with a 10 year mechanical guarantee and is fire door rated. Suitable for domestic and commercial use.</a:t>
            </a:r>
            <a:endParaRPr lang="en-PH" dirty="0"/>
          </a:p>
        </p:txBody>
      </p:sp>
      <p:pic>
        <p:nvPicPr>
          <p:cNvPr id="6" name="Picture 5">
            <a:extLst>
              <a:ext uri="{FF2B5EF4-FFF2-40B4-BE49-F238E27FC236}">
                <a16:creationId xmlns:a16="http://schemas.microsoft.com/office/drawing/2014/main" id="{2B7C8DFC-1E75-40B1-A8B5-16219F2F49B4}"/>
              </a:ext>
            </a:extLst>
          </p:cNvPr>
          <p:cNvPicPr>
            <a:picLocks noChangeAspect="1"/>
          </p:cNvPicPr>
          <p:nvPr/>
        </p:nvPicPr>
        <p:blipFill>
          <a:blip r:embed="rId8"/>
          <a:stretch>
            <a:fillRect/>
          </a:stretch>
        </p:blipFill>
        <p:spPr>
          <a:xfrm>
            <a:off x="710628" y="2350180"/>
            <a:ext cx="4834270" cy="1960409"/>
          </a:xfrm>
          <a:prstGeom prst="rect">
            <a:avLst/>
          </a:prstGeom>
        </p:spPr>
      </p:pic>
      <p:sp>
        <p:nvSpPr>
          <p:cNvPr id="8" name="TextBox 7">
            <a:extLst>
              <a:ext uri="{FF2B5EF4-FFF2-40B4-BE49-F238E27FC236}">
                <a16:creationId xmlns:a16="http://schemas.microsoft.com/office/drawing/2014/main" id="{5F7C4AA8-A379-4481-B9FC-2D657F324368}"/>
              </a:ext>
            </a:extLst>
          </p:cNvPr>
          <p:cNvSpPr txBox="1"/>
          <p:nvPr/>
        </p:nvSpPr>
        <p:spPr>
          <a:xfrm>
            <a:off x="1701209" y="1552353"/>
            <a:ext cx="2313454" cy="369332"/>
          </a:xfrm>
          <a:prstGeom prst="rect">
            <a:avLst/>
          </a:prstGeom>
          <a:noFill/>
        </p:spPr>
        <p:txBody>
          <a:bodyPr wrap="none" rtlCol="0">
            <a:spAutoFit/>
          </a:bodyPr>
          <a:lstStyle/>
          <a:p>
            <a:r>
              <a:rPr lang="en-US" b="1" dirty="0">
                <a:solidFill>
                  <a:srgbClr val="FF0000"/>
                </a:solidFill>
              </a:rPr>
              <a:t>                 ZIN3121MB  </a:t>
            </a:r>
            <a:endParaRPr lang="en-PH" b="1" dirty="0">
              <a:solidFill>
                <a:srgbClr val="FF0000"/>
              </a:solidFill>
            </a:endParaRPr>
          </a:p>
        </p:txBody>
      </p:sp>
    </p:spTree>
    <p:extLst>
      <p:ext uri="{BB962C8B-B14F-4D97-AF65-F5344CB8AC3E}">
        <p14:creationId xmlns:p14="http://schemas.microsoft.com/office/powerpoint/2010/main" val="23991407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8" name="Picture 27">
            <a:extLst>
              <a:ext uri="{FF2B5EF4-FFF2-40B4-BE49-F238E27FC236}">
                <a16:creationId xmlns:a16="http://schemas.microsoft.com/office/drawing/2014/main" id="{00000000-0008-0000-0400-000009000000}"/>
              </a:ext>
            </a:extLst>
          </p:cNvPr>
          <p:cNvPicPr>
            <a:picLocks noChangeAspect="1"/>
          </p:cNvPicPr>
          <p:nvPr/>
        </p:nvPicPr>
        <p:blipFill>
          <a:blip r:embed="rId6"/>
          <a:stretch>
            <a:fillRect/>
          </a:stretch>
        </p:blipFill>
        <p:spPr>
          <a:xfrm>
            <a:off x="5204091" y="8411388"/>
            <a:ext cx="1395501" cy="517008"/>
          </a:xfrm>
          <a:prstGeom prst="rect">
            <a:avLst/>
          </a:prstGeom>
          <a:noFill/>
          <a:ln w="9525">
            <a:noFill/>
          </a:ln>
        </p:spPr>
      </p:pic>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7"/>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8"/>
          <a:stretch>
            <a:fillRect/>
          </a:stretch>
        </p:blipFill>
        <p:spPr>
          <a:xfrm>
            <a:off x="419386" y="460312"/>
            <a:ext cx="5842746" cy="854392"/>
          </a:xfrm>
          <a:prstGeom prst="rect">
            <a:avLst/>
          </a:prstGeom>
        </p:spPr>
      </p:pic>
      <p:sp>
        <p:nvSpPr>
          <p:cNvPr id="37" name="TextBox 36">
            <a:extLst>
              <a:ext uri="{FF2B5EF4-FFF2-40B4-BE49-F238E27FC236}">
                <a16:creationId xmlns:a16="http://schemas.microsoft.com/office/drawing/2014/main" id="{52DC8923-61C9-4470-916A-9276F6A63A4E}"/>
              </a:ext>
            </a:extLst>
          </p:cNvPr>
          <p:cNvSpPr txBox="1"/>
          <p:nvPr/>
        </p:nvSpPr>
        <p:spPr>
          <a:xfrm>
            <a:off x="2806760" y="2449598"/>
            <a:ext cx="1018309" cy="369332"/>
          </a:xfrm>
          <a:prstGeom prst="rect">
            <a:avLst/>
          </a:prstGeom>
          <a:noFill/>
        </p:spPr>
        <p:txBody>
          <a:bodyPr wrap="square" rtlCol="0">
            <a:spAutoFit/>
          </a:bodyPr>
          <a:lstStyle/>
          <a:p>
            <a:r>
              <a:rPr lang="en-PH" b="1" dirty="0">
                <a:solidFill>
                  <a:srgbClr val="FF0000"/>
                </a:solidFill>
              </a:rPr>
              <a:t>  </a:t>
            </a:r>
          </a:p>
        </p:txBody>
      </p:sp>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9"/>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extLst>
              <p:ext uri="{D42A27DB-BD31-4B8C-83A1-F6EECF244321}">
                <p14:modId xmlns:p14="http://schemas.microsoft.com/office/powerpoint/2010/main" val="800625976"/>
              </p:ext>
            </p:extLst>
          </p:nvPr>
        </p:nvGraphicFramePr>
        <p:xfrm>
          <a:off x="1073880" y="5164334"/>
          <a:ext cx="4470992" cy="2321930"/>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US" sz="1000" b="0" baseline="0" dirty="0">
                          <a:solidFill>
                            <a:schemeClr val="tx1"/>
                          </a:solidFill>
                        </a:rPr>
                        <a:t>F</a:t>
                      </a:r>
                      <a:r>
                        <a:rPr lang="en-PH" sz="1000" b="0" baseline="0" dirty="0">
                          <a:solidFill>
                            <a:schemeClr val="tx1"/>
                          </a:solidFill>
                        </a:rPr>
                        <a:t>SF5004</a:t>
                      </a: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PH" sz="1000" baseline="0" dirty="0">
                          <a:solidFill>
                            <a:schemeClr val="tx1"/>
                          </a:solidFill>
                        </a:rPr>
                        <a:t>EUROSPEC</a:t>
                      </a:r>
                    </a:p>
                  </a:txBody>
                  <a:tcPr/>
                </a:tc>
                <a:extLst>
                  <a:ext uri="{0D108BD9-81ED-4DB2-BD59-A6C34878D82A}">
                    <a16:rowId xmlns:a16="http://schemas.microsoft.com/office/drawing/2014/main" val="3698042402"/>
                  </a:ext>
                </a:extLst>
              </a:tr>
              <a:tr h="354658">
                <a:tc>
                  <a:txBody>
                    <a:bodyPr/>
                    <a:lstStyle/>
                    <a:p>
                      <a:r>
                        <a:rPr lang="en-PH" sz="1000" baseline="0" dirty="0">
                          <a:solidFill>
                            <a:schemeClr val="tx1"/>
                          </a:solidFill>
                        </a:rPr>
                        <a:t>AVAILABLE FINISH</a:t>
                      </a:r>
                    </a:p>
                  </a:txBody>
                  <a:tcPr/>
                </a:tc>
                <a:tc>
                  <a:txBody>
                    <a:bodyPr/>
                    <a:lstStyle/>
                    <a:p>
                      <a:r>
                        <a:rPr lang="en-PH" sz="1000" baseline="0" dirty="0">
                          <a:solidFill>
                            <a:schemeClr val="tx1"/>
                          </a:solidFill>
                        </a:rPr>
                        <a:t>ANTIQUE BRASS</a:t>
                      </a:r>
                    </a:p>
                    <a:p>
                      <a:r>
                        <a:rPr lang="en-PH" sz="1000" baseline="0" dirty="0">
                          <a:solidFill>
                            <a:schemeClr val="tx1"/>
                          </a:solidFill>
                        </a:rPr>
                        <a:t>SATIN BRASS</a:t>
                      </a:r>
                    </a:p>
                    <a:p>
                      <a:r>
                        <a:rPr lang="en-PH" sz="1000" baseline="0" dirty="0">
                          <a:solidFill>
                            <a:schemeClr val="tx1"/>
                          </a:solidFill>
                        </a:rPr>
                        <a:t>MATT BLACK</a:t>
                      </a: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US" sz="1000" baseline="0" dirty="0">
                          <a:solidFill>
                            <a:schemeClr val="tx1"/>
                          </a:solidFill>
                        </a:rPr>
                        <a:t>A</a:t>
                      </a:r>
                      <a:r>
                        <a:rPr lang="en-PH" sz="1000" baseline="0" dirty="0">
                          <a:solidFill>
                            <a:schemeClr val="tx1"/>
                          </a:solidFill>
                        </a:rPr>
                        <a:t>CCESSORIES</a:t>
                      </a:r>
                    </a:p>
                  </a:txBody>
                  <a:tcPr/>
                </a:tc>
                <a:extLst>
                  <a:ext uri="{0D108BD9-81ED-4DB2-BD59-A6C34878D82A}">
                    <a16:rowId xmlns:a16="http://schemas.microsoft.com/office/drawing/2014/main" val="2401254085"/>
                  </a:ext>
                </a:extLst>
              </a:tr>
              <a:tr h="354658">
                <a:tc>
                  <a:txBody>
                    <a:bodyPr/>
                    <a:lstStyle/>
                    <a:p>
                      <a:r>
                        <a:rPr lang="en-PH" sz="1000" baseline="0" dirty="0">
                          <a:solidFill>
                            <a:schemeClr val="tx1"/>
                          </a:solidFill>
                        </a:rPr>
                        <a:t>MECHANICAL WARRANTY</a:t>
                      </a:r>
                    </a:p>
                  </a:txBody>
                  <a:tcPr/>
                </a:tc>
                <a:tc>
                  <a:txBody>
                    <a:bodyPr/>
                    <a:lstStyle/>
                    <a:p>
                      <a:r>
                        <a:rPr lang="en-US" sz="1000" baseline="0" dirty="0">
                          <a:solidFill>
                            <a:schemeClr val="tx1"/>
                          </a:solidFill>
                        </a:rPr>
                        <a:t>5 YEARS</a:t>
                      </a:r>
                      <a:endParaRPr lang="en-PH" sz="1000" baseline="0" dirty="0">
                        <a:solidFill>
                          <a:schemeClr val="tx1"/>
                        </a:solidFill>
                      </a:endParaRPr>
                    </a:p>
                  </a:txBody>
                  <a:tcPr/>
                </a:tc>
                <a:extLst>
                  <a:ext uri="{0D108BD9-81ED-4DB2-BD59-A6C34878D82A}">
                    <a16:rowId xmlns:a16="http://schemas.microsoft.com/office/drawing/2014/main" val="1480764841"/>
                  </a:ext>
                </a:extLst>
              </a:tr>
            </a:tbl>
          </a:graphicData>
        </a:graphic>
      </p:graphicFrame>
      <p:pic>
        <p:nvPicPr>
          <p:cNvPr id="6" name="Picture 5">
            <a:extLst>
              <a:ext uri="{FF2B5EF4-FFF2-40B4-BE49-F238E27FC236}">
                <a16:creationId xmlns:a16="http://schemas.microsoft.com/office/drawing/2014/main" id="{3AEBE0D2-ADF4-4661-8739-4A4AC654BA53}"/>
              </a:ext>
            </a:extLst>
          </p:cNvPr>
          <p:cNvPicPr>
            <a:picLocks noChangeAspect="1"/>
          </p:cNvPicPr>
          <p:nvPr/>
        </p:nvPicPr>
        <p:blipFill>
          <a:blip r:embed="rId10"/>
          <a:stretch>
            <a:fillRect/>
          </a:stretch>
        </p:blipFill>
        <p:spPr>
          <a:xfrm>
            <a:off x="4554272" y="2941487"/>
            <a:ext cx="990600" cy="209550"/>
          </a:xfrm>
          <a:prstGeom prst="rect">
            <a:avLst/>
          </a:prstGeom>
        </p:spPr>
      </p:pic>
      <p:pic>
        <p:nvPicPr>
          <p:cNvPr id="18" name="Picture 17">
            <a:extLst>
              <a:ext uri="{FF2B5EF4-FFF2-40B4-BE49-F238E27FC236}">
                <a16:creationId xmlns:a16="http://schemas.microsoft.com/office/drawing/2014/main" id="{563906BC-DE68-4F08-8B66-EDE8F8BF2478}"/>
              </a:ext>
            </a:extLst>
          </p:cNvPr>
          <p:cNvPicPr>
            <a:picLocks noChangeAspect="1"/>
          </p:cNvPicPr>
          <p:nvPr/>
        </p:nvPicPr>
        <p:blipFill>
          <a:blip r:embed="rId11"/>
          <a:stretch>
            <a:fillRect/>
          </a:stretch>
        </p:blipFill>
        <p:spPr>
          <a:xfrm>
            <a:off x="938817" y="8409266"/>
            <a:ext cx="1791579" cy="362342"/>
          </a:xfrm>
          <a:prstGeom prst="rect">
            <a:avLst/>
          </a:prstGeom>
        </p:spPr>
      </p:pic>
      <p:pic>
        <p:nvPicPr>
          <p:cNvPr id="3" name="Picture 2">
            <a:extLst>
              <a:ext uri="{FF2B5EF4-FFF2-40B4-BE49-F238E27FC236}">
                <a16:creationId xmlns:a16="http://schemas.microsoft.com/office/drawing/2014/main" id="{6FEEA306-3738-4D4A-9ADE-265270740D74}"/>
              </a:ext>
            </a:extLst>
          </p:cNvPr>
          <p:cNvPicPr>
            <a:picLocks noChangeAspect="1"/>
          </p:cNvPicPr>
          <p:nvPr/>
        </p:nvPicPr>
        <p:blipFill>
          <a:blip r:embed="rId12"/>
          <a:stretch>
            <a:fillRect/>
          </a:stretch>
        </p:blipFill>
        <p:spPr>
          <a:xfrm>
            <a:off x="1105263" y="1927251"/>
            <a:ext cx="4470992" cy="3187863"/>
          </a:xfrm>
          <a:prstGeom prst="rect">
            <a:avLst/>
          </a:prstGeom>
        </p:spPr>
      </p:pic>
    </p:spTree>
    <p:extLst>
      <p:ext uri="{BB962C8B-B14F-4D97-AF65-F5344CB8AC3E}">
        <p14:creationId xmlns:p14="http://schemas.microsoft.com/office/powerpoint/2010/main" val="39424558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EF9B643-87E2-4642-AE51-433E9BDC0595}"/>
              </a:ext>
            </a:extLst>
          </p:cNvPr>
          <p:cNvPicPr>
            <a:picLocks noChangeAspect="1"/>
          </p:cNvPicPr>
          <p:nvPr/>
        </p:nvPicPr>
        <p:blipFill>
          <a:blip r:embed="rId2"/>
          <a:stretch>
            <a:fillRect/>
          </a:stretch>
        </p:blipFill>
        <p:spPr>
          <a:xfrm>
            <a:off x="428044" y="7612150"/>
            <a:ext cx="569500" cy="563629"/>
          </a:xfrm>
          <a:prstGeom prst="rect">
            <a:avLst/>
          </a:prstGeom>
        </p:spPr>
      </p:pic>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sp>
        <p:nvSpPr>
          <p:cNvPr id="7" name="TextBox 6">
            <a:extLst>
              <a:ext uri="{FF2B5EF4-FFF2-40B4-BE49-F238E27FC236}">
                <a16:creationId xmlns:a16="http://schemas.microsoft.com/office/drawing/2014/main" id="{F445AF61-DA94-42D7-AF9B-5894BE699DAC}"/>
              </a:ext>
            </a:extLst>
          </p:cNvPr>
          <p:cNvSpPr txBox="1"/>
          <p:nvPr/>
        </p:nvSpPr>
        <p:spPr>
          <a:xfrm>
            <a:off x="-179560" y="3186869"/>
            <a:ext cx="6614646" cy="369332"/>
          </a:xfrm>
          <a:prstGeom prst="rect">
            <a:avLst/>
          </a:prstGeom>
          <a:noFill/>
        </p:spPr>
        <p:txBody>
          <a:bodyPr wrap="square" rtlCol="0">
            <a:spAutoFit/>
          </a:bodyPr>
          <a:lstStyle/>
          <a:p>
            <a:r>
              <a:rPr lang="en-US" b="1" dirty="0">
                <a:solidFill>
                  <a:srgbClr val="FF0000"/>
                </a:solidFill>
              </a:rPr>
              <a:t>              </a:t>
            </a:r>
            <a:endParaRPr lang="en-PH" dirty="0"/>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5"/>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6"/>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7"/>
          <a:stretch>
            <a:fillRect/>
          </a:stretch>
        </p:blipFill>
        <p:spPr>
          <a:xfrm>
            <a:off x="419386" y="460312"/>
            <a:ext cx="5842746" cy="854392"/>
          </a:xfrm>
          <a:prstGeom prst="rect">
            <a:avLst/>
          </a:prstGeom>
        </p:spPr>
      </p:pic>
      <p:sp>
        <p:nvSpPr>
          <p:cNvPr id="21" name="TextBox 20">
            <a:extLst>
              <a:ext uri="{FF2B5EF4-FFF2-40B4-BE49-F238E27FC236}">
                <a16:creationId xmlns:a16="http://schemas.microsoft.com/office/drawing/2014/main" id="{C9E4C7AE-6303-4B38-B384-230BCB85A882}"/>
              </a:ext>
            </a:extLst>
          </p:cNvPr>
          <p:cNvSpPr txBox="1"/>
          <p:nvPr/>
        </p:nvSpPr>
        <p:spPr>
          <a:xfrm>
            <a:off x="595868" y="1801006"/>
            <a:ext cx="5293584" cy="369332"/>
          </a:xfrm>
          <a:prstGeom prst="rect">
            <a:avLst/>
          </a:prstGeom>
          <a:noFill/>
        </p:spPr>
        <p:txBody>
          <a:bodyPr wrap="square" rtlCol="0">
            <a:spAutoFit/>
          </a:bodyPr>
          <a:lstStyle/>
          <a:p>
            <a:r>
              <a:rPr lang="en-US" b="1" cap="all" dirty="0">
                <a:solidFill>
                  <a:srgbClr val="FF0000"/>
                </a:solidFill>
              </a:rPr>
              <a:t>     </a:t>
            </a:r>
            <a:r>
              <a:rPr lang="en-US" b="1" cap="all" dirty="0"/>
              <a:t>Carlisle brass™  euro profile escutcheon</a:t>
            </a:r>
          </a:p>
        </p:txBody>
      </p:sp>
      <p:sp>
        <p:nvSpPr>
          <p:cNvPr id="26" name="TextBox 25">
            <a:extLst>
              <a:ext uri="{FF2B5EF4-FFF2-40B4-BE49-F238E27FC236}">
                <a16:creationId xmlns:a16="http://schemas.microsoft.com/office/drawing/2014/main" id="{F146E743-8A89-4BF5-86D1-9F42153C1212}"/>
              </a:ext>
            </a:extLst>
          </p:cNvPr>
          <p:cNvSpPr txBox="1"/>
          <p:nvPr/>
        </p:nvSpPr>
        <p:spPr>
          <a:xfrm>
            <a:off x="2468880" y="1499185"/>
            <a:ext cx="1947672" cy="369332"/>
          </a:xfrm>
          <a:prstGeom prst="rect">
            <a:avLst/>
          </a:prstGeom>
          <a:noFill/>
        </p:spPr>
        <p:txBody>
          <a:bodyPr wrap="square" rtlCol="0">
            <a:spAutoFit/>
          </a:bodyPr>
          <a:lstStyle/>
          <a:p>
            <a:r>
              <a:rPr lang="en-PH" b="1" dirty="0">
                <a:solidFill>
                  <a:srgbClr val="FF0000"/>
                </a:solidFill>
              </a:rPr>
              <a:t>  EUL001</a:t>
            </a:r>
          </a:p>
        </p:txBody>
      </p:sp>
      <p:sp>
        <p:nvSpPr>
          <p:cNvPr id="3" name="Rectangle 2">
            <a:extLst>
              <a:ext uri="{FF2B5EF4-FFF2-40B4-BE49-F238E27FC236}">
                <a16:creationId xmlns:a16="http://schemas.microsoft.com/office/drawing/2014/main" id="{67D83165-6EB4-4550-BB34-A357BA199E61}"/>
              </a:ext>
            </a:extLst>
          </p:cNvPr>
          <p:cNvSpPr/>
          <p:nvPr/>
        </p:nvSpPr>
        <p:spPr>
          <a:xfrm>
            <a:off x="589280" y="2032844"/>
            <a:ext cx="5672852" cy="1200329"/>
          </a:xfrm>
          <a:prstGeom prst="rect">
            <a:avLst/>
          </a:prstGeom>
        </p:spPr>
        <p:txBody>
          <a:bodyPr wrap="square">
            <a:spAutoFit/>
          </a:bodyPr>
          <a:lstStyle/>
          <a:p>
            <a:r>
              <a:rPr lang="en-US" dirty="0"/>
              <a:t>Euro profile escutcheon on a concealed fix screw on rose. Designed to match the new finishes collection range of designer handles on round roses.</a:t>
            </a:r>
            <a:endParaRPr lang="en-PH" dirty="0"/>
          </a:p>
          <a:p>
            <a:endParaRPr lang="en-PH" dirty="0"/>
          </a:p>
        </p:txBody>
      </p:sp>
      <p:pic>
        <p:nvPicPr>
          <p:cNvPr id="2" name="Picture 1">
            <a:extLst>
              <a:ext uri="{FF2B5EF4-FFF2-40B4-BE49-F238E27FC236}">
                <a16:creationId xmlns:a16="http://schemas.microsoft.com/office/drawing/2014/main" id="{CDEC3416-049D-4263-AE56-53AB97D65843}"/>
              </a:ext>
            </a:extLst>
          </p:cNvPr>
          <p:cNvPicPr>
            <a:picLocks noChangeAspect="1"/>
          </p:cNvPicPr>
          <p:nvPr/>
        </p:nvPicPr>
        <p:blipFill>
          <a:blip r:embed="rId8"/>
          <a:stretch>
            <a:fillRect/>
          </a:stretch>
        </p:blipFill>
        <p:spPr>
          <a:xfrm>
            <a:off x="554782" y="3786777"/>
            <a:ext cx="3468172" cy="1486360"/>
          </a:xfrm>
          <a:prstGeom prst="rect">
            <a:avLst/>
          </a:prstGeom>
        </p:spPr>
      </p:pic>
      <p:pic>
        <p:nvPicPr>
          <p:cNvPr id="5" name="Picture 4">
            <a:extLst>
              <a:ext uri="{FF2B5EF4-FFF2-40B4-BE49-F238E27FC236}">
                <a16:creationId xmlns:a16="http://schemas.microsoft.com/office/drawing/2014/main" id="{60828995-BAC0-4AE9-BEEF-E9AC51E69FC5}"/>
              </a:ext>
            </a:extLst>
          </p:cNvPr>
          <p:cNvPicPr>
            <a:picLocks noChangeAspect="1"/>
          </p:cNvPicPr>
          <p:nvPr/>
        </p:nvPicPr>
        <p:blipFill>
          <a:blip r:embed="rId9"/>
          <a:stretch>
            <a:fillRect/>
          </a:stretch>
        </p:blipFill>
        <p:spPr>
          <a:xfrm>
            <a:off x="4442320" y="3777518"/>
            <a:ext cx="1502176" cy="1443267"/>
          </a:xfrm>
          <a:prstGeom prst="rect">
            <a:avLst/>
          </a:prstGeom>
        </p:spPr>
      </p:pic>
      <p:pic>
        <p:nvPicPr>
          <p:cNvPr id="12" name="Picture 11">
            <a:extLst>
              <a:ext uri="{FF2B5EF4-FFF2-40B4-BE49-F238E27FC236}">
                <a16:creationId xmlns:a16="http://schemas.microsoft.com/office/drawing/2014/main" id="{AE8CB58A-8E7D-4715-B749-A1ACEF74FAC1}"/>
              </a:ext>
            </a:extLst>
          </p:cNvPr>
          <p:cNvPicPr>
            <a:picLocks noChangeAspect="1"/>
          </p:cNvPicPr>
          <p:nvPr/>
        </p:nvPicPr>
        <p:blipFill>
          <a:blip r:embed="rId10"/>
          <a:stretch>
            <a:fillRect/>
          </a:stretch>
        </p:blipFill>
        <p:spPr>
          <a:xfrm>
            <a:off x="5064140" y="8480392"/>
            <a:ext cx="1205624" cy="376278"/>
          </a:xfrm>
          <a:prstGeom prst="rect">
            <a:avLst/>
          </a:prstGeom>
        </p:spPr>
      </p:pic>
    </p:spTree>
    <p:extLst>
      <p:ext uri="{BB962C8B-B14F-4D97-AF65-F5344CB8AC3E}">
        <p14:creationId xmlns:p14="http://schemas.microsoft.com/office/powerpoint/2010/main" val="30140458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6"/>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7"/>
          <a:stretch>
            <a:fillRect/>
          </a:stretch>
        </p:blipFill>
        <p:spPr>
          <a:xfrm>
            <a:off x="419386" y="460312"/>
            <a:ext cx="5842746" cy="854392"/>
          </a:xfrm>
          <a:prstGeom prst="rect">
            <a:avLst/>
          </a:prstGeom>
        </p:spPr>
      </p:pic>
      <p:sp>
        <p:nvSpPr>
          <p:cNvPr id="37" name="TextBox 36">
            <a:extLst>
              <a:ext uri="{FF2B5EF4-FFF2-40B4-BE49-F238E27FC236}">
                <a16:creationId xmlns:a16="http://schemas.microsoft.com/office/drawing/2014/main" id="{52DC8923-61C9-4470-916A-9276F6A63A4E}"/>
              </a:ext>
            </a:extLst>
          </p:cNvPr>
          <p:cNvSpPr txBox="1"/>
          <p:nvPr/>
        </p:nvSpPr>
        <p:spPr>
          <a:xfrm>
            <a:off x="2806760" y="2449598"/>
            <a:ext cx="1018309" cy="369332"/>
          </a:xfrm>
          <a:prstGeom prst="rect">
            <a:avLst/>
          </a:prstGeom>
          <a:noFill/>
        </p:spPr>
        <p:txBody>
          <a:bodyPr wrap="square" rtlCol="0">
            <a:spAutoFit/>
          </a:bodyPr>
          <a:lstStyle/>
          <a:p>
            <a:r>
              <a:rPr lang="en-PH" b="1" dirty="0">
                <a:solidFill>
                  <a:srgbClr val="FF0000"/>
                </a:solidFill>
              </a:rPr>
              <a:t>  </a:t>
            </a:r>
          </a:p>
        </p:txBody>
      </p:sp>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8"/>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extLst>
              <p:ext uri="{D42A27DB-BD31-4B8C-83A1-F6EECF244321}">
                <p14:modId xmlns:p14="http://schemas.microsoft.com/office/powerpoint/2010/main" val="780486169"/>
              </p:ext>
            </p:extLst>
          </p:nvPr>
        </p:nvGraphicFramePr>
        <p:xfrm>
          <a:off x="1073880" y="4515748"/>
          <a:ext cx="4470992" cy="3031246"/>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PH" sz="1000" b="0" baseline="0" dirty="0">
                          <a:solidFill>
                            <a:schemeClr val="tx1"/>
                          </a:solidFill>
                        </a:rPr>
                        <a:t>EUL001</a:t>
                      </a: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PH" sz="1000" baseline="0" dirty="0">
                          <a:solidFill>
                            <a:schemeClr val="tx1"/>
                          </a:solidFill>
                        </a:rPr>
                        <a:t>CARLISLE BRASS</a:t>
                      </a:r>
                    </a:p>
                  </a:txBody>
                  <a:tcPr/>
                </a:tc>
                <a:extLst>
                  <a:ext uri="{0D108BD9-81ED-4DB2-BD59-A6C34878D82A}">
                    <a16:rowId xmlns:a16="http://schemas.microsoft.com/office/drawing/2014/main" val="3698042402"/>
                  </a:ext>
                </a:extLst>
              </a:tr>
              <a:tr h="354658">
                <a:tc>
                  <a:txBody>
                    <a:bodyPr/>
                    <a:lstStyle/>
                    <a:p>
                      <a:r>
                        <a:rPr lang="en-PH" sz="1000" baseline="0" dirty="0">
                          <a:solidFill>
                            <a:schemeClr val="tx1"/>
                          </a:solidFill>
                        </a:rPr>
                        <a:t>AVAILABLE FINISH</a:t>
                      </a:r>
                    </a:p>
                  </a:txBody>
                  <a:tcPr/>
                </a:tc>
                <a:tc>
                  <a:txBody>
                    <a:bodyPr/>
                    <a:lstStyle/>
                    <a:p>
                      <a:r>
                        <a:rPr lang="en-PH" sz="1000" baseline="0" dirty="0">
                          <a:solidFill>
                            <a:schemeClr val="tx1"/>
                          </a:solidFill>
                        </a:rPr>
                        <a:t>ANTIQUE BRASS</a:t>
                      </a:r>
                    </a:p>
                    <a:p>
                      <a:r>
                        <a:rPr lang="en-PH" sz="1000" baseline="0" dirty="0">
                          <a:solidFill>
                            <a:schemeClr val="tx1"/>
                          </a:solidFill>
                        </a:rPr>
                        <a:t>SATIN BRASS</a:t>
                      </a:r>
                    </a:p>
                    <a:p>
                      <a:r>
                        <a:rPr lang="en-PH" sz="1000" baseline="0" dirty="0">
                          <a:solidFill>
                            <a:schemeClr val="tx1"/>
                          </a:solidFill>
                        </a:rPr>
                        <a:t>MATT BLACK</a:t>
                      </a: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PH" sz="1000" baseline="0" dirty="0">
                          <a:solidFill>
                            <a:schemeClr val="tx1"/>
                          </a:solidFill>
                        </a:rPr>
                        <a:t>ESCUTCHEON</a:t>
                      </a:r>
                    </a:p>
                  </a:txBody>
                  <a:tcPr/>
                </a:tc>
                <a:extLst>
                  <a:ext uri="{0D108BD9-81ED-4DB2-BD59-A6C34878D82A}">
                    <a16:rowId xmlns:a16="http://schemas.microsoft.com/office/drawing/2014/main" val="2401254085"/>
                  </a:ext>
                </a:extLst>
              </a:tr>
              <a:tr h="354658">
                <a:tc>
                  <a:txBody>
                    <a:bodyPr/>
                    <a:lstStyle/>
                    <a:p>
                      <a:r>
                        <a:rPr lang="en-PH" sz="1000" baseline="0" dirty="0">
                          <a:solidFill>
                            <a:schemeClr val="tx1"/>
                          </a:solidFill>
                        </a:rPr>
                        <a:t>DIAMETER</a:t>
                      </a:r>
                    </a:p>
                  </a:txBody>
                  <a:tcPr/>
                </a:tc>
                <a:tc>
                  <a:txBody>
                    <a:bodyPr/>
                    <a:lstStyle/>
                    <a:p>
                      <a:r>
                        <a:rPr lang="en-PH" sz="1000" baseline="0" dirty="0">
                          <a:solidFill>
                            <a:schemeClr val="tx1"/>
                          </a:solidFill>
                        </a:rPr>
                        <a:t>50MM</a:t>
                      </a:r>
                    </a:p>
                  </a:txBody>
                  <a:tcPr/>
                </a:tc>
                <a:extLst>
                  <a:ext uri="{0D108BD9-81ED-4DB2-BD59-A6C34878D82A}">
                    <a16:rowId xmlns:a16="http://schemas.microsoft.com/office/drawing/2014/main" val="2322150142"/>
                  </a:ext>
                </a:extLst>
              </a:tr>
              <a:tr h="354658">
                <a:tc>
                  <a:txBody>
                    <a:bodyPr/>
                    <a:lstStyle/>
                    <a:p>
                      <a:r>
                        <a:rPr lang="en-PH" sz="1000" baseline="0" dirty="0">
                          <a:solidFill>
                            <a:schemeClr val="tx1"/>
                          </a:solidFill>
                        </a:rPr>
                        <a:t>DEPTH</a:t>
                      </a:r>
                    </a:p>
                  </a:txBody>
                  <a:tcPr/>
                </a:tc>
                <a:tc>
                  <a:txBody>
                    <a:bodyPr/>
                    <a:lstStyle/>
                    <a:p>
                      <a:r>
                        <a:rPr lang="en-PH" sz="1000" baseline="0" dirty="0">
                          <a:solidFill>
                            <a:schemeClr val="tx1"/>
                          </a:solidFill>
                        </a:rPr>
                        <a:t>10MM</a:t>
                      </a:r>
                    </a:p>
                  </a:txBody>
                  <a:tcPr/>
                </a:tc>
                <a:extLst>
                  <a:ext uri="{0D108BD9-81ED-4DB2-BD59-A6C34878D82A}">
                    <a16:rowId xmlns:a16="http://schemas.microsoft.com/office/drawing/2014/main" val="3443310925"/>
                  </a:ext>
                </a:extLst>
              </a:tr>
              <a:tr h="354658">
                <a:tc>
                  <a:txBody>
                    <a:bodyPr/>
                    <a:lstStyle/>
                    <a:p>
                      <a:r>
                        <a:rPr lang="en-PH" sz="1000" baseline="0" dirty="0">
                          <a:solidFill>
                            <a:schemeClr val="tx1"/>
                          </a:solidFill>
                        </a:rPr>
                        <a:t>MECHANICAL WARRANTY</a:t>
                      </a:r>
                    </a:p>
                  </a:txBody>
                  <a:tcPr/>
                </a:tc>
                <a:tc>
                  <a:txBody>
                    <a:bodyPr/>
                    <a:lstStyle/>
                    <a:p>
                      <a:r>
                        <a:rPr lang="en-PH" sz="1000" baseline="0" dirty="0">
                          <a:solidFill>
                            <a:schemeClr val="tx1"/>
                          </a:solidFill>
                        </a:rPr>
                        <a:t>25 YEARS</a:t>
                      </a:r>
                    </a:p>
                  </a:txBody>
                  <a:tcPr/>
                </a:tc>
                <a:extLst>
                  <a:ext uri="{0D108BD9-81ED-4DB2-BD59-A6C34878D82A}">
                    <a16:rowId xmlns:a16="http://schemas.microsoft.com/office/drawing/2014/main" val="1480764841"/>
                  </a:ext>
                </a:extLst>
              </a:tr>
            </a:tbl>
          </a:graphicData>
        </a:graphic>
      </p:graphicFrame>
      <p:pic>
        <p:nvPicPr>
          <p:cNvPr id="6" name="Picture 5">
            <a:extLst>
              <a:ext uri="{FF2B5EF4-FFF2-40B4-BE49-F238E27FC236}">
                <a16:creationId xmlns:a16="http://schemas.microsoft.com/office/drawing/2014/main" id="{3AEBE0D2-ADF4-4661-8739-4A4AC654BA53}"/>
              </a:ext>
            </a:extLst>
          </p:cNvPr>
          <p:cNvPicPr>
            <a:picLocks noChangeAspect="1"/>
          </p:cNvPicPr>
          <p:nvPr/>
        </p:nvPicPr>
        <p:blipFill>
          <a:blip r:embed="rId9"/>
          <a:stretch>
            <a:fillRect/>
          </a:stretch>
        </p:blipFill>
        <p:spPr>
          <a:xfrm>
            <a:off x="4554272" y="2941487"/>
            <a:ext cx="990600" cy="209550"/>
          </a:xfrm>
          <a:prstGeom prst="rect">
            <a:avLst/>
          </a:prstGeom>
        </p:spPr>
      </p:pic>
      <p:pic>
        <p:nvPicPr>
          <p:cNvPr id="3" name="Picture 2">
            <a:extLst>
              <a:ext uri="{FF2B5EF4-FFF2-40B4-BE49-F238E27FC236}">
                <a16:creationId xmlns:a16="http://schemas.microsoft.com/office/drawing/2014/main" id="{00D617D1-708D-474E-B7FC-9010D41614DC}"/>
              </a:ext>
            </a:extLst>
          </p:cNvPr>
          <p:cNvPicPr>
            <a:picLocks noChangeAspect="1"/>
          </p:cNvPicPr>
          <p:nvPr/>
        </p:nvPicPr>
        <p:blipFill>
          <a:blip r:embed="rId10"/>
          <a:stretch>
            <a:fillRect/>
          </a:stretch>
        </p:blipFill>
        <p:spPr>
          <a:xfrm>
            <a:off x="1912044" y="2088935"/>
            <a:ext cx="2857430" cy="2181571"/>
          </a:xfrm>
          <a:prstGeom prst="rect">
            <a:avLst/>
          </a:prstGeom>
        </p:spPr>
      </p:pic>
      <p:pic>
        <p:nvPicPr>
          <p:cNvPr id="18" name="Picture 17">
            <a:extLst>
              <a:ext uri="{FF2B5EF4-FFF2-40B4-BE49-F238E27FC236}">
                <a16:creationId xmlns:a16="http://schemas.microsoft.com/office/drawing/2014/main" id="{ABC62F0E-1421-4AC9-B4A6-FC6F832BCFD2}"/>
              </a:ext>
            </a:extLst>
          </p:cNvPr>
          <p:cNvPicPr>
            <a:picLocks noChangeAspect="1"/>
          </p:cNvPicPr>
          <p:nvPr/>
        </p:nvPicPr>
        <p:blipFill>
          <a:blip r:embed="rId11"/>
          <a:stretch>
            <a:fillRect/>
          </a:stretch>
        </p:blipFill>
        <p:spPr>
          <a:xfrm>
            <a:off x="5064140" y="8480392"/>
            <a:ext cx="1205624" cy="376278"/>
          </a:xfrm>
          <a:prstGeom prst="rect">
            <a:avLst/>
          </a:prstGeom>
        </p:spPr>
      </p:pic>
      <p:pic>
        <p:nvPicPr>
          <p:cNvPr id="21" name="Picture 20">
            <a:extLst>
              <a:ext uri="{FF2B5EF4-FFF2-40B4-BE49-F238E27FC236}">
                <a16:creationId xmlns:a16="http://schemas.microsoft.com/office/drawing/2014/main" id="{1EA3883A-5AFF-4264-9898-6A9ACD21F328}"/>
              </a:ext>
            </a:extLst>
          </p:cNvPr>
          <p:cNvPicPr>
            <a:picLocks noChangeAspect="1"/>
          </p:cNvPicPr>
          <p:nvPr/>
        </p:nvPicPr>
        <p:blipFill>
          <a:blip r:embed="rId12"/>
          <a:stretch>
            <a:fillRect/>
          </a:stretch>
        </p:blipFill>
        <p:spPr>
          <a:xfrm>
            <a:off x="5351674" y="7568622"/>
            <a:ext cx="847725" cy="904875"/>
          </a:xfrm>
          <a:prstGeom prst="rect">
            <a:avLst/>
          </a:prstGeom>
        </p:spPr>
      </p:pic>
    </p:spTree>
    <p:extLst>
      <p:ext uri="{BB962C8B-B14F-4D97-AF65-F5344CB8AC3E}">
        <p14:creationId xmlns:p14="http://schemas.microsoft.com/office/powerpoint/2010/main" val="37554360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6"/>
          <a:stretch>
            <a:fillRect/>
          </a:stretch>
        </p:blipFill>
        <p:spPr>
          <a:xfrm>
            <a:off x="419386" y="460312"/>
            <a:ext cx="5842746" cy="854392"/>
          </a:xfrm>
          <a:prstGeom prst="rect">
            <a:avLst/>
          </a:prstGeom>
        </p:spPr>
      </p:pic>
      <p:sp>
        <p:nvSpPr>
          <p:cNvPr id="21" name="TextBox 20">
            <a:extLst>
              <a:ext uri="{FF2B5EF4-FFF2-40B4-BE49-F238E27FC236}">
                <a16:creationId xmlns:a16="http://schemas.microsoft.com/office/drawing/2014/main" id="{C9E4C7AE-6303-4B38-B384-230BCB85A882}"/>
              </a:ext>
            </a:extLst>
          </p:cNvPr>
          <p:cNvSpPr txBox="1"/>
          <p:nvPr/>
        </p:nvSpPr>
        <p:spPr>
          <a:xfrm>
            <a:off x="419386" y="1801006"/>
            <a:ext cx="5842746" cy="369332"/>
          </a:xfrm>
          <a:prstGeom prst="rect">
            <a:avLst/>
          </a:prstGeom>
          <a:noFill/>
        </p:spPr>
        <p:txBody>
          <a:bodyPr wrap="square" rtlCol="0">
            <a:spAutoFit/>
          </a:bodyPr>
          <a:lstStyle/>
          <a:p>
            <a:r>
              <a:rPr lang="en-US" b="1" cap="all" dirty="0">
                <a:solidFill>
                  <a:srgbClr val="FF0000"/>
                </a:solidFill>
              </a:rPr>
              <a:t> </a:t>
            </a:r>
            <a:r>
              <a:rPr lang="en-US" b="1" cap="all" dirty="0"/>
              <a:t>Carlisle brass™ BATHROOM THUMBTURN AND RELEASE</a:t>
            </a:r>
          </a:p>
        </p:txBody>
      </p:sp>
      <p:sp>
        <p:nvSpPr>
          <p:cNvPr id="26" name="TextBox 25">
            <a:extLst>
              <a:ext uri="{FF2B5EF4-FFF2-40B4-BE49-F238E27FC236}">
                <a16:creationId xmlns:a16="http://schemas.microsoft.com/office/drawing/2014/main" id="{F146E743-8A89-4BF5-86D1-9F42153C1212}"/>
              </a:ext>
            </a:extLst>
          </p:cNvPr>
          <p:cNvSpPr txBox="1"/>
          <p:nvPr/>
        </p:nvSpPr>
        <p:spPr>
          <a:xfrm>
            <a:off x="2468880" y="1499185"/>
            <a:ext cx="1947672" cy="369332"/>
          </a:xfrm>
          <a:prstGeom prst="rect">
            <a:avLst/>
          </a:prstGeom>
          <a:noFill/>
        </p:spPr>
        <p:txBody>
          <a:bodyPr wrap="square" rtlCol="0">
            <a:spAutoFit/>
          </a:bodyPr>
          <a:lstStyle/>
          <a:p>
            <a:r>
              <a:rPr lang="en-PH" b="1" dirty="0">
                <a:solidFill>
                  <a:srgbClr val="FF0000"/>
                </a:solidFill>
              </a:rPr>
              <a:t>  EUL004</a:t>
            </a:r>
          </a:p>
        </p:txBody>
      </p:sp>
      <p:sp>
        <p:nvSpPr>
          <p:cNvPr id="3" name="Rectangle 2">
            <a:extLst>
              <a:ext uri="{FF2B5EF4-FFF2-40B4-BE49-F238E27FC236}">
                <a16:creationId xmlns:a16="http://schemas.microsoft.com/office/drawing/2014/main" id="{67D83165-6EB4-4550-BB34-A357BA199E61}"/>
              </a:ext>
            </a:extLst>
          </p:cNvPr>
          <p:cNvSpPr/>
          <p:nvPr/>
        </p:nvSpPr>
        <p:spPr>
          <a:xfrm>
            <a:off x="589280" y="2096642"/>
            <a:ext cx="5672852" cy="1200329"/>
          </a:xfrm>
          <a:prstGeom prst="rect">
            <a:avLst/>
          </a:prstGeom>
        </p:spPr>
        <p:txBody>
          <a:bodyPr wrap="square">
            <a:spAutoFit/>
          </a:bodyPr>
          <a:lstStyle/>
          <a:p>
            <a:r>
              <a:rPr lang="en-US" dirty="0" err="1"/>
              <a:t>Thumbturn</a:t>
            </a:r>
            <a:r>
              <a:rPr lang="en-US" dirty="0"/>
              <a:t> and release on a screw on rose, concealed fix. Designed to match the new finishes collection range of designer handles on round roses.</a:t>
            </a:r>
            <a:endParaRPr lang="en-PH" dirty="0"/>
          </a:p>
          <a:p>
            <a:endParaRPr lang="en-PH" dirty="0"/>
          </a:p>
        </p:txBody>
      </p:sp>
      <p:pic>
        <p:nvPicPr>
          <p:cNvPr id="2" name="Picture 1">
            <a:extLst>
              <a:ext uri="{FF2B5EF4-FFF2-40B4-BE49-F238E27FC236}">
                <a16:creationId xmlns:a16="http://schemas.microsoft.com/office/drawing/2014/main" id="{CDEC3416-049D-4263-AE56-53AB97D65843}"/>
              </a:ext>
            </a:extLst>
          </p:cNvPr>
          <p:cNvPicPr>
            <a:picLocks noChangeAspect="1"/>
          </p:cNvPicPr>
          <p:nvPr/>
        </p:nvPicPr>
        <p:blipFill>
          <a:blip r:embed="rId7"/>
          <a:stretch>
            <a:fillRect/>
          </a:stretch>
        </p:blipFill>
        <p:spPr>
          <a:xfrm>
            <a:off x="554782" y="3786777"/>
            <a:ext cx="3468172" cy="1486360"/>
          </a:xfrm>
          <a:prstGeom prst="rect">
            <a:avLst/>
          </a:prstGeom>
        </p:spPr>
      </p:pic>
      <p:pic>
        <p:nvPicPr>
          <p:cNvPr id="5" name="Picture 4">
            <a:extLst>
              <a:ext uri="{FF2B5EF4-FFF2-40B4-BE49-F238E27FC236}">
                <a16:creationId xmlns:a16="http://schemas.microsoft.com/office/drawing/2014/main" id="{60828995-BAC0-4AE9-BEEF-E9AC51E69FC5}"/>
              </a:ext>
            </a:extLst>
          </p:cNvPr>
          <p:cNvPicPr>
            <a:picLocks noChangeAspect="1"/>
          </p:cNvPicPr>
          <p:nvPr/>
        </p:nvPicPr>
        <p:blipFill>
          <a:blip r:embed="rId8"/>
          <a:stretch>
            <a:fillRect/>
          </a:stretch>
        </p:blipFill>
        <p:spPr>
          <a:xfrm>
            <a:off x="4442320" y="3777518"/>
            <a:ext cx="1502176" cy="1443267"/>
          </a:xfrm>
          <a:prstGeom prst="rect">
            <a:avLst/>
          </a:prstGeom>
        </p:spPr>
      </p:pic>
      <p:pic>
        <p:nvPicPr>
          <p:cNvPr id="12" name="Picture 11">
            <a:extLst>
              <a:ext uri="{FF2B5EF4-FFF2-40B4-BE49-F238E27FC236}">
                <a16:creationId xmlns:a16="http://schemas.microsoft.com/office/drawing/2014/main" id="{AE8CB58A-8E7D-4715-B749-A1ACEF74FAC1}"/>
              </a:ext>
            </a:extLst>
          </p:cNvPr>
          <p:cNvPicPr>
            <a:picLocks noChangeAspect="1"/>
          </p:cNvPicPr>
          <p:nvPr/>
        </p:nvPicPr>
        <p:blipFill>
          <a:blip r:embed="rId9"/>
          <a:stretch>
            <a:fillRect/>
          </a:stretch>
        </p:blipFill>
        <p:spPr>
          <a:xfrm>
            <a:off x="5064140" y="8480392"/>
            <a:ext cx="1205624" cy="376278"/>
          </a:xfrm>
          <a:prstGeom prst="rect">
            <a:avLst/>
          </a:prstGeom>
        </p:spPr>
      </p:pic>
      <p:pic>
        <p:nvPicPr>
          <p:cNvPr id="4" name="Picture 3">
            <a:extLst>
              <a:ext uri="{FF2B5EF4-FFF2-40B4-BE49-F238E27FC236}">
                <a16:creationId xmlns:a16="http://schemas.microsoft.com/office/drawing/2014/main" id="{E7094908-2D99-4661-A15C-00CC5C22DE03}"/>
              </a:ext>
            </a:extLst>
          </p:cNvPr>
          <p:cNvPicPr>
            <a:picLocks noChangeAspect="1"/>
          </p:cNvPicPr>
          <p:nvPr/>
        </p:nvPicPr>
        <p:blipFill>
          <a:blip r:embed="rId10"/>
          <a:stretch>
            <a:fillRect/>
          </a:stretch>
        </p:blipFill>
        <p:spPr>
          <a:xfrm>
            <a:off x="294257" y="3685818"/>
            <a:ext cx="5982336" cy="1515525"/>
          </a:xfrm>
          <a:prstGeom prst="rect">
            <a:avLst/>
          </a:prstGeom>
        </p:spPr>
      </p:pic>
      <p:pic>
        <p:nvPicPr>
          <p:cNvPr id="6" name="Picture 5">
            <a:extLst>
              <a:ext uri="{FF2B5EF4-FFF2-40B4-BE49-F238E27FC236}">
                <a16:creationId xmlns:a16="http://schemas.microsoft.com/office/drawing/2014/main" id="{A1CE1A9A-FACF-4F09-B5CC-4B1B90F21A39}"/>
              </a:ext>
            </a:extLst>
          </p:cNvPr>
          <p:cNvPicPr>
            <a:picLocks noChangeAspect="1"/>
          </p:cNvPicPr>
          <p:nvPr/>
        </p:nvPicPr>
        <p:blipFill>
          <a:blip r:embed="rId11"/>
          <a:stretch>
            <a:fillRect/>
          </a:stretch>
        </p:blipFill>
        <p:spPr>
          <a:xfrm>
            <a:off x="1770950" y="5334774"/>
            <a:ext cx="3028950" cy="1533525"/>
          </a:xfrm>
          <a:prstGeom prst="rect">
            <a:avLst/>
          </a:prstGeom>
        </p:spPr>
      </p:pic>
      <p:pic>
        <p:nvPicPr>
          <p:cNvPr id="10" name="Picture 9">
            <a:extLst>
              <a:ext uri="{FF2B5EF4-FFF2-40B4-BE49-F238E27FC236}">
                <a16:creationId xmlns:a16="http://schemas.microsoft.com/office/drawing/2014/main" id="{6AF61E4D-7A31-4F6B-B034-16224AB18283}"/>
              </a:ext>
            </a:extLst>
          </p:cNvPr>
          <p:cNvPicPr>
            <a:picLocks noChangeAspect="1"/>
          </p:cNvPicPr>
          <p:nvPr/>
        </p:nvPicPr>
        <p:blipFill>
          <a:blip r:embed="rId12"/>
          <a:stretch>
            <a:fillRect/>
          </a:stretch>
        </p:blipFill>
        <p:spPr>
          <a:xfrm>
            <a:off x="428044" y="7514371"/>
            <a:ext cx="569500" cy="563747"/>
          </a:xfrm>
          <a:prstGeom prst="rect">
            <a:avLst/>
          </a:prstGeom>
        </p:spPr>
      </p:pic>
    </p:spTree>
    <p:extLst>
      <p:ext uri="{BB962C8B-B14F-4D97-AF65-F5344CB8AC3E}">
        <p14:creationId xmlns:p14="http://schemas.microsoft.com/office/powerpoint/2010/main" val="9795644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6"/>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7"/>
          <a:stretch>
            <a:fillRect/>
          </a:stretch>
        </p:blipFill>
        <p:spPr>
          <a:xfrm>
            <a:off x="419386" y="460312"/>
            <a:ext cx="5842746" cy="854392"/>
          </a:xfrm>
          <a:prstGeom prst="rect">
            <a:avLst/>
          </a:prstGeom>
        </p:spPr>
      </p:pic>
      <p:sp>
        <p:nvSpPr>
          <p:cNvPr id="37" name="TextBox 36">
            <a:extLst>
              <a:ext uri="{FF2B5EF4-FFF2-40B4-BE49-F238E27FC236}">
                <a16:creationId xmlns:a16="http://schemas.microsoft.com/office/drawing/2014/main" id="{52DC8923-61C9-4470-916A-9276F6A63A4E}"/>
              </a:ext>
            </a:extLst>
          </p:cNvPr>
          <p:cNvSpPr txBox="1"/>
          <p:nvPr/>
        </p:nvSpPr>
        <p:spPr>
          <a:xfrm>
            <a:off x="2806760" y="2449598"/>
            <a:ext cx="1018309" cy="369332"/>
          </a:xfrm>
          <a:prstGeom prst="rect">
            <a:avLst/>
          </a:prstGeom>
          <a:noFill/>
        </p:spPr>
        <p:txBody>
          <a:bodyPr wrap="square" rtlCol="0">
            <a:spAutoFit/>
          </a:bodyPr>
          <a:lstStyle/>
          <a:p>
            <a:r>
              <a:rPr lang="en-PH" b="1" dirty="0">
                <a:solidFill>
                  <a:srgbClr val="FF0000"/>
                </a:solidFill>
              </a:rPr>
              <a:t>  </a:t>
            </a:r>
          </a:p>
        </p:txBody>
      </p:sp>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8"/>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extLst>
              <p:ext uri="{D42A27DB-BD31-4B8C-83A1-F6EECF244321}">
                <p14:modId xmlns:p14="http://schemas.microsoft.com/office/powerpoint/2010/main" val="3642130824"/>
              </p:ext>
            </p:extLst>
          </p:nvPr>
        </p:nvGraphicFramePr>
        <p:xfrm>
          <a:off x="1073880" y="4515748"/>
          <a:ext cx="4470992" cy="3031246"/>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PH" sz="1000" b="0" baseline="0" dirty="0">
                          <a:solidFill>
                            <a:schemeClr val="tx1"/>
                          </a:solidFill>
                        </a:rPr>
                        <a:t>EUL004</a:t>
                      </a: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PH" sz="1000" baseline="0" dirty="0">
                          <a:solidFill>
                            <a:schemeClr val="tx1"/>
                          </a:solidFill>
                        </a:rPr>
                        <a:t>CARLISLE BRASS</a:t>
                      </a:r>
                    </a:p>
                  </a:txBody>
                  <a:tcPr/>
                </a:tc>
                <a:extLst>
                  <a:ext uri="{0D108BD9-81ED-4DB2-BD59-A6C34878D82A}">
                    <a16:rowId xmlns:a16="http://schemas.microsoft.com/office/drawing/2014/main" val="3698042402"/>
                  </a:ext>
                </a:extLst>
              </a:tr>
              <a:tr h="354658">
                <a:tc>
                  <a:txBody>
                    <a:bodyPr/>
                    <a:lstStyle/>
                    <a:p>
                      <a:r>
                        <a:rPr lang="en-PH" sz="1000" baseline="0" dirty="0">
                          <a:solidFill>
                            <a:schemeClr val="tx1"/>
                          </a:solidFill>
                        </a:rPr>
                        <a:t>AVAILABLE FINISH</a:t>
                      </a:r>
                    </a:p>
                  </a:txBody>
                  <a:tcPr/>
                </a:tc>
                <a:tc>
                  <a:txBody>
                    <a:bodyPr/>
                    <a:lstStyle/>
                    <a:p>
                      <a:r>
                        <a:rPr lang="en-PH" sz="1000" baseline="0" dirty="0">
                          <a:solidFill>
                            <a:schemeClr val="tx1"/>
                          </a:solidFill>
                        </a:rPr>
                        <a:t>ANTIQUE BRASS</a:t>
                      </a:r>
                    </a:p>
                    <a:p>
                      <a:r>
                        <a:rPr lang="en-PH" sz="1000" baseline="0" dirty="0">
                          <a:solidFill>
                            <a:schemeClr val="tx1"/>
                          </a:solidFill>
                        </a:rPr>
                        <a:t>SATIN BRASS</a:t>
                      </a:r>
                    </a:p>
                    <a:p>
                      <a:r>
                        <a:rPr lang="en-PH" sz="1000" baseline="0" dirty="0">
                          <a:solidFill>
                            <a:schemeClr val="tx1"/>
                          </a:solidFill>
                        </a:rPr>
                        <a:t>MATT BLACK</a:t>
                      </a: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PH" sz="1000" baseline="0" dirty="0">
                          <a:solidFill>
                            <a:schemeClr val="tx1"/>
                          </a:solidFill>
                        </a:rPr>
                        <a:t>TURN AND RELEASE</a:t>
                      </a:r>
                    </a:p>
                  </a:txBody>
                  <a:tcPr/>
                </a:tc>
                <a:extLst>
                  <a:ext uri="{0D108BD9-81ED-4DB2-BD59-A6C34878D82A}">
                    <a16:rowId xmlns:a16="http://schemas.microsoft.com/office/drawing/2014/main" val="2401254085"/>
                  </a:ext>
                </a:extLst>
              </a:tr>
              <a:tr h="354658">
                <a:tc>
                  <a:txBody>
                    <a:bodyPr/>
                    <a:lstStyle/>
                    <a:p>
                      <a:r>
                        <a:rPr lang="en-PH" sz="1000" baseline="0" dirty="0">
                          <a:solidFill>
                            <a:schemeClr val="tx1"/>
                          </a:solidFill>
                        </a:rPr>
                        <a:t>DIAMETER</a:t>
                      </a:r>
                    </a:p>
                  </a:txBody>
                  <a:tcPr/>
                </a:tc>
                <a:tc>
                  <a:txBody>
                    <a:bodyPr/>
                    <a:lstStyle/>
                    <a:p>
                      <a:r>
                        <a:rPr lang="en-PH" sz="1000" baseline="0" dirty="0">
                          <a:solidFill>
                            <a:schemeClr val="tx1"/>
                          </a:solidFill>
                        </a:rPr>
                        <a:t>50MM</a:t>
                      </a:r>
                    </a:p>
                  </a:txBody>
                  <a:tcPr/>
                </a:tc>
                <a:extLst>
                  <a:ext uri="{0D108BD9-81ED-4DB2-BD59-A6C34878D82A}">
                    <a16:rowId xmlns:a16="http://schemas.microsoft.com/office/drawing/2014/main" val="2322150142"/>
                  </a:ext>
                </a:extLst>
              </a:tr>
              <a:tr h="354658">
                <a:tc>
                  <a:txBody>
                    <a:bodyPr/>
                    <a:lstStyle/>
                    <a:p>
                      <a:r>
                        <a:rPr lang="en-PH" sz="1000" baseline="0" dirty="0">
                          <a:solidFill>
                            <a:schemeClr val="tx1"/>
                          </a:solidFill>
                        </a:rPr>
                        <a:t>PROJECTION</a:t>
                      </a:r>
                    </a:p>
                  </a:txBody>
                  <a:tcPr/>
                </a:tc>
                <a:tc>
                  <a:txBody>
                    <a:bodyPr/>
                    <a:lstStyle/>
                    <a:p>
                      <a:r>
                        <a:rPr lang="en-PH" sz="1000" baseline="0" dirty="0">
                          <a:solidFill>
                            <a:schemeClr val="tx1"/>
                          </a:solidFill>
                        </a:rPr>
                        <a:t>36MM</a:t>
                      </a:r>
                    </a:p>
                  </a:txBody>
                  <a:tcPr/>
                </a:tc>
                <a:extLst>
                  <a:ext uri="{0D108BD9-81ED-4DB2-BD59-A6C34878D82A}">
                    <a16:rowId xmlns:a16="http://schemas.microsoft.com/office/drawing/2014/main" val="3443310925"/>
                  </a:ext>
                </a:extLst>
              </a:tr>
              <a:tr h="354658">
                <a:tc>
                  <a:txBody>
                    <a:bodyPr/>
                    <a:lstStyle/>
                    <a:p>
                      <a:r>
                        <a:rPr lang="en-PH" sz="1000" baseline="0" dirty="0">
                          <a:solidFill>
                            <a:schemeClr val="tx1"/>
                          </a:solidFill>
                        </a:rPr>
                        <a:t>MECHANICAL WARRANTY</a:t>
                      </a:r>
                    </a:p>
                  </a:txBody>
                  <a:tcPr/>
                </a:tc>
                <a:tc>
                  <a:txBody>
                    <a:bodyPr/>
                    <a:lstStyle/>
                    <a:p>
                      <a:r>
                        <a:rPr lang="en-PH" sz="1000" baseline="0" dirty="0">
                          <a:solidFill>
                            <a:schemeClr val="tx1"/>
                          </a:solidFill>
                        </a:rPr>
                        <a:t>25 YEARS</a:t>
                      </a:r>
                    </a:p>
                  </a:txBody>
                  <a:tcPr/>
                </a:tc>
                <a:extLst>
                  <a:ext uri="{0D108BD9-81ED-4DB2-BD59-A6C34878D82A}">
                    <a16:rowId xmlns:a16="http://schemas.microsoft.com/office/drawing/2014/main" val="1480764841"/>
                  </a:ext>
                </a:extLst>
              </a:tr>
            </a:tbl>
          </a:graphicData>
        </a:graphic>
      </p:graphicFrame>
      <p:pic>
        <p:nvPicPr>
          <p:cNvPr id="6" name="Picture 5">
            <a:extLst>
              <a:ext uri="{FF2B5EF4-FFF2-40B4-BE49-F238E27FC236}">
                <a16:creationId xmlns:a16="http://schemas.microsoft.com/office/drawing/2014/main" id="{3AEBE0D2-ADF4-4661-8739-4A4AC654BA53}"/>
              </a:ext>
            </a:extLst>
          </p:cNvPr>
          <p:cNvPicPr>
            <a:picLocks noChangeAspect="1"/>
          </p:cNvPicPr>
          <p:nvPr/>
        </p:nvPicPr>
        <p:blipFill>
          <a:blip r:embed="rId9"/>
          <a:stretch>
            <a:fillRect/>
          </a:stretch>
        </p:blipFill>
        <p:spPr>
          <a:xfrm>
            <a:off x="4554272" y="2941487"/>
            <a:ext cx="990600" cy="209550"/>
          </a:xfrm>
          <a:prstGeom prst="rect">
            <a:avLst/>
          </a:prstGeom>
        </p:spPr>
      </p:pic>
      <p:pic>
        <p:nvPicPr>
          <p:cNvPr id="18" name="Picture 17">
            <a:extLst>
              <a:ext uri="{FF2B5EF4-FFF2-40B4-BE49-F238E27FC236}">
                <a16:creationId xmlns:a16="http://schemas.microsoft.com/office/drawing/2014/main" id="{ABC62F0E-1421-4AC9-B4A6-FC6F832BCFD2}"/>
              </a:ext>
            </a:extLst>
          </p:cNvPr>
          <p:cNvPicPr>
            <a:picLocks noChangeAspect="1"/>
          </p:cNvPicPr>
          <p:nvPr/>
        </p:nvPicPr>
        <p:blipFill>
          <a:blip r:embed="rId10"/>
          <a:stretch>
            <a:fillRect/>
          </a:stretch>
        </p:blipFill>
        <p:spPr>
          <a:xfrm>
            <a:off x="5064140" y="8480392"/>
            <a:ext cx="1205624" cy="376278"/>
          </a:xfrm>
          <a:prstGeom prst="rect">
            <a:avLst/>
          </a:prstGeom>
        </p:spPr>
      </p:pic>
      <p:pic>
        <p:nvPicPr>
          <p:cNvPr id="5" name="Picture 4">
            <a:extLst>
              <a:ext uri="{FF2B5EF4-FFF2-40B4-BE49-F238E27FC236}">
                <a16:creationId xmlns:a16="http://schemas.microsoft.com/office/drawing/2014/main" id="{A0ED54D2-323C-4DC5-B794-5B304792C83D}"/>
              </a:ext>
            </a:extLst>
          </p:cNvPr>
          <p:cNvPicPr>
            <a:picLocks noChangeAspect="1"/>
          </p:cNvPicPr>
          <p:nvPr/>
        </p:nvPicPr>
        <p:blipFill>
          <a:blip r:embed="rId11"/>
          <a:stretch>
            <a:fillRect/>
          </a:stretch>
        </p:blipFill>
        <p:spPr>
          <a:xfrm>
            <a:off x="434169" y="2190290"/>
            <a:ext cx="3390900" cy="1828800"/>
          </a:xfrm>
          <a:prstGeom prst="rect">
            <a:avLst/>
          </a:prstGeom>
        </p:spPr>
      </p:pic>
      <p:pic>
        <p:nvPicPr>
          <p:cNvPr id="7" name="Picture 6">
            <a:extLst>
              <a:ext uri="{FF2B5EF4-FFF2-40B4-BE49-F238E27FC236}">
                <a16:creationId xmlns:a16="http://schemas.microsoft.com/office/drawing/2014/main" id="{BE087CEE-7832-487C-BB5B-FBEEA93842DE}"/>
              </a:ext>
            </a:extLst>
          </p:cNvPr>
          <p:cNvPicPr>
            <a:picLocks noChangeAspect="1"/>
          </p:cNvPicPr>
          <p:nvPr/>
        </p:nvPicPr>
        <p:blipFill>
          <a:blip r:embed="rId12"/>
          <a:stretch>
            <a:fillRect/>
          </a:stretch>
        </p:blipFill>
        <p:spPr>
          <a:xfrm>
            <a:off x="3475947" y="2555702"/>
            <a:ext cx="3076575" cy="1704975"/>
          </a:xfrm>
          <a:prstGeom prst="rect">
            <a:avLst/>
          </a:prstGeom>
        </p:spPr>
      </p:pic>
      <p:pic>
        <p:nvPicPr>
          <p:cNvPr id="21" name="Picture 20">
            <a:extLst>
              <a:ext uri="{FF2B5EF4-FFF2-40B4-BE49-F238E27FC236}">
                <a16:creationId xmlns:a16="http://schemas.microsoft.com/office/drawing/2014/main" id="{6CD3C54F-8FB0-4FBC-89AE-E71DB8924708}"/>
              </a:ext>
            </a:extLst>
          </p:cNvPr>
          <p:cNvPicPr>
            <a:picLocks noChangeAspect="1"/>
          </p:cNvPicPr>
          <p:nvPr/>
        </p:nvPicPr>
        <p:blipFill>
          <a:blip r:embed="rId13"/>
          <a:stretch>
            <a:fillRect/>
          </a:stretch>
        </p:blipFill>
        <p:spPr>
          <a:xfrm>
            <a:off x="5277243" y="7579251"/>
            <a:ext cx="847725" cy="904875"/>
          </a:xfrm>
          <a:prstGeom prst="rect">
            <a:avLst/>
          </a:prstGeom>
        </p:spPr>
      </p:pic>
    </p:spTree>
    <p:extLst>
      <p:ext uri="{BB962C8B-B14F-4D97-AF65-F5344CB8AC3E}">
        <p14:creationId xmlns:p14="http://schemas.microsoft.com/office/powerpoint/2010/main" val="23664240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6"/>
          <a:stretch>
            <a:fillRect/>
          </a:stretch>
        </p:blipFill>
        <p:spPr>
          <a:xfrm>
            <a:off x="419386" y="460312"/>
            <a:ext cx="5842746" cy="854392"/>
          </a:xfrm>
          <a:prstGeom prst="rect">
            <a:avLst/>
          </a:prstGeom>
        </p:spPr>
      </p:pic>
      <p:sp>
        <p:nvSpPr>
          <p:cNvPr id="21" name="TextBox 20">
            <a:extLst>
              <a:ext uri="{FF2B5EF4-FFF2-40B4-BE49-F238E27FC236}">
                <a16:creationId xmlns:a16="http://schemas.microsoft.com/office/drawing/2014/main" id="{C9E4C7AE-6303-4B38-B384-230BCB85A882}"/>
              </a:ext>
            </a:extLst>
          </p:cNvPr>
          <p:cNvSpPr txBox="1"/>
          <p:nvPr/>
        </p:nvSpPr>
        <p:spPr>
          <a:xfrm>
            <a:off x="595868" y="1801006"/>
            <a:ext cx="5293584" cy="369332"/>
          </a:xfrm>
          <a:prstGeom prst="rect">
            <a:avLst/>
          </a:prstGeom>
          <a:noFill/>
        </p:spPr>
        <p:txBody>
          <a:bodyPr wrap="square" rtlCol="0">
            <a:spAutoFit/>
          </a:bodyPr>
          <a:lstStyle/>
          <a:p>
            <a:r>
              <a:rPr lang="en-US" b="1" cap="all" dirty="0"/>
              <a:t>Carlisle brass™  TRENTINO LEVER ON ROUND ROSE</a:t>
            </a:r>
          </a:p>
        </p:txBody>
      </p:sp>
      <p:sp>
        <p:nvSpPr>
          <p:cNvPr id="26" name="TextBox 25">
            <a:extLst>
              <a:ext uri="{FF2B5EF4-FFF2-40B4-BE49-F238E27FC236}">
                <a16:creationId xmlns:a16="http://schemas.microsoft.com/office/drawing/2014/main" id="{F146E743-8A89-4BF5-86D1-9F42153C1212}"/>
              </a:ext>
            </a:extLst>
          </p:cNvPr>
          <p:cNvSpPr txBox="1"/>
          <p:nvPr/>
        </p:nvSpPr>
        <p:spPr>
          <a:xfrm>
            <a:off x="2468880" y="1499185"/>
            <a:ext cx="1947672" cy="369332"/>
          </a:xfrm>
          <a:prstGeom prst="rect">
            <a:avLst/>
          </a:prstGeom>
          <a:noFill/>
        </p:spPr>
        <p:txBody>
          <a:bodyPr wrap="square" rtlCol="0">
            <a:spAutoFit/>
          </a:bodyPr>
          <a:lstStyle/>
          <a:p>
            <a:r>
              <a:rPr lang="en-PH" b="1" dirty="0">
                <a:solidFill>
                  <a:srgbClr val="FF0000"/>
                </a:solidFill>
              </a:rPr>
              <a:t>  EUL030</a:t>
            </a:r>
          </a:p>
        </p:txBody>
      </p:sp>
      <p:sp>
        <p:nvSpPr>
          <p:cNvPr id="3" name="Rectangle 2">
            <a:extLst>
              <a:ext uri="{FF2B5EF4-FFF2-40B4-BE49-F238E27FC236}">
                <a16:creationId xmlns:a16="http://schemas.microsoft.com/office/drawing/2014/main" id="{67D83165-6EB4-4550-BB34-A357BA199E61}"/>
              </a:ext>
            </a:extLst>
          </p:cNvPr>
          <p:cNvSpPr/>
          <p:nvPr/>
        </p:nvSpPr>
        <p:spPr>
          <a:xfrm>
            <a:off x="589280" y="2107275"/>
            <a:ext cx="5672852" cy="2031325"/>
          </a:xfrm>
          <a:prstGeom prst="rect">
            <a:avLst/>
          </a:prstGeom>
        </p:spPr>
        <p:txBody>
          <a:bodyPr wrap="square">
            <a:spAutoFit/>
          </a:bodyPr>
          <a:lstStyle/>
          <a:p>
            <a:r>
              <a:rPr lang="en-US" dirty="0"/>
              <a:t>Lever on a concealed fix 2 part screw on round rose. A straight lever simple but elegant, ideal for creating a minimalistic effect. Ergonomic and comfortable to use, ideal for heavy use in the office or school. Comes with a 25 year mechanical guarantee and is Fire door rated. Suitable for domestic and commercial use.</a:t>
            </a:r>
            <a:endParaRPr lang="en-PH" dirty="0"/>
          </a:p>
          <a:p>
            <a:endParaRPr lang="en-PH" dirty="0"/>
          </a:p>
        </p:txBody>
      </p:sp>
      <p:pic>
        <p:nvPicPr>
          <p:cNvPr id="12" name="Picture 11">
            <a:extLst>
              <a:ext uri="{FF2B5EF4-FFF2-40B4-BE49-F238E27FC236}">
                <a16:creationId xmlns:a16="http://schemas.microsoft.com/office/drawing/2014/main" id="{AE8CB58A-8E7D-4715-B749-A1ACEF74FAC1}"/>
              </a:ext>
            </a:extLst>
          </p:cNvPr>
          <p:cNvPicPr>
            <a:picLocks noChangeAspect="1"/>
          </p:cNvPicPr>
          <p:nvPr/>
        </p:nvPicPr>
        <p:blipFill>
          <a:blip r:embed="rId7"/>
          <a:stretch>
            <a:fillRect/>
          </a:stretch>
        </p:blipFill>
        <p:spPr>
          <a:xfrm>
            <a:off x="5064140" y="8480392"/>
            <a:ext cx="1205624" cy="376278"/>
          </a:xfrm>
          <a:prstGeom prst="rect">
            <a:avLst/>
          </a:prstGeom>
        </p:spPr>
      </p:pic>
      <p:pic>
        <p:nvPicPr>
          <p:cNvPr id="7" name="Picture 6">
            <a:extLst>
              <a:ext uri="{FF2B5EF4-FFF2-40B4-BE49-F238E27FC236}">
                <a16:creationId xmlns:a16="http://schemas.microsoft.com/office/drawing/2014/main" id="{3B848071-05EF-4FE7-B101-A066C653042B}"/>
              </a:ext>
            </a:extLst>
          </p:cNvPr>
          <p:cNvPicPr>
            <a:picLocks noChangeAspect="1"/>
          </p:cNvPicPr>
          <p:nvPr/>
        </p:nvPicPr>
        <p:blipFill>
          <a:blip r:embed="rId8"/>
          <a:stretch>
            <a:fillRect/>
          </a:stretch>
        </p:blipFill>
        <p:spPr>
          <a:xfrm>
            <a:off x="601955" y="4125309"/>
            <a:ext cx="2855922" cy="1757794"/>
          </a:xfrm>
          <a:prstGeom prst="rect">
            <a:avLst/>
          </a:prstGeom>
        </p:spPr>
      </p:pic>
      <p:pic>
        <p:nvPicPr>
          <p:cNvPr id="9" name="Picture 8">
            <a:extLst>
              <a:ext uri="{FF2B5EF4-FFF2-40B4-BE49-F238E27FC236}">
                <a16:creationId xmlns:a16="http://schemas.microsoft.com/office/drawing/2014/main" id="{2ED6909C-09AF-45AB-97B4-3D95CB6EDDB4}"/>
              </a:ext>
            </a:extLst>
          </p:cNvPr>
          <p:cNvPicPr>
            <a:picLocks noChangeAspect="1"/>
          </p:cNvPicPr>
          <p:nvPr/>
        </p:nvPicPr>
        <p:blipFill>
          <a:blip r:embed="rId9"/>
          <a:stretch>
            <a:fillRect/>
          </a:stretch>
        </p:blipFill>
        <p:spPr>
          <a:xfrm>
            <a:off x="3603094" y="4260557"/>
            <a:ext cx="2804255" cy="1502702"/>
          </a:xfrm>
          <a:prstGeom prst="rect">
            <a:avLst/>
          </a:prstGeom>
        </p:spPr>
      </p:pic>
      <p:pic>
        <p:nvPicPr>
          <p:cNvPr id="10" name="Picture 9">
            <a:extLst>
              <a:ext uri="{FF2B5EF4-FFF2-40B4-BE49-F238E27FC236}">
                <a16:creationId xmlns:a16="http://schemas.microsoft.com/office/drawing/2014/main" id="{45ECD974-26A0-4E35-AAEE-21691C218E6A}"/>
              </a:ext>
            </a:extLst>
          </p:cNvPr>
          <p:cNvPicPr>
            <a:picLocks noChangeAspect="1"/>
          </p:cNvPicPr>
          <p:nvPr/>
        </p:nvPicPr>
        <p:blipFill>
          <a:blip r:embed="rId10"/>
          <a:stretch>
            <a:fillRect/>
          </a:stretch>
        </p:blipFill>
        <p:spPr>
          <a:xfrm>
            <a:off x="2148518" y="5990970"/>
            <a:ext cx="3273491" cy="1287100"/>
          </a:xfrm>
          <a:prstGeom prst="rect">
            <a:avLst/>
          </a:prstGeom>
        </p:spPr>
      </p:pic>
      <p:pic>
        <p:nvPicPr>
          <p:cNvPr id="13" name="Picture 12">
            <a:extLst>
              <a:ext uri="{FF2B5EF4-FFF2-40B4-BE49-F238E27FC236}">
                <a16:creationId xmlns:a16="http://schemas.microsoft.com/office/drawing/2014/main" id="{75324867-1EE3-4869-940C-9655CF0C86D4}"/>
              </a:ext>
            </a:extLst>
          </p:cNvPr>
          <p:cNvPicPr>
            <a:picLocks noChangeAspect="1"/>
          </p:cNvPicPr>
          <p:nvPr/>
        </p:nvPicPr>
        <p:blipFill>
          <a:blip r:embed="rId11"/>
          <a:stretch>
            <a:fillRect/>
          </a:stretch>
        </p:blipFill>
        <p:spPr>
          <a:xfrm>
            <a:off x="419386" y="7497203"/>
            <a:ext cx="569501" cy="569501"/>
          </a:xfrm>
          <a:prstGeom prst="rect">
            <a:avLst/>
          </a:prstGeom>
        </p:spPr>
      </p:pic>
    </p:spTree>
    <p:extLst>
      <p:ext uri="{BB962C8B-B14F-4D97-AF65-F5344CB8AC3E}">
        <p14:creationId xmlns:p14="http://schemas.microsoft.com/office/powerpoint/2010/main" val="30810268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6"/>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7"/>
          <a:stretch>
            <a:fillRect/>
          </a:stretch>
        </p:blipFill>
        <p:spPr>
          <a:xfrm>
            <a:off x="419386" y="460312"/>
            <a:ext cx="5842746" cy="854392"/>
          </a:xfrm>
          <a:prstGeom prst="rect">
            <a:avLst/>
          </a:prstGeom>
        </p:spPr>
      </p:pic>
      <p:sp>
        <p:nvSpPr>
          <p:cNvPr id="37" name="TextBox 36">
            <a:extLst>
              <a:ext uri="{FF2B5EF4-FFF2-40B4-BE49-F238E27FC236}">
                <a16:creationId xmlns:a16="http://schemas.microsoft.com/office/drawing/2014/main" id="{52DC8923-61C9-4470-916A-9276F6A63A4E}"/>
              </a:ext>
            </a:extLst>
          </p:cNvPr>
          <p:cNvSpPr txBox="1"/>
          <p:nvPr/>
        </p:nvSpPr>
        <p:spPr>
          <a:xfrm>
            <a:off x="2806760" y="2449598"/>
            <a:ext cx="1018309" cy="369332"/>
          </a:xfrm>
          <a:prstGeom prst="rect">
            <a:avLst/>
          </a:prstGeom>
          <a:noFill/>
        </p:spPr>
        <p:txBody>
          <a:bodyPr wrap="square" rtlCol="0">
            <a:spAutoFit/>
          </a:bodyPr>
          <a:lstStyle/>
          <a:p>
            <a:r>
              <a:rPr lang="en-PH" b="1" dirty="0">
                <a:solidFill>
                  <a:srgbClr val="FF0000"/>
                </a:solidFill>
              </a:rPr>
              <a:t>  </a:t>
            </a:r>
          </a:p>
        </p:txBody>
      </p:sp>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8"/>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extLst>
              <p:ext uri="{D42A27DB-BD31-4B8C-83A1-F6EECF244321}">
                <p14:modId xmlns:p14="http://schemas.microsoft.com/office/powerpoint/2010/main" val="832197047"/>
              </p:ext>
            </p:extLst>
          </p:nvPr>
        </p:nvGraphicFramePr>
        <p:xfrm>
          <a:off x="1073880" y="4515748"/>
          <a:ext cx="4470992" cy="2837264"/>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PH" sz="1000" b="0" baseline="0" dirty="0">
                          <a:solidFill>
                            <a:schemeClr val="tx1"/>
                          </a:solidFill>
                        </a:rPr>
                        <a:t>EUL030</a:t>
                      </a: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PH" sz="1000" baseline="0" dirty="0">
                          <a:solidFill>
                            <a:schemeClr val="tx1"/>
                          </a:solidFill>
                        </a:rPr>
                        <a:t>CARLISLE BRASS</a:t>
                      </a:r>
                    </a:p>
                  </a:txBody>
                  <a:tcPr/>
                </a:tc>
                <a:extLst>
                  <a:ext uri="{0D108BD9-81ED-4DB2-BD59-A6C34878D82A}">
                    <a16:rowId xmlns:a16="http://schemas.microsoft.com/office/drawing/2014/main" val="3698042402"/>
                  </a:ext>
                </a:extLst>
              </a:tr>
              <a:tr h="354658">
                <a:tc>
                  <a:txBody>
                    <a:bodyPr/>
                    <a:lstStyle/>
                    <a:p>
                      <a:r>
                        <a:rPr lang="en-PH" sz="1000" baseline="0" dirty="0">
                          <a:solidFill>
                            <a:schemeClr val="tx1"/>
                          </a:solidFill>
                        </a:rPr>
                        <a:t>AVAILABLE FINISH</a:t>
                      </a:r>
                    </a:p>
                  </a:txBody>
                  <a:tcPr/>
                </a:tc>
                <a:tc>
                  <a:txBody>
                    <a:bodyPr/>
                    <a:lstStyle/>
                    <a:p>
                      <a:r>
                        <a:rPr lang="en-PH" sz="1000" baseline="0" dirty="0">
                          <a:solidFill>
                            <a:schemeClr val="tx1"/>
                          </a:solidFill>
                        </a:rPr>
                        <a:t>MATT BLACK</a:t>
                      </a: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PH" sz="1000" baseline="0" dirty="0">
                          <a:solidFill>
                            <a:schemeClr val="tx1"/>
                          </a:solidFill>
                        </a:rPr>
                        <a:t>LEVER HANDLE</a:t>
                      </a:r>
                    </a:p>
                  </a:txBody>
                  <a:tcPr/>
                </a:tc>
                <a:extLst>
                  <a:ext uri="{0D108BD9-81ED-4DB2-BD59-A6C34878D82A}">
                    <a16:rowId xmlns:a16="http://schemas.microsoft.com/office/drawing/2014/main" val="2401254085"/>
                  </a:ext>
                </a:extLst>
              </a:tr>
              <a:tr h="354658">
                <a:tc>
                  <a:txBody>
                    <a:bodyPr/>
                    <a:lstStyle/>
                    <a:p>
                      <a:r>
                        <a:rPr lang="en-PH" sz="1000" baseline="0" dirty="0">
                          <a:solidFill>
                            <a:schemeClr val="tx1"/>
                          </a:solidFill>
                        </a:rPr>
                        <a:t>DIAMETER</a:t>
                      </a:r>
                    </a:p>
                  </a:txBody>
                  <a:tcPr/>
                </a:tc>
                <a:tc>
                  <a:txBody>
                    <a:bodyPr/>
                    <a:lstStyle/>
                    <a:p>
                      <a:r>
                        <a:rPr lang="en-PH" sz="1000" baseline="0" dirty="0">
                          <a:solidFill>
                            <a:schemeClr val="tx1"/>
                          </a:solidFill>
                        </a:rPr>
                        <a:t>50MM</a:t>
                      </a:r>
                    </a:p>
                  </a:txBody>
                  <a:tcPr/>
                </a:tc>
                <a:extLst>
                  <a:ext uri="{0D108BD9-81ED-4DB2-BD59-A6C34878D82A}">
                    <a16:rowId xmlns:a16="http://schemas.microsoft.com/office/drawing/2014/main" val="2322150142"/>
                  </a:ext>
                </a:extLst>
              </a:tr>
              <a:tr h="354658">
                <a:tc>
                  <a:txBody>
                    <a:bodyPr/>
                    <a:lstStyle/>
                    <a:p>
                      <a:r>
                        <a:rPr lang="en-PH" sz="1000" baseline="0" dirty="0">
                          <a:solidFill>
                            <a:schemeClr val="tx1"/>
                          </a:solidFill>
                        </a:rPr>
                        <a:t>PROJECTION</a:t>
                      </a:r>
                    </a:p>
                  </a:txBody>
                  <a:tcPr/>
                </a:tc>
                <a:tc>
                  <a:txBody>
                    <a:bodyPr/>
                    <a:lstStyle/>
                    <a:p>
                      <a:r>
                        <a:rPr lang="en-PH" sz="1000" baseline="0" dirty="0">
                          <a:solidFill>
                            <a:schemeClr val="tx1"/>
                          </a:solidFill>
                        </a:rPr>
                        <a:t>63MM</a:t>
                      </a:r>
                    </a:p>
                  </a:txBody>
                  <a:tcPr/>
                </a:tc>
                <a:extLst>
                  <a:ext uri="{0D108BD9-81ED-4DB2-BD59-A6C34878D82A}">
                    <a16:rowId xmlns:a16="http://schemas.microsoft.com/office/drawing/2014/main" val="3443310925"/>
                  </a:ext>
                </a:extLst>
              </a:tr>
              <a:tr h="354658">
                <a:tc>
                  <a:txBody>
                    <a:bodyPr/>
                    <a:lstStyle/>
                    <a:p>
                      <a:r>
                        <a:rPr lang="en-PH" sz="1000" baseline="0" dirty="0">
                          <a:solidFill>
                            <a:schemeClr val="tx1"/>
                          </a:solidFill>
                        </a:rPr>
                        <a:t>MECHANICAL WARRANTY</a:t>
                      </a:r>
                    </a:p>
                  </a:txBody>
                  <a:tcPr/>
                </a:tc>
                <a:tc>
                  <a:txBody>
                    <a:bodyPr/>
                    <a:lstStyle/>
                    <a:p>
                      <a:r>
                        <a:rPr lang="en-PH" sz="1000" baseline="0" dirty="0">
                          <a:solidFill>
                            <a:schemeClr val="tx1"/>
                          </a:solidFill>
                        </a:rPr>
                        <a:t>25 YEARS</a:t>
                      </a:r>
                    </a:p>
                  </a:txBody>
                  <a:tcPr/>
                </a:tc>
                <a:extLst>
                  <a:ext uri="{0D108BD9-81ED-4DB2-BD59-A6C34878D82A}">
                    <a16:rowId xmlns:a16="http://schemas.microsoft.com/office/drawing/2014/main" val="1480764841"/>
                  </a:ext>
                </a:extLst>
              </a:tr>
            </a:tbl>
          </a:graphicData>
        </a:graphic>
      </p:graphicFrame>
      <p:pic>
        <p:nvPicPr>
          <p:cNvPr id="6" name="Picture 5">
            <a:extLst>
              <a:ext uri="{FF2B5EF4-FFF2-40B4-BE49-F238E27FC236}">
                <a16:creationId xmlns:a16="http://schemas.microsoft.com/office/drawing/2014/main" id="{3AEBE0D2-ADF4-4661-8739-4A4AC654BA53}"/>
              </a:ext>
            </a:extLst>
          </p:cNvPr>
          <p:cNvPicPr>
            <a:picLocks noChangeAspect="1"/>
          </p:cNvPicPr>
          <p:nvPr/>
        </p:nvPicPr>
        <p:blipFill>
          <a:blip r:embed="rId9"/>
          <a:stretch>
            <a:fillRect/>
          </a:stretch>
        </p:blipFill>
        <p:spPr>
          <a:xfrm>
            <a:off x="4554272" y="2941487"/>
            <a:ext cx="990600" cy="209550"/>
          </a:xfrm>
          <a:prstGeom prst="rect">
            <a:avLst/>
          </a:prstGeom>
        </p:spPr>
      </p:pic>
      <p:pic>
        <p:nvPicPr>
          <p:cNvPr id="18" name="Picture 17">
            <a:extLst>
              <a:ext uri="{FF2B5EF4-FFF2-40B4-BE49-F238E27FC236}">
                <a16:creationId xmlns:a16="http://schemas.microsoft.com/office/drawing/2014/main" id="{ABC62F0E-1421-4AC9-B4A6-FC6F832BCFD2}"/>
              </a:ext>
            </a:extLst>
          </p:cNvPr>
          <p:cNvPicPr>
            <a:picLocks noChangeAspect="1"/>
          </p:cNvPicPr>
          <p:nvPr/>
        </p:nvPicPr>
        <p:blipFill>
          <a:blip r:embed="rId10"/>
          <a:stretch>
            <a:fillRect/>
          </a:stretch>
        </p:blipFill>
        <p:spPr>
          <a:xfrm>
            <a:off x="5064140" y="8480392"/>
            <a:ext cx="1205624" cy="376278"/>
          </a:xfrm>
          <a:prstGeom prst="rect">
            <a:avLst/>
          </a:prstGeom>
        </p:spPr>
      </p:pic>
      <p:pic>
        <p:nvPicPr>
          <p:cNvPr id="2" name="Picture 1">
            <a:extLst>
              <a:ext uri="{FF2B5EF4-FFF2-40B4-BE49-F238E27FC236}">
                <a16:creationId xmlns:a16="http://schemas.microsoft.com/office/drawing/2014/main" id="{AACC5E24-CE8A-48DB-8A71-DC81F1BBF199}"/>
              </a:ext>
            </a:extLst>
          </p:cNvPr>
          <p:cNvPicPr>
            <a:picLocks noChangeAspect="1"/>
          </p:cNvPicPr>
          <p:nvPr/>
        </p:nvPicPr>
        <p:blipFill>
          <a:blip r:embed="rId11"/>
          <a:stretch>
            <a:fillRect/>
          </a:stretch>
        </p:blipFill>
        <p:spPr>
          <a:xfrm>
            <a:off x="1506408" y="1919792"/>
            <a:ext cx="3198589" cy="2595956"/>
          </a:xfrm>
          <a:prstGeom prst="rect">
            <a:avLst/>
          </a:prstGeom>
        </p:spPr>
      </p:pic>
      <p:pic>
        <p:nvPicPr>
          <p:cNvPr id="21" name="Picture 20">
            <a:extLst>
              <a:ext uri="{FF2B5EF4-FFF2-40B4-BE49-F238E27FC236}">
                <a16:creationId xmlns:a16="http://schemas.microsoft.com/office/drawing/2014/main" id="{3FB965EA-2BA1-4E9E-B6C4-B909C16AA6EF}"/>
              </a:ext>
            </a:extLst>
          </p:cNvPr>
          <p:cNvPicPr>
            <a:picLocks noChangeAspect="1"/>
          </p:cNvPicPr>
          <p:nvPr/>
        </p:nvPicPr>
        <p:blipFill>
          <a:blip r:embed="rId12"/>
          <a:stretch>
            <a:fillRect/>
          </a:stretch>
        </p:blipFill>
        <p:spPr>
          <a:xfrm>
            <a:off x="5277243" y="7557985"/>
            <a:ext cx="847725" cy="904875"/>
          </a:xfrm>
          <a:prstGeom prst="rect">
            <a:avLst/>
          </a:prstGeom>
        </p:spPr>
      </p:pic>
    </p:spTree>
    <p:extLst>
      <p:ext uri="{BB962C8B-B14F-4D97-AF65-F5344CB8AC3E}">
        <p14:creationId xmlns:p14="http://schemas.microsoft.com/office/powerpoint/2010/main" val="17134038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6"/>
          <a:stretch>
            <a:fillRect/>
          </a:stretch>
        </p:blipFill>
        <p:spPr>
          <a:xfrm>
            <a:off x="419386" y="460312"/>
            <a:ext cx="5842746" cy="854392"/>
          </a:xfrm>
          <a:prstGeom prst="rect">
            <a:avLst/>
          </a:prstGeom>
        </p:spPr>
      </p:pic>
      <p:sp>
        <p:nvSpPr>
          <p:cNvPr id="21" name="TextBox 20">
            <a:extLst>
              <a:ext uri="{FF2B5EF4-FFF2-40B4-BE49-F238E27FC236}">
                <a16:creationId xmlns:a16="http://schemas.microsoft.com/office/drawing/2014/main" id="{C9E4C7AE-6303-4B38-B384-230BCB85A882}"/>
              </a:ext>
            </a:extLst>
          </p:cNvPr>
          <p:cNvSpPr txBox="1"/>
          <p:nvPr/>
        </p:nvSpPr>
        <p:spPr>
          <a:xfrm>
            <a:off x="595868" y="1801006"/>
            <a:ext cx="5293583" cy="369332"/>
          </a:xfrm>
          <a:prstGeom prst="rect">
            <a:avLst/>
          </a:prstGeom>
          <a:noFill/>
        </p:spPr>
        <p:txBody>
          <a:bodyPr wrap="square" rtlCol="0">
            <a:spAutoFit/>
          </a:bodyPr>
          <a:lstStyle/>
          <a:p>
            <a:r>
              <a:rPr lang="en-US" b="1" cap="all" dirty="0"/>
              <a:t>   Carlisle brass™ AMIATA LEVER ON ROUND ROSE</a:t>
            </a:r>
          </a:p>
        </p:txBody>
      </p:sp>
      <p:sp>
        <p:nvSpPr>
          <p:cNvPr id="26" name="TextBox 25">
            <a:extLst>
              <a:ext uri="{FF2B5EF4-FFF2-40B4-BE49-F238E27FC236}">
                <a16:creationId xmlns:a16="http://schemas.microsoft.com/office/drawing/2014/main" id="{F146E743-8A89-4BF5-86D1-9F42153C1212}"/>
              </a:ext>
            </a:extLst>
          </p:cNvPr>
          <p:cNvSpPr txBox="1"/>
          <p:nvPr/>
        </p:nvSpPr>
        <p:spPr>
          <a:xfrm>
            <a:off x="2468880" y="1499185"/>
            <a:ext cx="1947672" cy="369332"/>
          </a:xfrm>
          <a:prstGeom prst="rect">
            <a:avLst/>
          </a:prstGeom>
          <a:noFill/>
        </p:spPr>
        <p:txBody>
          <a:bodyPr wrap="square" rtlCol="0">
            <a:spAutoFit/>
          </a:bodyPr>
          <a:lstStyle/>
          <a:p>
            <a:r>
              <a:rPr lang="en-PH" b="1" dirty="0">
                <a:solidFill>
                  <a:srgbClr val="FF0000"/>
                </a:solidFill>
              </a:rPr>
              <a:t>  EUL040</a:t>
            </a:r>
          </a:p>
        </p:txBody>
      </p:sp>
      <p:sp>
        <p:nvSpPr>
          <p:cNvPr id="3" name="Rectangle 2">
            <a:extLst>
              <a:ext uri="{FF2B5EF4-FFF2-40B4-BE49-F238E27FC236}">
                <a16:creationId xmlns:a16="http://schemas.microsoft.com/office/drawing/2014/main" id="{67D83165-6EB4-4550-BB34-A357BA199E61}"/>
              </a:ext>
            </a:extLst>
          </p:cNvPr>
          <p:cNvSpPr/>
          <p:nvPr/>
        </p:nvSpPr>
        <p:spPr>
          <a:xfrm>
            <a:off x="589280" y="2032844"/>
            <a:ext cx="5672852" cy="1754326"/>
          </a:xfrm>
          <a:prstGeom prst="rect">
            <a:avLst/>
          </a:prstGeom>
        </p:spPr>
        <p:txBody>
          <a:bodyPr wrap="square">
            <a:spAutoFit/>
          </a:bodyPr>
          <a:lstStyle/>
          <a:p>
            <a:r>
              <a:rPr lang="en-US" dirty="0"/>
              <a:t>Lever on a concealed fix 2 part screw on round rose. A stylish round bar lever reflecting the attention to detail in this range. Comes with a 25 year mechanical guarantee and is Fire door rated. Suitable for domestic and commercial use.</a:t>
            </a:r>
            <a:endParaRPr lang="en-PH" dirty="0"/>
          </a:p>
          <a:p>
            <a:endParaRPr lang="en-PH" dirty="0"/>
          </a:p>
        </p:txBody>
      </p:sp>
      <p:pic>
        <p:nvPicPr>
          <p:cNvPr id="12" name="Picture 11">
            <a:extLst>
              <a:ext uri="{FF2B5EF4-FFF2-40B4-BE49-F238E27FC236}">
                <a16:creationId xmlns:a16="http://schemas.microsoft.com/office/drawing/2014/main" id="{AE8CB58A-8E7D-4715-B749-A1ACEF74FAC1}"/>
              </a:ext>
            </a:extLst>
          </p:cNvPr>
          <p:cNvPicPr>
            <a:picLocks noChangeAspect="1"/>
          </p:cNvPicPr>
          <p:nvPr/>
        </p:nvPicPr>
        <p:blipFill>
          <a:blip r:embed="rId7"/>
          <a:stretch>
            <a:fillRect/>
          </a:stretch>
        </p:blipFill>
        <p:spPr>
          <a:xfrm>
            <a:off x="5064140" y="8480392"/>
            <a:ext cx="1205624" cy="376278"/>
          </a:xfrm>
          <a:prstGeom prst="rect">
            <a:avLst/>
          </a:prstGeom>
        </p:spPr>
      </p:pic>
      <p:pic>
        <p:nvPicPr>
          <p:cNvPr id="13" name="Picture 12">
            <a:extLst>
              <a:ext uri="{FF2B5EF4-FFF2-40B4-BE49-F238E27FC236}">
                <a16:creationId xmlns:a16="http://schemas.microsoft.com/office/drawing/2014/main" id="{75324867-1EE3-4869-940C-9655CF0C86D4}"/>
              </a:ext>
            </a:extLst>
          </p:cNvPr>
          <p:cNvPicPr>
            <a:picLocks noChangeAspect="1"/>
          </p:cNvPicPr>
          <p:nvPr/>
        </p:nvPicPr>
        <p:blipFill>
          <a:blip r:embed="rId8"/>
          <a:stretch>
            <a:fillRect/>
          </a:stretch>
        </p:blipFill>
        <p:spPr>
          <a:xfrm>
            <a:off x="419386" y="7497203"/>
            <a:ext cx="569501" cy="569501"/>
          </a:xfrm>
          <a:prstGeom prst="rect">
            <a:avLst/>
          </a:prstGeom>
        </p:spPr>
      </p:pic>
      <p:pic>
        <p:nvPicPr>
          <p:cNvPr id="2" name="Picture 1">
            <a:extLst>
              <a:ext uri="{FF2B5EF4-FFF2-40B4-BE49-F238E27FC236}">
                <a16:creationId xmlns:a16="http://schemas.microsoft.com/office/drawing/2014/main" id="{A3DCB786-8FA6-44FC-A2B9-E7C03EC1AA0D}"/>
              </a:ext>
            </a:extLst>
          </p:cNvPr>
          <p:cNvPicPr>
            <a:picLocks noChangeAspect="1"/>
          </p:cNvPicPr>
          <p:nvPr/>
        </p:nvPicPr>
        <p:blipFill>
          <a:blip r:embed="rId9"/>
          <a:stretch>
            <a:fillRect/>
          </a:stretch>
        </p:blipFill>
        <p:spPr>
          <a:xfrm>
            <a:off x="502244" y="4200858"/>
            <a:ext cx="2887797" cy="1100693"/>
          </a:xfrm>
          <a:prstGeom prst="rect">
            <a:avLst/>
          </a:prstGeom>
        </p:spPr>
      </p:pic>
      <p:pic>
        <p:nvPicPr>
          <p:cNvPr id="4" name="Picture 3">
            <a:extLst>
              <a:ext uri="{FF2B5EF4-FFF2-40B4-BE49-F238E27FC236}">
                <a16:creationId xmlns:a16="http://schemas.microsoft.com/office/drawing/2014/main" id="{1D5A4B2A-759C-4612-AF4E-A4F5A6A505D3}"/>
              </a:ext>
            </a:extLst>
          </p:cNvPr>
          <p:cNvPicPr>
            <a:picLocks noChangeAspect="1"/>
          </p:cNvPicPr>
          <p:nvPr/>
        </p:nvPicPr>
        <p:blipFill>
          <a:blip r:embed="rId10"/>
          <a:stretch>
            <a:fillRect/>
          </a:stretch>
        </p:blipFill>
        <p:spPr>
          <a:xfrm>
            <a:off x="3539023" y="3968285"/>
            <a:ext cx="3050234" cy="1693638"/>
          </a:xfrm>
          <a:prstGeom prst="rect">
            <a:avLst/>
          </a:prstGeom>
        </p:spPr>
      </p:pic>
      <p:pic>
        <p:nvPicPr>
          <p:cNvPr id="5" name="Picture 4">
            <a:extLst>
              <a:ext uri="{FF2B5EF4-FFF2-40B4-BE49-F238E27FC236}">
                <a16:creationId xmlns:a16="http://schemas.microsoft.com/office/drawing/2014/main" id="{BF3461BC-A8C6-4CE2-954F-FE977E2CB69B}"/>
              </a:ext>
            </a:extLst>
          </p:cNvPr>
          <p:cNvPicPr>
            <a:picLocks noChangeAspect="1"/>
          </p:cNvPicPr>
          <p:nvPr/>
        </p:nvPicPr>
        <p:blipFill>
          <a:blip r:embed="rId11"/>
          <a:stretch>
            <a:fillRect/>
          </a:stretch>
        </p:blipFill>
        <p:spPr>
          <a:xfrm>
            <a:off x="1760307" y="5449895"/>
            <a:ext cx="3050235" cy="1531682"/>
          </a:xfrm>
          <a:prstGeom prst="rect">
            <a:avLst/>
          </a:prstGeom>
        </p:spPr>
      </p:pic>
      <p:pic>
        <p:nvPicPr>
          <p:cNvPr id="6" name="Picture 5">
            <a:extLst>
              <a:ext uri="{FF2B5EF4-FFF2-40B4-BE49-F238E27FC236}">
                <a16:creationId xmlns:a16="http://schemas.microsoft.com/office/drawing/2014/main" id="{B97FBF01-3344-4E93-A29C-840B2698A78E}"/>
              </a:ext>
            </a:extLst>
          </p:cNvPr>
          <p:cNvPicPr>
            <a:picLocks noChangeAspect="1"/>
          </p:cNvPicPr>
          <p:nvPr/>
        </p:nvPicPr>
        <p:blipFill>
          <a:blip r:embed="rId12"/>
          <a:stretch>
            <a:fillRect/>
          </a:stretch>
        </p:blipFill>
        <p:spPr>
          <a:xfrm>
            <a:off x="419386" y="7497202"/>
            <a:ext cx="575373" cy="569502"/>
          </a:xfrm>
          <a:prstGeom prst="rect">
            <a:avLst/>
          </a:prstGeom>
        </p:spPr>
      </p:pic>
    </p:spTree>
    <p:extLst>
      <p:ext uri="{BB962C8B-B14F-4D97-AF65-F5344CB8AC3E}">
        <p14:creationId xmlns:p14="http://schemas.microsoft.com/office/powerpoint/2010/main" val="10739562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6"/>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7"/>
          <a:stretch>
            <a:fillRect/>
          </a:stretch>
        </p:blipFill>
        <p:spPr>
          <a:xfrm>
            <a:off x="419386" y="460312"/>
            <a:ext cx="5842746" cy="854392"/>
          </a:xfrm>
          <a:prstGeom prst="rect">
            <a:avLst/>
          </a:prstGeom>
        </p:spPr>
      </p:pic>
      <p:sp>
        <p:nvSpPr>
          <p:cNvPr id="37" name="TextBox 36">
            <a:extLst>
              <a:ext uri="{FF2B5EF4-FFF2-40B4-BE49-F238E27FC236}">
                <a16:creationId xmlns:a16="http://schemas.microsoft.com/office/drawing/2014/main" id="{52DC8923-61C9-4470-916A-9276F6A63A4E}"/>
              </a:ext>
            </a:extLst>
          </p:cNvPr>
          <p:cNvSpPr txBox="1"/>
          <p:nvPr/>
        </p:nvSpPr>
        <p:spPr>
          <a:xfrm>
            <a:off x="2806760" y="2449598"/>
            <a:ext cx="1018309" cy="369332"/>
          </a:xfrm>
          <a:prstGeom prst="rect">
            <a:avLst/>
          </a:prstGeom>
          <a:noFill/>
        </p:spPr>
        <p:txBody>
          <a:bodyPr wrap="square" rtlCol="0">
            <a:spAutoFit/>
          </a:bodyPr>
          <a:lstStyle/>
          <a:p>
            <a:r>
              <a:rPr lang="en-PH" b="1" dirty="0">
                <a:solidFill>
                  <a:srgbClr val="FF0000"/>
                </a:solidFill>
              </a:rPr>
              <a:t>  </a:t>
            </a:r>
          </a:p>
        </p:txBody>
      </p:sp>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8"/>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extLst>
              <p:ext uri="{D42A27DB-BD31-4B8C-83A1-F6EECF244321}">
                <p14:modId xmlns:p14="http://schemas.microsoft.com/office/powerpoint/2010/main" val="1898627326"/>
              </p:ext>
            </p:extLst>
          </p:nvPr>
        </p:nvGraphicFramePr>
        <p:xfrm>
          <a:off x="1073880" y="4515748"/>
          <a:ext cx="4470992" cy="2837264"/>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PH" sz="1000" b="0" baseline="0" dirty="0">
                          <a:solidFill>
                            <a:schemeClr val="tx1"/>
                          </a:solidFill>
                        </a:rPr>
                        <a:t>EUL040</a:t>
                      </a: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PH" sz="1000" baseline="0" dirty="0">
                          <a:solidFill>
                            <a:schemeClr val="tx1"/>
                          </a:solidFill>
                        </a:rPr>
                        <a:t>CARLISLE BRASS</a:t>
                      </a:r>
                    </a:p>
                  </a:txBody>
                  <a:tcPr/>
                </a:tc>
                <a:extLst>
                  <a:ext uri="{0D108BD9-81ED-4DB2-BD59-A6C34878D82A}">
                    <a16:rowId xmlns:a16="http://schemas.microsoft.com/office/drawing/2014/main" val="3698042402"/>
                  </a:ext>
                </a:extLst>
              </a:tr>
              <a:tr h="354658">
                <a:tc>
                  <a:txBody>
                    <a:bodyPr/>
                    <a:lstStyle/>
                    <a:p>
                      <a:r>
                        <a:rPr lang="en-PH" sz="1000" baseline="0" dirty="0">
                          <a:solidFill>
                            <a:schemeClr val="tx1"/>
                          </a:solidFill>
                        </a:rPr>
                        <a:t>AVAILABLE FINISH</a:t>
                      </a:r>
                    </a:p>
                  </a:txBody>
                  <a:tcPr/>
                </a:tc>
                <a:tc>
                  <a:txBody>
                    <a:bodyPr/>
                    <a:lstStyle/>
                    <a:p>
                      <a:r>
                        <a:rPr lang="en-PH" sz="1000" baseline="0" dirty="0">
                          <a:solidFill>
                            <a:schemeClr val="tx1"/>
                          </a:solidFill>
                        </a:rPr>
                        <a:t>SATIN BRASS</a:t>
                      </a: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PH" sz="1000" baseline="0" dirty="0">
                          <a:solidFill>
                            <a:schemeClr val="tx1"/>
                          </a:solidFill>
                        </a:rPr>
                        <a:t>LEVER HANDLE</a:t>
                      </a:r>
                    </a:p>
                  </a:txBody>
                  <a:tcPr/>
                </a:tc>
                <a:extLst>
                  <a:ext uri="{0D108BD9-81ED-4DB2-BD59-A6C34878D82A}">
                    <a16:rowId xmlns:a16="http://schemas.microsoft.com/office/drawing/2014/main" val="2401254085"/>
                  </a:ext>
                </a:extLst>
              </a:tr>
              <a:tr h="354658">
                <a:tc>
                  <a:txBody>
                    <a:bodyPr/>
                    <a:lstStyle/>
                    <a:p>
                      <a:r>
                        <a:rPr lang="en-PH" sz="1000" baseline="0" dirty="0">
                          <a:solidFill>
                            <a:schemeClr val="tx1"/>
                          </a:solidFill>
                        </a:rPr>
                        <a:t>DIAMETER</a:t>
                      </a:r>
                    </a:p>
                  </a:txBody>
                  <a:tcPr/>
                </a:tc>
                <a:tc>
                  <a:txBody>
                    <a:bodyPr/>
                    <a:lstStyle/>
                    <a:p>
                      <a:r>
                        <a:rPr lang="en-PH" sz="1000" baseline="0" dirty="0">
                          <a:solidFill>
                            <a:schemeClr val="tx1"/>
                          </a:solidFill>
                        </a:rPr>
                        <a:t>50MM</a:t>
                      </a:r>
                    </a:p>
                  </a:txBody>
                  <a:tcPr/>
                </a:tc>
                <a:extLst>
                  <a:ext uri="{0D108BD9-81ED-4DB2-BD59-A6C34878D82A}">
                    <a16:rowId xmlns:a16="http://schemas.microsoft.com/office/drawing/2014/main" val="2322150142"/>
                  </a:ext>
                </a:extLst>
              </a:tr>
              <a:tr h="354658">
                <a:tc>
                  <a:txBody>
                    <a:bodyPr/>
                    <a:lstStyle/>
                    <a:p>
                      <a:r>
                        <a:rPr lang="en-PH" sz="1000" baseline="0" dirty="0">
                          <a:solidFill>
                            <a:schemeClr val="tx1"/>
                          </a:solidFill>
                        </a:rPr>
                        <a:t>PROJECTION</a:t>
                      </a:r>
                    </a:p>
                  </a:txBody>
                  <a:tcPr/>
                </a:tc>
                <a:tc>
                  <a:txBody>
                    <a:bodyPr/>
                    <a:lstStyle/>
                    <a:p>
                      <a:r>
                        <a:rPr lang="en-PH" sz="1000" baseline="0" dirty="0">
                          <a:solidFill>
                            <a:schemeClr val="tx1"/>
                          </a:solidFill>
                        </a:rPr>
                        <a:t>64MM</a:t>
                      </a:r>
                    </a:p>
                  </a:txBody>
                  <a:tcPr/>
                </a:tc>
                <a:extLst>
                  <a:ext uri="{0D108BD9-81ED-4DB2-BD59-A6C34878D82A}">
                    <a16:rowId xmlns:a16="http://schemas.microsoft.com/office/drawing/2014/main" val="3443310925"/>
                  </a:ext>
                </a:extLst>
              </a:tr>
              <a:tr h="354658">
                <a:tc>
                  <a:txBody>
                    <a:bodyPr/>
                    <a:lstStyle/>
                    <a:p>
                      <a:r>
                        <a:rPr lang="en-PH" sz="1000" baseline="0" dirty="0">
                          <a:solidFill>
                            <a:schemeClr val="tx1"/>
                          </a:solidFill>
                        </a:rPr>
                        <a:t>MECHANICAL WARRANTY</a:t>
                      </a:r>
                    </a:p>
                  </a:txBody>
                  <a:tcPr/>
                </a:tc>
                <a:tc>
                  <a:txBody>
                    <a:bodyPr/>
                    <a:lstStyle/>
                    <a:p>
                      <a:r>
                        <a:rPr lang="en-PH" sz="1000" baseline="0" dirty="0">
                          <a:solidFill>
                            <a:schemeClr val="tx1"/>
                          </a:solidFill>
                        </a:rPr>
                        <a:t>25 YEARS</a:t>
                      </a:r>
                    </a:p>
                  </a:txBody>
                  <a:tcPr/>
                </a:tc>
                <a:extLst>
                  <a:ext uri="{0D108BD9-81ED-4DB2-BD59-A6C34878D82A}">
                    <a16:rowId xmlns:a16="http://schemas.microsoft.com/office/drawing/2014/main" val="1480764841"/>
                  </a:ext>
                </a:extLst>
              </a:tr>
            </a:tbl>
          </a:graphicData>
        </a:graphic>
      </p:graphicFrame>
      <p:pic>
        <p:nvPicPr>
          <p:cNvPr id="6" name="Picture 5">
            <a:extLst>
              <a:ext uri="{FF2B5EF4-FFF2-40B4-BE49-F238E27FC236}">
                <a16:creationId xmlns:a16="http://schemas.microsoft.com/office/drawing/2014/main" id="{3AEBE0D2-ADF4-4661-8739-4A4AC654BA53}"/>
              </a:ext>
            </a:extLst>
          </p:cNvPr>
          <p:cNvPicPr>
            <a:picLocks noChangeAspect="1"/>
          </p:cNvPicPr>
          <p:nvPr/>
        </p:nvPicPr>
        <p:blipFill>
          <a:blip r:embed="rId9"/>
          <a:stretch>
            <a:fillRect/>
          </a:stretch>
        </p:blipFill>
        <p:spPr>
          <a:xfrm>
            <a:off x="4554272" y="2941487"/>
            <a:ext cx="990600" cy="209550"/>
          </a:xfrm>
          <a:prstGeom prst="rect">
            <a:avLst/>
          </a:prstGeom>
        </p:spPr>
      </p:pic>
      <p:pic>
        <p:nvPicPr>
          <p:cNvPr id="18" name="Picture 17">
            <a:extLst>
              <a:ext uri="{FF2B5EF4-FFF2-40B4-BE49-F238E27FC236}">
                <a16:creationId xmlns:a16="http://schemas.microsoft.com/office/drawing/2014/main" id="{ABC62F0E-1421-4AC9-B4A6-FC6F832BCFD2}"/>
              </a:ext>
            </a:extLst>
          </p:cNvPr>
          <p:cNvPicPr>
            <a:picLocks noChangeAspect="1"/>
          </p:cNvPicPr>
          <p:nvPr/>
        </p:nvPicPr>
        <p:blipFill>
          <a:blip r:embed="rId10"/>
          <a:stretch>
            <a:fillRect/>
          </a:stretch>
        </p:blipFill>
        <p:spPr>
          <a:xfrm>
            <a:off x="5064140" y="8480392"/>
            <a:ext cx="1205624" cy="376278"/>
          </a:xfrm>
          <a:prstGeom prst="rect">
            <a:avLst/>
          </a:prstGeom>
        </p:spPr>
      </p:pic>
      <p:pic>
        <p:nvPicPr>
          <p:cNvPr id="3" name="Picture 2">
            <a:extLst>
              <a:ext uri="{FF2B5EF4-FFF2-40B4-BE49-F238E27FC236}">
                <a16:creationId xmlns:a16="http://schemas.microsoft.com/office/drawing/2014/main" id="{4BE0B5AE-0937-4F12-AFC2-F98325B53B67}"/>
              </a:ext>
            </a:extLst>
          </p:cNvPr>
          <p:cNvPicPr>
            <a:picLocks noChangeAspect="1"/>
          </p:cNvPicPr>
          <p:nvPr/>
        </p:nvPicPr>
        <p:blipFill>
          <a:blip r:embed="rId11"/>
          <a:stretch>
            <a:fillRect/>
          </a:stretch>
        </p:blipFill>
        <p:spPr>
          <a:xfrm>
            <a:off x="1710081" y="1927977"/>
            <a:ext cx="3198589" cy="2609201"/>
          </a:xfrm>
          <a:prstGeom prst="rect">
            <a:avLst/>
          </a:prstGeom>
        </p:spPr>
      </p:pic>
      <p:pic>
        <p:nvPicPr>
          <p:cNvPr id="21" name="Picture 20">
            <a:extLst>
              <a:ext uri="{FF2B5EF4-FFF2-40B4-BE49-F238E27FC236}">
                <a16:creationId xmlns:a16="http://schemas.microsoft.com/office/drawing/2014/main" id="{879295C8-6DC5-4E18-9EB7-540C0552ADB2}"/>
              </a:ext>
            </a:extLst>
          </p:cNvPr>
          <p:cNvPicPr>
            <a:picLocks noChangeAspect="1"/>
          </p:cNvPicPr>
          <p:nvPr/>
        </p:nvPicPr>
        <p:blipFill>
          <a:blip r:embed="rId12"/>
          <a:stretch>
            <a:fillRect/>
          </a:stretch>
        </p:blipFill>
        <p:spPr>
          <a:xfrm>
            <a:off x="5277243" y="7579251"/>
            <a:ext cx="847725" cy="904875"/>
          </a:xfrm>
          <a:prstGeom prst="rect">
            <a:avLst/>
          </a:prstGeom>
        </p:spPr>
      </p:pic>
    </p:spTree>
    <p:extLst>
      <p:ext uri="{BB962C8B-B14F-4D97-AF65-F5344CB8AC3E}">
        <p14:creationId xmlns:p14="http://schemas.microsoft.com/office/powerpoint/2010/main" val="9312663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6"/>
          <a:stretch>
            <a:fillRect/>
          </a:stretch>
        </p:blipFill>
        <p:spPr>
          <a:xfrm>
            <a:off x="419386" y="460312"/>
            <a:ext cx="5842746" cy="854392"/>
          </a:xfrm>
          <a:prstGeom prst="rect">
            <a:avLst/>
          </a:prstGeom>
        </p:spPr>
      </p:pic>
      <p:sp>
        <p:nvSpPr>
          <p:cNvPr id="21" name="TextBox 20">
            <a:extLst>
              <a:ext uri="{FF2B5EF4-FFF2-40B4-BE49-F238E27FC236}">
                <a16:creationId xmlns:a16="http://schemas.microsoft.com/office/drawing/2014/main" id="{C9E4C7AE-6303-4B38-B384-230BCB85A882}"/>
              </a:ext>
            </a:extLst>
          </p:cNvPr>
          <p:cNvSpPr txBox="1"/>
          <p:nvPr/>
        </p:nvSpPr>
        <p:spPr>
          <a:xfrm>
            <a:off x="784122" y="1792419"/>
            <a:ext cx="5113274" cy="369332"/>
          </a:xfrm>
          <a:prstGeom prst="rect">
            <a:avLst/>
          </a:prstGeom>
          <a:noFill/>
        </p:spPr>
        <p:txBody>
          <a:bodyPr wrap="square" rtlCol="0">
            <a:spAutoFit/>
          </a:bodyPr>
          <a:lstStyle/>
          <a:p>
            <a:r>
              <a:rPr lang="en-US" b="1" cap="all" dirty="0"/>
              <a:t>Carlisle brass™ VARESE LEVER ON ROUND ROSE   </a:t>
            </a:r>
          </a:p>
        </p:txBody>
      </p:sp>
      <p:sp>
        <p:nvSpPr>
          <p:cNvPr id="26" name="TextBox 25">
            <a:extLst>
              <a:ext uri="{FF2B5EF4-FFF2-40B4-BE49-F238E27FC236}">
                <a16:creationId xmlns:a16="http://schemas.microsoft.com/office/drawing/2014/main" id="{F146E743-8A89-4BF5-86D1-9F42153C1212}"/>
              </a:ext>
            </a:extLst>
          </p:cNvPr>
          <p:cNvSpPr txBox="1"/>
          <p:nvPr/>
        </p:nvSpPr>
        <p:spPr>
          <a:xfrm>
            <a:off x="2468880" y="1499185"/>
            <a:ext cx="1947672" cy="369332"/>
          </a:xfrm>
          <a:prstGeom prst="rect">
            <a:avLst/>
          </a:prstGeom>
          <a:noFill/>
        </p:spPr>
        <p:txBody>
          <a:bodyPr wrap="square" rtlCol="0">
            <a:spAutoFit/>
          </a:bodyPr>
          <a:lstStyle/>
          <a:p>
            <a:r>
              <a:rPr lang="en-PH" b="1" dirty="0">
                <a:solidFill>
                  <a:srgbClr val="FF0000"/>
                </a:solidFill>
              </a:rPr>
              <a:t>  EUL050</a:t>
            </a:r>
          </a:p>
        </p:txBody>
      </p:sp>
      <p:sp>
        <p:nvSpPr>
          <p:cNvPr id="3" name="Rectangle 2">
            <a:extLst>
              <a:ext uri="{FF2B5EF4-FFF2-40B4-BE49-F238E27FC236}">
                <a16:creationId xmlns:a16="http://schemas.microsoft.com/office/drawing/2014/main" id="{67D83165-6EB4-4550-BB34-A357BA199E61}"/>
              </a:ext>
            </a:extLst>
          </p:cNvPr>
          <p:cNvSpPr/>
          <p:nvPr/>
        </p:nvSpPr>
        <p:spPr>
          <a:xfrm>
            <a:off x="589280" y="2032844"/>
            <a:ext cx="5672852" cy="1477328"/>
          </a:xfrm>
          <a:prstGeom prst="rect">
            <a:avLst/>
          </a:prstGeom>
        </p:spPr>
        <p:txBody>
          <a:bodyPr wrap="square">
            <a:spAutoFit/>
          </a:bodyPr>
          <a:lstStyle/>
          <a:p>
            <a:r>
              <a:rPr lang="en-US" dirty="0"/>
              <a:t>Lever on a concealed fix 2 part screw on round rose. A stylish knurled for grip round bar lever. Comes with a 25 year mechanical guarantee and is Fire door rated. Suitable for domestic and commercial use.</a:t>
            </a:r>
            <a:endParaRPr lang="en-PH" dirty="0"/>
          </a:p>
          <a:p>
            <a:endParaRPr lang="en-PH" dirty="0"/>
          </a:p>
        </p:txBody>
      </p:sp>
      <p:pic>
        <p:nvPicPr>
          <p:cNvPr id="12" name="Picture 11">
            <a:extLst>
              <a:ext uri="{FF2B5EF4-FFF2-40B4-BE49-F238E27FC236}">
                <a16:creationId xmlns:a16="http://schemas.microsoft.com/office/drawing/2014/main" id="{AE8CB58A-8E7D-4715-B749-A1ACEF74FAC1}"/>
              </a:ext>
            </a:extLst>
          </p:cNvPr>
          <p:cNvPicPr>
            <a:picLocks noChangeAspect="1"/>
          </p:cNvPicPr>
          <p:nvPr/>
        </p:nvPicPr>
        <p:blipFill>
          <a:blip r:embed="rId7"/>
          <a:stretch>
            <a:fillRect/>
          </a:stretch>
        </p:blipFill>
        <p:spPr>
          <a:xfrm>
            <a:off x="5064140" y="8480392"/>
            <a:ext cx="1205624" cy="376278"/>
          </a:xfrm>
          <a:prstGeom prst="rect">
            <a:avLst/>
          </a:prstGeom>
        </p:spPr>
      </p:pic>
      <p:pic>
        <p:nvPicPr>
          <p:cNvPr id="7" name="Picture 6">
            <a:extLst>
              <a:ext uri="{FF2B5EF4-FFF2-40B4-BE49-F238E27FC236}">
                <a16:creationId xmlns:a16="http://schemas.microsoft.com/office/drawing/2014/main" id="{57C81064-3785-49E8-88B2-264146655CFA}"/>
              </a:ext>
            </a:extLst>
          </p:cNvPr>
          <p:cNvPicPr>
            <a:picLocks noChangeAspect="1"/>
          </p:cNvPicPr>
          <p:nvPr/>
        </p:nvPicPr>
        <p:blipFill>
          <a:blip r:embed="rId8"/>
          <a:stretch>
            <a:fillRect/>
          </a:stretch>
        </p:blipFill>
        <p:spPr>
          <a:xfrm>
            <a:off x="565628" y="3736299"/>
            <a:ext cx="2820999" cy="1148670"/>
          </a:xfrm>
          <a:prstGeom prst="rect">
            <a:avLst/>
          </a:prstGeom>
        </p:spPr>
      </p:pic>
      <p:pic>
        <p:nvPicPr>
          <p:cNvPr id="8" name="Picture 7">
            <a:extLst>
              <a:ext uri="{FF2B5EF4-FFF2-40B4-BE49-F238E27FC236}">
                <a16:creationId xmlns:a16="http://schemas.microsoft.com/office/drawing/2014/main" id="{70FB5D7D-8590-450D-BB09-0855FC9CD9C4}"/>
              </a:ext>
            </a:extLst>
          </p:cNvPr>
          <p:cNvPicPr>
            <a:picLocks noChangeAspect="1"/>
          </p:cNvPicPr>
          <p:nvPr/>
        </p:nvPicPr>
        <p:blipFill>
          <a:blip r:embed="rId9"/>
          <a:stretch>
            <a:fillRect/>
          </a:stretch>
        </p:blipFill>
        <p:spPr>
          <a:xfrm>
            <a:off x="3429000" y="3378130"/>
            <a:ext cx="2882291" cy="1506839"/>
          </a:xfrm>
          <a:prstGeom prst="rect">
            <a:avLst/>
          </a:prstGeom>
        </p:spPr>
      </p:pic>
      <p:pic>
        <p:nvPicPr>
          <p:cNvPr id="9" name="Picture 8">
            <a:extLst>
              <a:ext uri="{FF2B5EF4-FFF2-40B4-BE49-F238E27FC236}">
                <a16:creationId xmlns:a16="http://schemas.microsoft.com/office/drawing/2014/main" id="{7D4AE171-0F55-497B-A5A9-EF7DFA965D20}"/>
              </a:ext>
            </a:extLst>
          </p:cNvPr>
          <p:cNvPicPr>
            <a:picLocks noChangeAspect="1"/>
          </p:cNvPicPr>
          <p:nvPr/>
        </p:nvPicPr>
        <p:blipFill>
          <a:blip r:embed="rId10"/>
          <a:stretch>
            <a:fillRect/>
          </a:stretch>
        </p:blipFill>
        <p:spPr>
          <a:xfrm>
            <a:off x="1809057" y="5007399"/>
            <a:ext cx="3155140" cy="1748474"/>
          </a:xfrm>
          <a:prstGeom prst="rect">
            <a:avLst/>
          </a:prstGeom>
        </p:spPr>
      </p:pic>
      <p:pic>
        <p:nvPicPr>
          <p:cNvPr id="10" name="Picture 9">
            <a:extLst>
              <a:ext uri="{FF2B5EF4-FFF2-40B4-BE49-F238E27FC236}">
                <a16:creationId xmlns:a16="http://schemas.microsoft.com/office/drawing/2014/main" id="{9D5EE2F7-7359-4566-A281-F851269960DA}"/>
              </a:ext>
            </a:extLst>
          </p:cNvPr>
          <p:cNvPicPr>
            <a:picLocks noChangeAspect="1"/>
          </p:cNvPicPr>
          <p:nvPr/>
        </p:nvPicPr>
        <p:blipFill>
          <a:blip r:embed="rId11"/>
          <a:stretch>
            <a:fillRect/>
          </a:stretch>
        </p:blipFill>
        <p:spPr>
          <a:xfrm>
            <a:off x="414047" y="7500798"/>
            <a:ext cx="576364" cy="569503"/>
          </a:xfrm>
          <a:prstGeom prst="rect">
            <a:avLst/>
          </a:prstGeom>
        </p:spPr>
      </p:pic>
    </p:spTree>
    <p:extLst>
      <p:ext uri="{BB962C8B-B14F-4D97-AF65-F5344CB8AC3E}">
        <p14:creationId xmlns:p14="http://schemas.microsoft.com/office/powerpoint/2010/main" val="1677340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sp>
        <p:nvSpPr>
          <p:cNvPr id="7" name="TextBox 6">
            <a:extLst>
              <a:ext uri="{FF2B5EF4-FFF2-40B4-BE49-F238E27FC236}">
                <a16:creationId xmlns:a16="http://schemas.microsoft.com/office/drawing/2014/main" id="{F445AF61-DA94-42D7-AF9B-5894BE699DAC}"/>
              </a:ext>
            </a:extLst>
          </p:cNvPr>
          <p:cNvSpPr txBox="1"/>
          <p:nvPr/>
        </p:nvSpPr>
        <p:spPr>
          <a:xfrm>
            <a:off x="-179560" y="3186869"/>
            <a:ext cx="6614646" cy="369332"/>
          </a:xfrm>
          <a:prstGeom prst="rect">
            <a:avLst/>
          </a:prstGeom>
          <a:noFill/>
        </p:spPr>
        <p:txBody>
          <a:bodyPr wrap="square" rtlCol="0">
            <a:spAutoFit/>
          </a:bodyPr>
          <a:lstStyle/>
          <a:p>
            <a:r>
              <a:rPr lang="en-US" b="1" dirty="0">
                <a:solidFill>
                  <a:srgbClr val="FF0000"/>
                </a:solidFill>
              </a:rPr>
              <a:t>              </a:t>
            </a:r>
            <a:endParaRPr lang="en-PH" dirty="0"/>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8" name="Picture 27">
            <a:extLst>
              <a:ext uri="{FF2B5EF4-FFF2-40B4-BE49-F238E27FC236}">
                <a16:creationId xmlns:a16="http://schemas.microsoft.com/office/drawing/2014/main" id="{00000000-0008-0000-0400-000009000000}"/>
              </a:ext>
            </a:extLst>
          </p:cNvPr>
          <p:cNvPicPr>
            <a:picLocks noChangeAspect="1"/>
          </p:cNvPicPr>
          <p:nvPr/>
        </p:nvPicPr>
        <p:blipFill>
          <a:blip r:embed="rId6"/>
          <a:stretch>
            <a:fillRect/>
          </a:stretch>
        </p:blipFill>
        <p:spPr>
          <a:xfrm>
            <a:off x="5204091" y="8411388"/>
            <a:ext cx="1395501" cy="517008"/>
          </a:xfrm>
          <a:prstGeom prst="rect">
            <a:avLst/>
          </a:prstGeom>
          <a:noFill/>
          <a:ln w="9525">
            <a:noFill/>
          </a:ln>
        </p:spPr>
      </p:pic>
      <p:pic>
        <p:nvPicPr>
          <p:cNvPr id="18" name="Picture 17">
            <a:extLst>
              <a:ext uri="{FF2B5EF4-FFF2-40B4-BE49-F238E27FC236}">
                <a16:creationId xmlns:a16="http://schemas.microsoft.com/office/drawing/2014/main" id="{83F05EA8-5796-4FC9-9BD0-BE91D95117B7}"/>
              </a:ext>
            </a:extLst>
          </p:cNvPr>
          <p:cNvPicPr>
            <a:picLocks noChangeAspect="1"/>
          </p:cNvPicPr>
          <p:nvPr/>
        </p:nvPicPr>
        <p:blipFill>
          <a:blip r:embed="rId7"/>
          <a:stretch>
            <a:fillRect/>
          </a:stretch>
        </p:blipFill>
        <p:spPr>
          <a:xfrm>
            <a:off x="2730396" y="6662382"/>
            <a:ext cx="794733" cy="370361"/>
          </a:xfrm>
          <a:prstGeom prst="rect">
            <a:avLst/>
          </a:prstGeom>
        </p:spPr>
      </p:pic>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7"/>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8"/>
          <a:stretch>
            <a:fillRect/>
          </a:stretch>
        </p:blipFill>
        <p:spPr>
          <a:xfrm>
            <a:off x="419386" y="460312"/>
            <a:ext cx="5842746" cy="854392"/>
          </a:xfrm>
          <a:prstGeom prst="rect">
            <a:avLst/>
          </a:prstGeom>
        </p:spPr>
      </p:pic>
      <p:sp>
        <p:nvSpPr>
          <p:cNvPr id="37" name="TextBox 36">
            <a:extLst>
              <a:ext uri="{FF2B5EF4-FFF2-40B4-BE49-F238E27FC236}">
                <a16:creationId xmlns:a16="http://schemas.microsoft.com/office/drawing/2014/main" id="{52DC8923-61C9-4470-916A-9276F6A63A4E}"/>
              </a:ext>
            </a:extLst>
          </p:cNvPr>
          <p:cNvSpPr txBox="1"/>
          <p:nvPr/>
        </p:nvSpPr>
        <p:spPr>
          <a:xfrm>
            <a:off x="2806760" y="2449598"/>
            <a:ext cx="1018309" cy="369332"/>
          </a:xfrm>
          <a:prstGeom prst="rect">
            <a:avLst/>
          </a:prstGeom>
          <a:noFill/>
        </p:spPr>
        <p:txBody>
          <a:bodyPr wrap="square" rtlCol="0">
            <a:spAutoFit/>
          </a:bodyPr>
          <a:lstStyle/>
          <a:p>
            <a:r>
              <a:rPr lang="en-PH" b="1" dirty="0">
                <a:solidFill>
                  <a:srgbClr val="FF0000"/>
                </a:solidFill>
              </a:rPr>
              <a:t>  </a:t>
            </a:r>
          </a:p>
        </p:txBody>
      </p:sp>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9"/>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extLst>
              <p:ext uri="{D42A27DB-BD31-4B8C-83A1-F6EECF244321}">
                <p14:modId xmlns:p14="http://schemas.microsoft.com/office/powerpoint/2010/main" val="803600921"/>
              </p:ext>
            </p:extLst>
          </p:nvPr>
        </p:nvGraphicFramePr>
        <p:xfrm>
          <a:off x="1073880" y="4388152"/>
          <a:ext cx="4470992" cy="3237442"/>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US" sz="1000" b="0" baseline="0" dirty="0">
                          <a:solidFill>
                            <a:schemeClr val="tx1"/>
                          </a:solidFill>
                        </a:rPr>
                        <a:t>ZIN3121MB</a:t>
                      </a:r>
                      <a:endParaRPr lang="en-PH" sz="1000" b="0" baseline="0" dirty="0">
                        <a:solidFill>
                          <a:schemeClr val="tx1"/>
                        </a:solidFill>
                      </a:endParaRP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US" sz="1000" baseline="0" dirty="0">
                          <a:solidFill>
                            <a:schemeClr val="tx1"/>
                          </a:solidFill>
                        </a:rPr>
                        <a:t>Z</a:t>
                      </a:r>
                      <a:r>
                        <a:rPr lang="en-PH" sz="1000" baseline="0" dirty="0">
                          <a:solidFill>
                            <a:schemeClr val="tx1"/>
                          </a:solidFill>
                        </a:rPr>
                        <a:t>EROZZETTA</a:t>
                      </a:r>
                    </a:p>
                  </a:txBody>
                  <a:tcPr/>
                </a:tc>
                <a:extLst>
                  <a:ext uri="{0D108BD9-81ED-4DB2-BD59-A6C34878D82A}">
                    <a16:rowId xmlns:a16="http://schemas.microsoft.com/office/drawing/2014/main" val="2011046391"/>
                  </a:ext>
                </a:extLst>
              </a:tr>
              <a:tr h="354658">
                <a:tc>
                  <a:txBody>
                    <a:bodyPr/>
                    <a:lstStyle/>
                    <a:p>
                      <a:r>
                        <a:rPr lang="en-PH" sz="1000" baseline="0" dirty="0">
                          <a:solidFill>
                            <a:schemeClr val="tx1"/>
                          </a:solidFill>
                        </a:rPr>
                        <a:t>AVAILABLE FINISH</a:t>
                      </a:r>
                    </a:p>
                  </a:txBody>
                  <a:tcPr/>
                </a:tc>
                <a:tc>
                  <a:txBody>
                    <a:bodyPr/>
                    <a:lstStyle/>
                    <a:p>
                      <a:r>
                        <a:rPr lang="en-US" sz="1000" baseline="0" dirty="0">
                          <a:solidFill>
                            <a:schemeClr val="tx1"/>
                          </a:solidFill>
                        </a:rPr>
                        <a:t>M</a:t>
                      </a:r>
                      <a:r>
                        <a:rPr lang="en-PH" sz="1000" baseline="0" dirty="0">
                          <a:solidFill>
                            <a:schemeClr val="tx1"/>
                          </a:solidFill>
                        </a:rPr>
                        <a:t>ATT BLACK</a:t>
                      </a: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US" sz="1000" baseline="0" dirty="0">
                          <a:solidFill>
                            <a:schemeClr val="tx1"/>
                          </a:solidFill>
                        </a:rPr>
                        <a:t>L</a:t>
                      </a:r>
                      <a:r>
                        <a:rPr lang="en-PH" sz="1000" baseline="0" dirty="0">
                          <a:solidFill>
                            <a:schemeClr val="tx1"/>
                          </a:solidFill>
                        </a:rPr>
                        <a:t>EVER HANDLE</a:t>
                      </a:r>
                    </a:p>
                  </a:txBody>
                  <a:tcPr/>
                </a:tc>
                <a:extLst>
                  <a:ext uri="{0D108BD9-81ED-4DB2-BD59-A6C34878D82A}">
                    <a16:rowId xmlns:a16="http://schemas.microsoft.com/office/drawing/2014/main" val="2401254085"/>
                  </a:ext>
                </a:extLst>
              </a:tr>
              <a:tr h="400178">
                <a:tc>
                  <a:txBody>
                    <a:bodyPr/>
                    <a:lstStyle/>
                    <a:p>
                      <a:r>
                        <a:rPr lang="en-PH" sz="1000" baseline="0" dirty="0">
                          <a:solidFill>
                            <a:schemeClr val="tx1"/>
                          </a:solidFill>
                        </a:rPr>
                        <a:t>LENGTH</a:t>
                      </a:r>
                    </a:p>
                  </a:txBody>
                  <a:tcPr/>
                </a:tc>
                <a:tc>
                  <a:txBody>
                    <a:bodyPr/>
                    <a:lstStyle/>
                    <a:p>
                      <a:r>
                        <a:rPr lang="en-PH" sz="1000" baseline="0" dirty="0">
                          <a:solidFill>
                            <a:schemeClr val="tx1"/>
                          </a:solidFill>
                        </a:rPr>
                        <a:t>124MM</a:t>
                      </a:r>
                    </a:p>
                    <a:p>
                      <a:endParaRPr lang="en-PH" sz="1000" baseline="0" dirty="0">
                        <a:solidFill>
                          <a:schemeClr val="tx1"/>
                        </a:solidFill>
                      </a:endParaRPr>
                    </a:p>
                  </a:txBody>
                  <a:tcPr/>
                </a:tc>
                <a:extLst>
                  <a:ext uri="{0D108BD9-81ED-4DB2-BD59-A6C34878D82A}">
                    <a16:rowId xmlns:a16="http://schemas.microsoft.com/office/drawing/2014/main" val="1646437629"/>
                  </a:ext>
                </a:extLst>
              </a:tr>
              <a:tr h="354658">
                <a:tc>
                  <a:txBody>
                    <a:bodyPr/>
                    <a:lstStyle/>
                    <a:p>
                      <a:r>
                        <a:rPr lang="en-PH" sz="1000" baseline="0" dirty="0">
                          <a:solidFill>
                            <a:schemeClr val="tx1"/>
                          </a:solidFill>
                        </a:rPr>
                        <a:t>PROJECTION</a:t>
                      </a:r>
                    </a:p>
                  </a:txBody>
                  <a:tcPr/>
                </a:tc>
                <a:tc>
                  <a:txBody>
                    <a:bodyPr/>
                    <a:lstStyle/>
                    <a:p>
                      <a:r>
                        <a:rPr lang="en-US" sz="1000" baseline="0" dirty="0">
                          <a:solidFill>
                            <a:schemeClr val="tx1"/>
                          </a:solidFill>
                        </a:rPr>
                        <a:t>6</a:t>
                      </a:r>
                      <a:r>
                        <a:rPr lang="en-PH" sz="1000" baseline="0" dirty="0">
                          <a:solidFill>
                            <a:schemeClr val="tx1"/>
                          </a:solidFill>
                        </a:rPr>
                        <a:t>0MM</a:t>
                      </a:r>
                    </a:p>
                  </a:txBody>
                  <a:tcPr/>
                </a:tc>
                <a:extLst>
                  <a:ext uri="{0D108BD9-81ED-4DB2-BD59-A6C34878D82A}">
                    <a16:rowId xmlns:a16="http://schemas.microsoft.com/office/drawing/2014/main" val="3659633695"/>
                  </a:ext>
                </a:extLst>
              </a:tr>
              <a:tr h="354658">
                <a:tc>
                  <a:txBody>
                    <a:bodyPr/>
                    <a:lstStyle/>
                    <a:p>
                      <a:r>
                        <a:rPr lang="en-US" sz="1000" baseline="0" dirty="0">
                          <a:solidFill>
                            <a:schemeClr val="tx1"/>
                          </a:solidFill>
                        </a:rPr>
                        <a:t> </a:t>
                      </a:r>
                      <a:r>
                        <a:rPr lang="en-PH" sz="1000" baseline="0" dirty="0">
                          <a:solidFill>
                            <a:schemeClr val="tx1"/>
                          </a:solidFill>
                        </a:rPr>
                        <a:t>ROSSETTE DIAMETER</a:t>
                      </a:r>
                    </a:p>
                  </a:txBody>
                  <a:tcPr/>
                </a:tc>
                <a:tc>
                  <a:txBody>
                    <a:bodyPr/>
                    <a:lstStyle/>
                    <a:p>
                      <a:r>
                        <a:rPr lang="en-PH" sz="1000" baseline="0" dirty="0">
                          <a:solidFill>
                            <a:schemeClr val="tx1"/>
                          </a:solidFill>
                        </a:rPr>
                        <a:t>50MM</a:t>
                      </a:r>
                    </a:p>
                  </a:txBody>
                  <a:tcPr/>
                </a:tc>
                <a:extLst>
                  <a:ext uri="{0D108BD9-81ED-4DB2-BD59-A6C34878D82A}">
                    <a16:rowId xmlns:a16="http://schemas.microsoft.com/office/drawing/2014/main" val="34474145"/>
                  </a:ext>
                </a:extLst>
              </a:tr>
              <a:tr h="354658">
                <a:tc>
                  <a:txBody>
                    <a:bodyPr/>
                    <a:lstStyle/>
                    <a:p>
                      <a:r>
                        <a:rPr lang="en-PH" sz="1000" baseline="0" dirty="0">
                          <a:solidFill>
                            <a:schemeClr val="tx1"/>
                          </a:solidFill>
                        </a:rPr>
                        <a:t>MECHANICAL WARRANTY</a:t>
                      </a:r>
                    </a:p>
                  </a:txBody>
                  <a:tcPr/>
                </a:tc>
                <a:tc>
                  <a:txBody>
                    <a:bodyPr/>
                    <a:lstStyle/>
                    <a:p>
                      <a:r>
                        <a:rPr lang="en-PH" sz="1000" baseline="0" dirty="0">
                          <a:solidFill>
                            <a:schemeClr val="tx1"/>
                          </a:solidFill>
                        </a:rPr>
                        <a:t>10 YEARS</a:t>
                      </a:r>
                    </a:p>
                  </a:txBody>
                  <a:tcPr/>
                </a:tc>
                <a:extLst>
                  <a:ext uri="{0D108BD9-81ED-4DB2-BD59-A6C34878D82A}">
                    <a16:rowId xmlns:a16="http://schemas.microsoft.com/office/drawing/2014/main" val="1480764841"/>
                  </a:ext>
                </a:extLst>
              </a:tr>
            </a:tbl>
          </a:graphicData>
        </a:graphic>
      </p:graphicFrame>
      <p:pic>
        <p:nvPicPr>
          <p:cNvPr id="23" name="Picture 22">
            <a:extLst>
              <a:ext uri="{FF2B5EF4-FFF2-40B4-BE49-F238E27FC236}">
                <a16:creationId xmlns:a16="http://schemas.microsoft.com/office/drawing/2014/main" id="{4C98A956-0997-4C8F-A2FD-2E9B01E9C40E}"/>
              </a:ext>
            </a:extLst>
          </p:cNvPr>
          <p:cNvPicPr>
            <a:picLocks noChangeAspect="1"/>
          </p:cNvPicPr>
          <p:nvPr/>
        </p:nvPicPr>
        <p:blipFill>
          <a:blip r:embed="rId10"/>
          <a:stretch>
            <a:fillRect/>
          </a:stretch>
        </p:blipFill>
        <p:spPr>
          <a:xfrm>
            <a:off x="5069656" y="7679631"/>
            <a:ext cx="1288438" cy="709314"/>
          </a:xfrm>
          <a:prstGeom prst="rect">
            <a:avLst/>
          </a:prstGeom>
        </p:spPr>
      </p:pic>
      <p:pic>
        <p:nvPicPr>
          <p:cNvPr id="3" name="Picture 2">
            <a:extLst>
              <a:ext uri="{FF2B5EF4-FFF2-40B4-BE49-F238E27FC236}">
                <a16:creationId xmlns:a16="http://schemas.microsoft.com/office/drawing/2014/main" id="{15821FEF-C80F-4DC7-B879-7CF2DEF6A50A}"/>
              </a:ext>
            </a:extLst>
          </p:cNvPr>
          <p:cNvPicPr>
            <a:picLocks noChangeAspect="1"/>
          </p:cNvPicPr>
          <p:nvPr/>
        </p:nvPicPr>
        <p:blipFill>
          <a:blip r:embed="rId11"/>
          <a:stretch>
            <a:fillRect/>
          </a:stretch>
        </p:blipFill>
        <p:spPr>
          <a:xfrm>
            <a:off x="798515" y="8306544"/>
            <a:ext cx="2077004" cy="528425"/>
          </a:xfrm>
          <a:prstGeom prst="rect">
            <a:avLst/>
          </a:prstGeom>
        </p:spPr>
      </p:pic>
      <p:pic>
        <p:nvPicPr>
          <p:cNvPr id="2" name="Picture 1">
            <a:extLst>
              <a:ext uri="{FF2B5EF4-FFF2-40B4-BE49-F238E27FC236}">
                <a16:creationId xmlns:a16="http://schemas.microsoft.com/office/drawing/2014/main" id="{F7CD6153-F3A2-4682-8F25-39171E8C0F24}"/>
              </a:ext>
            </a:extLst>
          </p:cNvPr>
          <p:cNvPicPr>
            <a:picLocks noChangeAspect="1"/>
          </p:cNvPicPr>
          <p:nvPr/>
        </p:nvPicPr>
        <p:blipFill>
          <a:blip r:embed="rId12"/>
          <a:stretch>
            <a:fillRect/>
          </a:stretch>
        </p:blipFill>
        <p:spPr>
          <a:xfrm>
            <a:off x="1884129" y="1965680"/>
            <a:ext cx="3089742" cy="2377739"/>
          </a:xfrm>
          <a:prstGeom prst="rect">
            <a:avLst/>
          </a:prstGeom>
        </p:spPr>
      </p:pic>
      <p:pic>
        <p:nvPicPr>
          <p:cNvPr id="20" name="Picture 19">
            <a:extLst>
              <a:ext uri="{FF2B5EF4-FFF2-40B4-BE49-F238E27FC236}">
                <a16:creationId xmlns:a16="http://schemas.microsoft.com/office/drawing/2014/main" id="{F8BCF2B7-B50A-4BBA-A0CC-4F42050792BF}"/>
              </a:ext>
            </a:extLst>
          </p:cNvPr>
          <p:cNvPicPr>
            <a:picLocks noChangeAspect="1"/>
          </p:cNvPicPr>
          <p:nvPr/>
        </p:nvPicPr>
        <p:blipFill>
          <a:blip r:embed="rId13"/>
          <a:stretch>
            <a:fillRect/>
          </a:stretch>
        </p:blipFill>
        <p:spPr>
          <a:xfrm>
            <a:off x="4507495" y="7707766"/>
            <a:ext cx="562161" cy="535550"/>
          </a:xfrm>
          <a:prstGeom prst="rect">
            <a:avLst/>
          </a:prstGeom>
        </p:spPr>
      </p:pic>
    </p:spTree>
    <p:extLst>
      <p:ext uri="{BB962C8B-B14F-4D97-AF65-F5344CB8AC3E}">
        <p14:creationId xmlns:p14="http://schemas.microsoft.com/office/powerpoint/2010/main" val="23999279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6"/>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7"/>
          <a:stretch>
            <a:fillRect/>
          </a:stretch>
        </p:blipFill>
        <p:spPr>
          <a:xfrm>
            <a:off x="419386" y="460312"/>
            <a:ext cx="5842746" cy="854392"/>
          </a:xfrm>
          <a:prstGeom prst="rect">
            <a:avLst/>
          </a:prstGeom>
        </p:spPr>
      </p:pic>
      <p:sp>
        <p:nvSpPr>
          <p:cNvPr id="37" name="TextBox 36">
            <a:extLst>
              <a:ext uri="{FF2B5EF4-FFF2-40B4-BE49-F238E27FC236}">
                <a16:creationId xmlns:a16="http://schemas.microsoft.com/office/drawing/2014/main" id="{52DC8923-61C9-4470-916A-9276F6A63A4E}"/>
              </a:ext>
            </a:extLst>
          </p:cNvPr>
          <p:cNvSpPr txBox="1"/>
          <p:nvPr/>
        </p:nvSpPr>
        <p:spPr>
          <a:xfrm>
            <a:off x="2806760" y="2449598"/>
            <a:ext cx="1018309" cy="369332"/>
          </a:xfrm>
          <a:prstGeom prst="rect">
            <a:avLst/>
          </a:prstGeom>
          <a:noFill/>
        </p:spPr>
        <p:txBody>
          <a:bodyPr wrap="square" rtlCol="0">
            <a:spAutoFit/>
          </a:bodyPr>
          <a:lstStyle/>
          <a:p>
            <a:r>
              <a:rPr lang="en-PH" b="1" dirty="0">
                <a:solidFill>
                  <a:srgbClr val="FF0000"/>
                </a:solidFill>
              </a:rPr>
              <a:t>  </a:t>
            </a:r>
          </a:p>
        </p:txBody>
      </p:sp>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8"/>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extLst>
              <p:ext uri="{D42A27DB-BD31-4B8C-83A1-F6EECF244321}">
                <p14:modId xmlns:p14="http://schemas.microsoft.com/office/powerpoint/2010/main" val="989710"/>
              </p:ext>
            </p:extLst>
          </p:nvPr>
        </p:nvGraphicFramePr>
        <p:xfrm>
          <a:off x="1073880" y="4515748"/>
          <a:ext cx="4470992" cy="2837264"/>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PH" sz="1000" b="0" baseline="0" dirty="0">
                          <a:solidFill>
                            <a:schemeClr val="tx1"/>
                          </a:solidFill>
                        </a:rPr>
                        <a:t>EUL050</a:t>
                      </a: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PH" sz="1000" baseline="0" dirty="0">
                          <a:solidFill>
                            <a:schemeClr val="tx1"/>
                          </a:solidFill>
                        </a:rPr>
                        <a:t>CARLISLE BRASS</a:t>
                      </a:r>
                    </a:p>
                  </a:txBody>
                  <a:tcPr/>
                </a:tc>
                <a:extLst>
                  <a:ext uri="{0D108BD9-81ED-4DB2-BD59-A6C34878D82A}">
                    <a16:rowId xmlns:a16="http://schemas.microsoft.com/office/drawing/2014/main" val="3698042402"/>
                  </a:ext>
                </a:extLst>
              </a:tr>
              <a:tr h="354658">
                <a:tc>
                  <a:txBody>
                    <a:bodyPr/>
                    <a:lstStyle/>
                    <a:p>
                      <a:r>
                        <a:rPr lang="en-PH" sz="1000" baseline="0" dirty="0">
                          <a:solidFill>
                            <a:schemeClr val="tx1"/>
                          </a:solidFill>
                        </a:rPr>
                        <a:t>AVAILABLE FINISH</a:t>
                      </a:r>
                    </a:p>
                  </a:txBody>
                  <a:tcPr/>
                </a:tc>
                <a:tc>
                  <a:txBody>
                    <a:bodyPr/>
                    <a:lstStyle/>
                    <a:p>
                      <a:r>
                        <a:rPr lang="en-PH" sz="1000" baseline="0" dirty="0">
                          <a:solidFill>
                            <a:schemeClr val="tx1"/>
                          </a:solidFill>
                        </a:rPr>
                        <a:t>MATT BLACK</a:t>
                      </a: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PH" sz="1000" baseline="0" dirty="0">
                          <a:solidFill>
                            <a:schemeClr val="tx1"/>
                          </a:solidFill>
                        </a:rPr>
                        <a:t>LEVER HANDLE</a:t>
                      </a:r>
                    </a:p>
                  </a:txBody>
                  <a:tcPr/>
                </a:tc>
                <a:extLst>
                  <a:ext uri="{0D108BD9-81ED-4DB2-BD59-A6C34878D82A}">
                    <a16:rowId xmlns:a16="http://schemas.microsoft.com/office/drawing/2014/main" val="2401254085"/>
                  </a:ext>
                </a:extLst>
              </a:tr>
              <a:tr h="354658">
                <a:tc>
                  <a:txBody>
                    <a:bodyPr/>
                    <a:lstStyle/>
                    <a:p>
                      <a:r>
                        <a:rPr lang="en-PH" sz="1000" baseline="0" dirty="0">
                          <a:solidFill>
                            <a:schemeClr val="tx1"/>
                          </a:solidFill>
                        </a:rPr>
                        <a:t>DIAMETER</a:t>
                      </a:r>
                    </a:p>
                  </a:txBody>
                  <a:tcPr/>
                </a:tc>
                <a:tc>
                  <a:txBody>
                    <a:bodyPr/>
                    <a:lstStyle/>
                    <a:p>
                      <a:r>
                        <a:rPr lang="en-PH" sz="1000" baseline="0" dirty="0">
                          <a:solidFill>
                            <a:schemeClr val="tx1"/>
                          </a:solidFill>
                        </a:rPr>
                        <a:t>50MM</a:t>
                      </a:r>
                    </a:p>
                  </a:txBody>
                  <a:tcPr/>
                </a:tc>
                <a:extLst>
                  <a:ext uri="{0D108BD9-81ED-4DB2-BD59-A6C34878D82A}">
                    <a16:rowId xmlns:a16="http://schemas.microsoft.com/office/drawing/2014/main" val="2322150142"/>
                  </a:ext>
                </a:extLst>
              </a:tr>
              <a:tr h="354658">
                <a:tc>
                  <a:txBody>
                    <a:bodyPr/>
                    <a:lstStyle/>
                    <a:p>
                      <a:r>
                        <a:rPr lang="en-PH" sz="1000" baseline="0" dirty="0">
                          <a:solidFill>
                            <a:schemeClr val="tx1"/>
                          </a:solidFill>
                        </a:rPr>
                        <a:t>PROJECTION</a:t>
                      </a:r>
                    </a:p>
                  </a:txBody>
                  <a:tcPr/>
                </a:tc>
                <a:tc>
                  <a:txBody>
                    <a:bodyPr/>
                    <a:lstStyle/>
                    <a:p>
                      <a:r>
                        <a:rPr lang="en-PH" sz="1000" baseline="0" dirty="0">
                          <a:solidFill>
                            <a:schemeClr val="tx1"/>
                          </a:solidFill>
                        </a:rPr>
                        <a:t>63MM</a:t>
                      </a:r>
                    </a:p>
                  </a:txBody>
                  <a:tcPr/>
                </a:tc>
                <a:extLst>
                  <a:ext uri="{0D108BD9-81ED-4DB2-BD59-A6C34878D82A}">
                    <a16:rowId xmlns:a16="http://schemas.microsoft.com/office/drawing/2014/main" val="3443310925"/>
                  </a:ext>
                </a:extLst>
              </a:tr>
              <a:tr h="354658">
                <a:tc>
                  <a:txBody>
                    <a:bodyPr/>
                    <a:lstStyle/>
                    <a:p>
                      <a:r>
                        <a:rPr lang="en-PH" sz="1000" baseline="0" dirty="0">
                          <a:solidFill>
                            <a:schemeClr val="tx1"/>
                          </a:solidFill>
                        </a:rPr>
                        <a:t>MECHANICAL WARRANTY</a:t>
                      </a:r>
                    </a:p>
                  </a:txBody>
                  <a:tcPr/>
                </a:tc>
                <a:tc>
                  <a:txBody>
                    <a:bodyPr/>
                    <a:lstStyle/>
                    <a:p>
                      <a:r>
                        <a:rPr lang="en-PH" sz="1000" baseline="0" dirty="0">
                          <a:solidFill>
                            <a:schemeClr val="tx1"/>
                          </a:solidFill>
                        </a:rPr>
                        <a:t>25 YEARS</a:t>
                      </a:r>
                    </a:p>
                  </a:txBody>
                  <a:tcPr/>
                </a:tc>
                <a:extLst>
                  <a:ext uri="{0D108BD9-81ED-4DB2-BD59-A6C34878D82A}">
                    <a16:rowId xmlns:a16="http://schemas.microsoft.com/office/drawing/2014/main" val="1480764841"/>
                  </a:ext>
                </a:extLst>
              </a:tr>
            </a:tbl>
          </a:graphicData>
        </a:graphic>
      </p:graphicFrame>
      <p:pic>
        <p:nvPicPr>
          <p:cNvPr id="6" name="Picture 5">
            <a:extLst>
              <a:ext uri="{FF2B5EF4-FFF2-40B4-BE49-F238E27FC236}">
                <a16:creationId xmlns:a16="http://schemas.microsoft.com/office/drawing/2014/main" id="{3AEBE0D2-ADF4-4661-8739-4A4AC654BA53}"/>
              </a:ext>
            </a:extLst>
          </p:cNvPr>
          <p:cNvPicPr>
            <a:picLocks noChangeAspect="1"/>
          </p:cNvPicPr>
          <p:nvPr/>
        </p:nvPicPr>
        <p:blipFill>
          <a:blip r:embed="rId9"/>
          <a:stretch>
            <a:fillRect/>
          </a:stretch>
        </p:blipFill>
        <p:spPr>
          <a:xfrm>
            <a:off x="4554272" y="2941487"/>
            <a:ext cx="990600" cy="209550"/>
          </a:xfrm>
          <a:prstGeom prst="rect">
            <a:avLst/>
          </a:prstGeom>
        </p:spPr>
      </p:pic>
      <p:pic>
        <p:nvPicPr>
          <p:cNvPr id="18" name="Picture 17">
            <a:extLst>
              <a:ext uri="{FF2B5EF4-FFF2-40B4-BE49-F238E27FC236}">
                <a16:creationId xmlns:a16="http://schemas.microsoft.com/office/drawing/2014/main" id="{ABC62F0E-1421-4AC9-B4A6-FC6F832BCFD2}"/>
              </a:ext>
            </a:extLst>
          </p:cNvPr>
          <p:cNvPicPr>
            <a:picLocks noChangeAspect="1"/>
          </p:cNvPicPr>
          <p:nvPr/>
        </p:nvPicPr>
        <p:blipFill>
          <a:blip r:embed="rId10"/>
          <a:stretch>
            <a:fillRect/>
          </a:stretch>
        </p:blipFill>
        <p:spPr>
          <a:xfrm>
            <a:off x="5064140" y="8480392"/>
            <a:ext cx="1205624" cy="376278"/>
          </a:xfrm>
          <a:prstGeom prst="rect">
            <a:avLst/>
          </a:prstGeom>
        </p:spPr>
      </p:pic>
      <p:pic>
        <p:nvPicPr>
          <p:cNvPr id="5" name="Picture 4">
            <a:extLst>
              <a:ext uri="{FF2B5EF4-FFF2-40B4-BE49-F238E27FC236}">
                <a16:creationId xmlns:a16="http://schemas.microsoft.com/office/drawing/2014/main" id="{67EFAA21-BA4B-4D5E-BDE8-AC15C6BF429C}"/>
              </a:ext>
            </a:extLst>
          </p:cNvPr>
          <p:cNvPicPr>
            <a:picLocks noChangeAspect="1"/>
          </p:cNvPicPr>
          <p:nvPr/>
        </p:nvPicPr>
        <p:blipFill>
          <a:blip r:embed="rId11"/>
          <a:stretch>
            <a:fillRect/>
          </a:stretch>
        </p:blipFill>
        <p:spPr>
          <a:xfrm>
            <a:off x="1613505" y="1923974"/>
            <a:ext cx="3163342" cy="2518848"/>
          </a:xfrm>
          <a:prstGeom prst="rect">
            <a:avLst/>
          </a:prstGeom>
        </p:spPr>
      </p:pic>
      <p:pic>
        <p:nvPicPr>
          <p:cNvPr id="21" name="Picture 20">
            <a:extLst>
              <a:ext uri="{FF2B5EF4-FFF2-40B4-BE49-F238E27FC236}">
                <a16:creationId xmlns:a16="http://schemas.microsoft.com/office/drawing/2014/main" id="{480EDD15-2D41-44D5-BF16-77464CEA21ED}"/>
              </a:ext>
            </a:extLst>
          </p:cNvPr>
          <p:cNvPicPr>
            <a:picLocks noChangeAspect="1"/>
          </p:cNvPicPr>
          <p:nvPr/>
        </p:nvPicPr>
        <p:blipFill>
          <a:blip r:embed="rId12"/>
          <a:stretch>
            <a:fillRect/>
          </a:stretch>
        </p:blipFill>
        <p:spPr>
          <a:xfrm>
            <a:off x="5277243" y="7462298"/>
            <a:ext cx="847725" cy="904875"/>
          </a:xfrm>
          <a:prstGeom prst="rect">
            <a:avLst/>
          </a:prstGeom>
        </p:spPr>
      </p:pic>
    </p:spTree>
    <p:extLst>
      <p:ext uri="{BB962C8B-B14F-4D97-AF65-F5344CB8AC3E}">
        <p14:creationId xmlns:p14="http://schemas.microsoft.com/office/powerpoint/2010/main" val="32343199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6"/>
          <a:stretch>
            <a:fillRect/>
          </a:stretch>
        </p:blipFill>
        <p:spPr>
          <a:xfrm>
            <a:off x="419386" y="460312"/>
            <a:ext cx="5842746" cy="854392"/>
          </a:xfrm>
          <a:prstGeom prst="rect">
            <a:avLst/>
          </a:prstGeom>
        </p:spPr>
      </p:pic>
      <p:sp>
        <p:nvSpPr>
          <p:cNvPr id="21" name="TextBox 20">
            <a:extLst>
              <a:ext uri="{FF2B5EF4-FFF2-40B4-BE49-F238E27FC236}">
                <a16:creationId xmlns:a16="http://schemas.microsoft.com/office/drawing/2014/main" id="{C9E4C7AE-6303-4B38-B384-230BCB85A882}"/>
              </a:ext>
            </a:extLst>
          </p:cNvPr>
          <p:cNvSpPr txBox="1"/>
          <p:nvPr/>
        </p:nvSpPr>
        <p:spPr>
          <a:xfrm>
            <a:off x="595868" y="1801006"/>
            <a:ext cx="5293583" cy="369332"/>
          </a:xfrm>
          <a:prstGeom prst="rect">
            <a:avLst/>
          </a:prstGeom>
          <a:noFill/>
        </p:spPr>
        <p:txBody>
          <a:bodyPr wrap="square" rtlCol="0">
            <a:spAutoFit/>
          </a:bodyPr>
          <a:lstStyle/>
          <a:p>
            <a:r>
              <a:rPr lang="en-US" b="1" cap="all" dirty="0"/>
              <a:t>Carlisle brass™ VARESE LEVER ON ROUND ROSE   </a:t>
            </a:r>
          </a:p>
        </p:txBody>
      </p:sp>
      <p:sp>
        <p:nvSpPr>
          <p:cNvPr id="26" name="TextBox 25">
            <a:extLst>
              <a:ext uri="{FF2B5EF4-FFF2-40B4-BE49-F238E27FC236}">
                <a16:creationId xmlns:a16="http://schemas.microsoft.com/office/drawing/2014/main" id="{F146E743-8A89-4BF5-86D1-9F42153C1212}"/>
              </a:ext>
            </a:extLst>
          </p:cNvPr>
          <p:cNvSpPr txBox="1"/>
          <p:nvPr/>
        </p:nvSpPr>
        <p:spPr>
          <a:xfrm>
            <a:off x="2468880" y="1499185"/>
            <a:ext cx="1947672" cy="369332"/>
          </a:xfrm>
          <a:prstGeom prst="rect">
            <a:avLst/>
          </a:prstGeom>
          <a:noFill/>
        </p:spPr>
        <p:txBody>
          <a:bodyPr wrap="square" rtlCol="0">
            <a:spAutoFit/>
          </a:bodyPr>
          <a:lstStyle/>
          <a:p>
            <a:r>
              <a:rPr lang="en-PH" b="1" dirty="0">
                <a:solidFill>
                  <a:srgbClr val="FF0000"/>
                </a:solidFill>
              </a:rPr>
              <a:t>  EUL050</a:t>
            </a:r>
          </a:p>
        </p:txBody>
      </p:sp>
      <p:sp>
        <p:nvSpPr>
          <p:cNvPr id="3" name="Rectangle 2">
            <a:extLst>
              <a:ext uri="{FF2B5EF4-FFF2-40B4-BE49-F238E27FC236}">
                <a16:creationId xmlns:a16="http://schemas.microsoft.com/office/drawing/2014/main" id="{67D83165-6EB4-4550-BB34-A357BA199E61}"/>
              </a:ext>
            </a:extLst>
          </p:cNvPr>
          <p:cNvSpPr/>
          <p:nvPr/>
        </p:nvSpPr>
        <p:spPr>
          <a:xfrm>
            <a:off x="589280" y="2086009"/>
            <a:ext cx="5672852" cy="1477328"/>
          </a:xfrm>
          <a:prstGeom prst="rect">
            <a:avLst/>
          </a:prstGeom>
        </p:spPr>
        <p:txBody>
          <a:bodyPr wrap="square">
            <a:spAutoFit/>
          </a:bodyPr>
          <a:lstStyle/>
          <a:p>
            <a:r>
              <a:rPr lang="en-US" dirty="0"/>
              <a:t>Lever on a concealed fix 2 part screw on round rose. A stylish knurled for grip round bar lever. Comes with a 25 year mechanical guarantee and is Fire door rated. Suitable for domestic and commercial use.</a:t>
            </a:r>
            <a:endParaRPr lang="en-PH" dirty="0"/>
          </a:p>
          <a:p>
            <a:endParaRPr lang="en-PH" dirty="0"/>
          </a:p>
        </p:txBody>
      </p:sp>
      <p:pic>
        <p:nvPicPr>
          <p:cNvPr id="12" name="Picture 11">
            <a:extLst>
              <a:ext uri="{FF2B5EF4-FFF2-40B4-BE49-F238E27FC236}">
                <a16:creationId xmlns:a16="http://schemas.microsoft.com/office/drawing/2014/main" id="{AE8CB58A-8E7D-4715-B749-A1ACEF74FAC1}"/>
              </a:ext>
            </a:extLst>
          </p:cNvPr>
          <p:cNvPicPr>
            <a:picLocks noChangeAspect="1"/>
          </p:cNvPicPr>
          <p:nvPr/>
        </p:nvPicPr>
        <p:blipFill>
          <a:blip r:embed="rId7"/>
          <a:stretch>
            <a:fillRect/>
          </a:stretch>
        </p:blipFill>
        <p:spPr>
          <a:xfrm>
            <a:off x="5064140" y="8480392"/>
            <a:ext cx="1205624" cy="376278"/>
          </a:xfrm>
          <a:prstGeom prst="rect">
            <a:avLst/>
          </a:prstGeom>
        </p:spPr>
      </p:pic>
      <p:pic>
        <p:nvPicPr>
          <p:cNvPr id="7" name="Picture 6">
            <a:extLst>
              <a:ext uri="{FF2B5EF4-FFF2-40B4-BE49-F238E27FC236}">
                <a16:creationId xmlns:a16="http://schemas.microsoft.com/office/drawing/2014/main" id="{57C81064-3785-49E8-88B2-264146655CFA}"/>
              </a:ext>
            </a:extLst>
          </p:cNvPr>
          <p:cNvPicPr>
            <a:picLocks noChangeAspect="1"/>
          </p:cNvPicPr>
          <p:nvPr/>
        </p:nvPicPr>
        <p:blipFill>
          <a:blip r:embed="rId8"/>
          <a:stretch>
            <a:fillRect/>
          </a:stretch>
        </p:blipFill>
        <p:spPr>
          <a:xfrm>
            <a:off x="565628" y="3736299"/>
            <a:ext cx="2820999" cy="1148670"/>
          </a:xfrm>
          <a:prstGeom prst="rect">
            <a:avLst/>
          </a:prstGeom>
        </p:spPr>
      </p:pic>
      <p:pic>
        <p:nvPicPr>
          <p:cNvPr id="10" name="Picture 9">
            <a:extLst>
              <a:ext uri="{FF2B5EF4-FFF2-40B4-BE49-F238E27FC236}">
                <a16:creationId xmlns:a16="http://schemas.microsoft.com/office/drawing/2014/main" id="{9D5EE2F7-7359-4566-A281-F851269960DA}"/>
              </a:ext>
            </a:extLst>
          </p:cNvPr>
          <p:cNvPicPr>
            <a:picLocks noChangeAspect="1"/>
          </p:cNvPicPr>
          <p:nvPr/>
        </p:nvPicPr>
        <p:blipFill>
          <a:blip r:embed="rId9"/>
          <a:stretch>
            <a:fillRect/>
          </a:stretch>
        </p:blipFill>
        <p:spPr>
          <a:xfrm>
            <a:off x="414047" y="7500798"/>
            <a:ext cx="576364" cy="569503"/>
          </a:xfrm>
          <a:prstGeom prst="rect">
            <a:avLst/>
          </a:prstGeom>
        </p:spPr>
      </p:pic>
      <p:pic>
        <p:nvPicPr>
          <p:cNvPr id="2" name="Picture 1">
            <a:extLst>
              <a:ext uri="{FF2B5EF4-FFF2-40B4-BE49-F238E27FC236}">
                <a16:creationId xmlns:a16="http://schemas.microsoft.com/office/drawing/2014/main" id="{B5FC75D6-6423-4490-817C-364CF5B56D10}"/>
              </a:ext>
            </a:extLst>
          </p:cNvPr>
          <p:cNvPicPr>
            <a:picLocks noChangeAspect="1"/>
          </p:cNvPicPr>
          <p:nvPr/>
        </p:nvPicPr>
        <p:blipFill>
          <a:blip r:embed="rId10"/>
          <a:stretch>
            <a:fillRect/>
          </a:stretch>
        </p:blipFill>
        <p:spPr>
          <a:xfrm>
            <a:off x="311000" y="3736299"/>
            <a:ext cx="3096814" cy="1148670"/>
          </a:xfrm>
          <a:prstGeom prst="rect">
            <a:avLst/>
          </a:prstGeom>
        </p:spPr>
      </p:pic>
      <p:pic>
        <p:nvPicPr>
          <p:cNvPr id="4" name="Picture 3">
            <a:extLst>
              <a:ext uri="{FF2B5EF4-FFF2-40B4-BE49-F238E27FC236}">
                <a16:creationId xmlns:a16="http://schemas.microsoft.com/office/drawing/2014/main" id="{8E6435A5-26A4-4484-80BF-66B1FF2F6585}"/>
              </a:ext>
            </a:extLst>
          </p:cNvPr>
          <p:cNvPicPr>
            <a:picLocks noChangeAspect="1"/>
          </p:cNvPicPr>
          <p:nvPr/>
        </p:nvPicPr>
        <p:blipFill>
          <a:blip r:embed="rId11"/>
          <a:stretch>
            <a:fillRect/>
          </a:stretch>
        </p:blipFill>
        <p:spPr>
          <a:xfrm>
            <a:off x="1678856" y="5232062"/>
            <a:ext cx="3319256" cy="1796960"/>
          </a:xfrm>
          <a:prstGeom prst="rect">
            <a:avLst/>
          </a:prstGeom>
        </p:spPr>
      </p:pic>
      <p:pic>
        <p:nvPicPr>
          <p:cNvPr id="5" name="Picture 4">
            <a:extLst>
              <a:ext uri="{FF2B5EF4-FFF2-40B4-BE49-F238E27FC236}">
                <a16:creationId xmlns:a16="http://schemas.microsoft.com/office/drawing/2014/main" id="{48A45001-C18F-4FBA-B0A3-B6953F436F69}"/>
              </a:ext>
            </a:extLst>
          </p:cNvPr>
          <p:cNvPicPr>
            <a:picLocks noChangeAspect="1"/>
          </p:cNvPicPr>
          <p:nvPr/>
        </p:nvPicPr>
        <p:blipFill>
          <a:blip r:embed="rId12"/>
          <a:stretch>
            <a:fillRect/>
          </a:stretch>
        </p:blipFill>
        <p:spPr>
          <a:xfrm>
            <a:off x="3465902" y="3516745"/>
            <a:ext cx="2880262" cy="1434038"/>
          </a:xfrm>
          <a:prstGeom prst="rect">
            <a:avLst/>
          </a:prstGeom>
        </p:spPr>
      </p:pic>
    </p:spTree>
    <p:extLst>
      <p:ext uri="{BB962C8B-B14F-4D97-AF65-F5344CB8AC3E}">
        <p14:creationId xmlns:p14="http://schemas.microsoft.com/office/powerpoint/2010/main" val="20023817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6"/>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7"/>
          <a:stretch>
            <a:fillRect/>
          </a:stretch>
        </p:blipFill>
        <p:spPr>
          <a:xfrm>
            <a:off x="419386" y="460312"/>
            <a:ext cx="5842746" cy="854392"/>
          </a:xfrm>
          <a:prstGeom prst="rect">
            <a:avLst/>
          </a:prstGeom>
        </p:spPr>
      </p:pic>
      <p:sp>
        <p:nvSpPr>
          <p:cNvPr id="37" name="TextBox 36">
            <a:extLst>
              <a:ext uri="{FF2B5EF4-FFF2-40B4-BE49-F238E27FC236}">
                <a16:creationId xmlns:a16="http://schemas.microsoft.com/office/drawing/2014/main" id="{52DC8923-61C9-4470-916A-9276F6A63A4E}"/>
              </a:ext>
            </a:extLst>
          </p:cNvPr>
          <p:cNvSpPr txBox="1"/>
          <p:nvPr/>
        </p:nvSpPr>
        <p:spPr>
          <a:xfrm>
            <a:off x="2806760" y="2449598"/>
            <a:ext cx="1018309" cy="369332"/>
          </a:xfrm>
          <a:prstGeom prst="rect">
            <a:avLst/>
          </a:prstGeom>
          <a:noFill/>
        </p:spPr>
        <p:txBody>
          <a:bodyPr wrap="square" rtlCol="0">
            <a:spAutoFit/>
          </a:bodyPr>
          <a:lstStyle/>
          <a:p>
            <a:r>
              <a:rPr lang="en-PH" b="1" dirty="0">
                <a:solidFill>
                  <a:srgbClr val="FF0000"/>
                </a:solidFill>
              </a:rPr>
              <a:t>  </a:t>
            </a:r>
          </a:p>
        </p:txBody>
      </p:sp>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8"/>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extLst>
              <p:ext uri="{D42A27DB-BD31-4B8C-83A1-F6EECF244321}">
                <p14:modId xmlns:p14="http://schemas.microsoft.com/office/powerpoint/2010/main" val="3321352390"/>
              </p:ext>
            </p:extLst>
          </p:nvPr>
        </p:nvGraphicFramePr>
        <p:xfrm>
          <a:off x="1073880" y="4515748"/>
          <a:ext cx="4470992" cy="2837264"/>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PH" sz="1000" b="0" baseline="0" dirty="0">
                          <a:solidFill>
                            <a:schemeClr val="tx1"/>
                          </a:solidFill>
                        </a:rPr>
                        <a:t>EUL050</a:t>
                      </a: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PH" sz="1000" baseline="0" dirty="0">
                          <a:solidFill>
                            <a:schemeClr val="tx1"/>
                          </a:solidFill>
                        </a:rPr>
                        <a:t>CARLISLE BRASS</a:t>
                      </a:r>
                    </a:p>
                  </a:txBody>
                  <a:tcPr/>
                </a:tc>
                <a:extLst>
                  <a:ext uri="{0D108BD9-81ED-4DB2-BD59-A6C34878D82A}">
                    <a16:rowId xmlns:a16="http://schemas.microsoft.com/office/drawing/2014/main" val="3698042402"/>
                  </a:ext>
                </a:extLst>
              </a:tr>
              <a:tr h="354658">
                <a:tc>
                  <a:txBody>
                    <a:bodyPr/>
                    <a:lstStyle/>
                    <a:p>
                      <a:r>
                        <a:rPr lang="en-PH" sz="1000" baseline="0" dirty="0">
                          <a:solidFill>
                            <a:schemeClr val="tx1"/>
                          </a:solidFill>
                        </a:rPr>
                        <a:t>AVAILABLE FINISH</a:t>
                      </a:r>
                    </a:p>
                  </a:txBody>
                  <a:tcPr/>
                </a:tc>
                <a:tc>
                  <a:txBody>
                    <a:bodyPr/>
                    <a:lstStyle/>
                    <a:p>
                      <a:r>
                        <a:rPr lang="en-PH" sz="1000" baseline="0" dirty="0">
                          <a:solidFill>
                            <a:schemeClr val="tx1"/>
                          </a:solidFill>
                        </a:rPr>
                        <a:t>SATIN BRASS</a:t>
                      </a: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PH" sz="1000" baseline="0" dirty="0">
                          <a:solidFill>
                            <a:schemeClr val="tx1"/>
                          </a:solidFill>
                        </a:rPr>
                        <a:t>LEVER HANDLE</a:t>
                      </a:r>
                    </a:p>
                  </a:txBody>
                  <a:tcPr/>
                </a:tc>
                <a:extLst>
                  <a:ext uri="{0D108BD9-81ED-4DB2-BD59-A6C34878D82A}">
                    <a16:rowId xmlns:a16="http://schemas.microsoft.com/office/drawing/2014/main" val="2401254085"/>
                  </a:ext>
                </a:extLst>
              </a:tr>
              <a:tr h="354658">
                <a:tc>
                  <a:txBody>
                    <a:bodyPr/>
                    <a:lstStyle/>
                    <a:p>
                      <a:r>
                        <a:rPr lang="en-PH" sz="1000" baseline="0" dirty="0">
                          <a:solidFill>
                            <a:schemeClr val="tx1"/>
                          </a:solidFill>
                        </a:rPr>
                        <a:t>DIAMETER</a:t>
                      </a:r>
                    </a:p>
                  </a:txBody>
                  <a:tcPr/>
                </a:tc>
                <a:tc>
                  <a:txBody>
                    <a:bodyPr/>
                    <a:lstStyle/>
                    <a:p>
                      <a:r>
                        <a:rPr lang="en-PH" sz="1000" baseline="0" dirty="0">
                          <a:solidFill>
                            <a:schemeClr val="tx1"/>
                          </a:solidFill>
                        </a:rPr>
                        <a:t>50MM</a:t>
                      </a:r>
                    </a:p>
                  </a:txBody>
                  <a:tcPr/>
                </a:tc>
                <a:extLst>
                  <a:ext uri="{0D108BD9-81ED-4DB2-BD59-A6C34878D82A}">
                    <a16:rowId xmlns:a16="http://schemas.microsoft.com/office/drawing/2014/main" val="2322150142"/>
                  </a:ext>
                </a:extLst>
              </a:tr>
              <a:tr h="354658">
                <a:tc>
                  <a:txBody>
                    <a:bodyPr/>
                    <a:lstStyle/>
                    <a:p>
                      <a:r>
                        <a:rPr lang="en-PH" sz="1000" baseline="0" dirty="0">
                          <a:solidFill>
                            <a:schemeClr val="tx1"/>
                          </a:solidFill>
                        </a:rPr>
                        <a:t>PROJECTION</a:t>
                      </a:r>
                    </a:p>
                  </a:txBody>
                  <a:tcPr/>
                </a:tc>
                <a:tc>
                  <a:txBody>
                    <a:bodyPr/>
                    <a:lstStyle/>
                    <a:p>
                      <a:r>
                        <a:rPr lang="en-PH" sz="1000" baseline="0" dirty="0">
                          <a:solidFill>
                            <a:schemeClr val="tx1"/>
                          </a:solidFill>
                        </a:rPr>
                        <a:t>63MM</a:t>
                      </a:r>
                    </a:p>
                  </a:txBody>
                  <a:tcPr/>
                </a:tc>
                <a:extLst>
                  <a:ext uri="{0D108BD9-81ED-4DB2-BD59-A6C34878D82A}">
                    <a16:rowId xmlns:a16="http://schemas.microsoft.com/office/drawing/2014/main" val="3443310925"/>
                  </a:ext>
                </a:extLst>
              </a:tr>
              <a:tr h="354658">
                <a:tc>
                  <a:txBody>
                    <a:bodyPr/>
                    <a:lstStyle/>
                    <a:p>
                      <a:r>
                        <a:rPr lang="en-PH" sz="1000" baseline="0" dirty="0">
                          <a:solidFill>
                            <a:schemeClr val="tx1"/>
                          </a:solidFill>
                        </a:rPr>
                        <a:t>MECHANICAL WARRANTY</a:t>
                      </a:r>
                    </a:p>
                  </a:txBody>
                  <a:tcPr/>
                </a:tc>
                <a:tc>
                  <a:txBody>
                    <a:bodyPr/>
                    <a:lstStyle/>
                    <a:p>
                      <a:r>
                        <a:rPr lang="en-PH" sz="1000" baseline="0" dirty="0">
                          <a:solidFill>
                            <a:schemeClr val="tx1"/>
                          </a:solidFill>
                        </a:rPr>
                        <a:t>25 YEARS</a:t>
                      </a:r>
                    </a:p>
                  </a:txBody>
                  <a:tcPr/>
                </a:tc>
                <a:extLst>
                  <a:ext uri="{0D108BD9-81ED-4DB2-BD59-A6C34878D82A}">
                    <a16:rowId xmlns:a16="http://schemas.microsoft.com/office/drawing/2014/main" val="1480764841"/>
                  </a:ext>
                </a:extLst>
              </a:tr>
            </a:tbl>
          </a:graphicData>
        </a:graphic>
      </p:graphicFrame>
      <p:pic>
        <p:nvPicPr>
          <p:cNvPr id="6" name="Picture 5">
            <a:extLst>
              <a:ext uri="{FF2B5EF4-FFF2-40B4-BE49-F238E27FC236}">
                <a16:creationId xmlns:a16="http://schemas.microsoft.com/office/drawing/2014/main" id="{3AEBE0D2-ADF4-4661-8739-4A4AC654BA53}"/>
              </a:ext>
            </a:extLst>
          </p:cNvPr>
          <p:cNvPicPr>
            <a:picLocks noChangeAspect="1"/>
          </p:cNvPicPr>
          <p:nvPr/>
        </p:nvPicPr>
        <p:blipFill>
          <a:blip r:embed="rId9"/>
          <a:stretch>
            <a:fillRect/>
          </a:stretch>
        </p:blipFill>
        <p:spPr>
          <a:xfrm>
            <a:off x="4554272" y="2941487"/>
            <a:ext cx="990600" cy="209550"/>
          </a:xfrm>
          <a:prstGeom prst="rect">
            <a:avLst/>
          </a:prstGeom>
        </p:spPr>
      </p:pic>
      <p:pic>
        <p:nvPicPr>
          <p:cNvPr id="18" name="Picture 17">
            <a:extLst>
              <a:ext uri="{FF2B5EF4-FFF2-40B4-BE49-F238E27FC236}">
                <a16:creationId xmlns:a16="http://schemas.microsoft.com/office/drawing/2014/main" id="{ABC62F0E-1421-4AC9-B4A6-FC6F832BCFD2}"/>
              </a:ext>
            </a:extLst>
          </p:cNvPr>
          <p:cNvPicPr>
            <a:picLocks noChangeAspect="1"/>
          </p:cNvPicPr>
          <p:nvPr/>
        </p:nvPicPr>
        <p:blipFill>
          <a:blip r:embed="rId10"/>
          <a:stretch>
            <a:fillRect/>
          </a:stretch>
        </p:blipFill>
        <p:spPr>
          <a:xfrm>
            <a:off x="5064140" y="8480392"/>
            <a:ext cx="1205624" cy="376278"/>
          </a:xfrm>
          <a:prstGeom prst="rect">
            <a:avLst/>
          </a:prstGeom>
        </p:spPr>
      </p:pic>
      <p:pic>
        <p:nvPicPr>
          <p:cNvPr id="5" name="Picture 4">
            <a:extLst>
              <a:ext uri="{FF2B5EF4-FFF2-40B4-BE49-F238E27FC236}">
                <a16:creationId xmlns:a16="http://schemas.microsoft.com/office/drawing/2014/main" id="{67EFAA21-BA4B-4D5E-BDE8-AC15C6BF429C}"/>
              </a:ext>
            </a:extLst>
          </p:cNvPr>
          <p:cNvPicPr>
            <a:picLocks noChangeAspect="1"/>
          </p:cNvPicPr>
          <p:nvPr/>
        </p:nvPicPr>
        <p:blipFill>
          <a:blip r:embed="rId11"/>
          <a:stretch>
            <a:fillRect/>
          </a:stretch>
        </p:blipFill>
        <p:spPr>
          <a:xfrm>
            <a:off x="1613505" y="1923974"/>
            <a:ext cx="3163342" cy="2518848"/>
          </a:xfrm>
          <a:prstGeom prst="rect">
            <a:avLst/>
          </a:prstGeom>
        </p:spPr>
      </p:pic>
      <p:pic>
        <p:nvPicPr>
          <p:cNvPr id="21" name="Picture 20">
            <a:extLst>
              <a:ext uri="{FF2B5EF4-FFF2-40B4-BE49-F238E27FC236}">
                <a16:creationId xmlns:a16="http://schemas.microsoft.com/office/drawing/2014/main" id="{EBC40241-F710-41FB-9834-C6E0787C2F74}"/>
              </a:ext>
            </a:extLst>
          </p:cNvPr>
          <p:cNvPicPr>
            <a:picLocks noChangeAspect="1"/>
          </p:cNvPicPr>
          <p:nvPr/>
        </p:nvPicPr>
        <p:blipFill>
          <a:blip r:embed="rId12"/>
          <a:stretch>
            <a:fillRect/>
          </a:stretch>
        </p:blipFill>
        <p:spPr>
          <a:xfrm>
            <a:off x="5277243" y="7409130"/>
            <a:ext cx="847725" cy="904875"/>
          </a:xfrm>
          <a:prstGeom prst="rect">
            <a:avLst/>
          </a:prstGeom>
        </p:spPr>
      </p:pic>
    </p:spTree>
    <p:extLst>
      <p:ext uri="{BB962C8B-B14F-4D97-AF65-F5344CB8AC3E}">
        <p14:creationId xmlns:p14="http://schemas.microsoft.com/office/powerpoint/2010/main" val="36693436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6"/>
          <a:stretch>
            <a:fillRect/>
          </a:stretch>
        </p:blipFill>
        <p:spPr>
          <a:xfrm>
            <a:off x="419386" y="460312"/>
            <a:ext cx="5842746" cy="854392"/>
          </a:xfrm>
          <a:prstGeom prst="rect">
            <a:avLst/>
          </a:prstGeom>
        </p:spPr>
      </p:pic>
      <p:sp>
        <p:nvSpPr>
          <p:cNvPr id="21" name="TextBox 20">
            <a:extLst>
              <a:ext uri="{FF2B5EF4-FFF2-40B4-BE49-F238E27FC236}">
                <a16:creationId xmlns:a16="http://schemas.microsoft.com/office/drawing/2014/main" id="{C9E4C7AE-6303-4B38-B384-230BCB85A882}"/>
              </a:ext>
            </a:extLst>
          </p:cNvPr>
          <p:cNvSpPr txBox="1"/>
          <p:nvPr/>
        </p:nvSpPr>
        <p:spPr>
          <a:xfrm>
            <a:off x="712381" y="1801006"/>
            <a:ext cx="5177070" cy="369332"/>
          </a:xfrm>
          <a:prstGeom prst="rect">
            <a:avLst/>
          </a:prstGeom>
          <a:noFill/>
        </p:spPr>
        <p:txBody>
          <a:bodyPr wrap="square" rtlCol="0">
            <a:spAutoFit/>
          </a:bodyPr>
          <a:lstStyle/>
          <a:p>
            <a:r>
              <a:rPr lang="en-US" b="1" cap="all" dirty="0"/>
              <a:t>Carlisle brass™ VARESE LEVER ON ROUND ROSE   </a:t>
            </a:r>
          </a:p>
        </p:txBody>
      </p:sp>
      <p:sp>
        <p:nvSpPr>
          <p:cNvPr id="26" name="TextBox 25">
            <a:extLst>
              <a:ext uri="{FF2B5EF4-FFF2-40B4-BE49-F238E27FC236}">
                <a16:creationId xmlns:a16="http://schemas.microsoft.com/office/drawing/2014/main" id="{F146E743-8A89-4BF5-86D1-9F42153C1212}"/>
              </a:ext>
            </a:extLst>
          </p:cNvPr>
          <p:cNvSpPr txBox="1"/>
          <p:nvPr/>
        </p:nvSpPr>
        <p:spPr>
          <a:xfrm>
            <a:off x="2468880" y="1499185"/>
            <a:ext cx="1947672" cy="369332"/>
          </a:xfrm>
          <a:prstGeom prst="rect">
            <a:avLst/>
          </a:prstGeom>
          <a:noFill/>
        </p:spPr>
        <p:txBody>
          <a:bodyPr wrap="square" rtlCol="0">
            <a:spAutoFit/>
          </a:bodyPr>
          <a:lstStyle/>
          <a:p>
            <a:r>
              <a:rPr lang="en-PH" b="1" dirty="0">
                <a:solidFill>
                  <a:srgbClr val="FF0000"/>
                </a:solidFill>
              </a:rPr>
              <a:t>  EUL050</a:t>
            </a:r>
          </a:p>
        </p:txBody>
      </p:sp>
      <p:sp>
        <p:nvSpPr>
          <p:cNvPr id="3" name="Rectangle 2">
            <a:extLst>
              <a:ext uri="{FF2B5EF4-FFF2-40B4-BE49-F238E27FC236}">
                <a16:creationId xmlns:a16="http://schemas.microsoft.com/office/drawing/2014/main" id="{67D83165-6EB4-4550-BB34-A357BA199E61}"/>
              </a:ext>
            </a:extLst>
          </p:cNvPr>
          <p:cNvSpPr/>
          <p:nvPr/>
        </p:nvSpPr>
        <p:spPr>
          <a:xfrm>
            <a:off x="589280" y="2107275"/>
            <a:ext cx="5672852" cy="1477328"/>
          </a:xfrm>
          <a:prstGeom prst="rect">
            <a:avLst/>
          </a:prstGeom>
        </p:spPr>
        <p:txBody>
          <a:bodyPr wrap="square">
            <a:spAutoFit/>
          </a:bodyPr>
          <a:lstStyle/>
          <a:p>
            <a:r>
              <a:rPr lang="en-US" dirty="0"/>
              <a:t>Lever on a concealed fix 2 part screw on round rose. A stylish knurled for grip round bar lever. Comes with a 25 year mechanical guarantee and is Fire door rated. Suitable for domestic and commercial use.</a:t>
            </a:r>
            <a:endParaRPr lang="en-PH" dirty="0"/>
          </a:p>
          <a:p>
            <a:endParaRPr lang="en-PH" dirty="0"/>
          </a:p>
        </p:txBody>
      </p:sp>
      <p:pic>
        <p:nvPicPr>
          <p:cNvPr id="12" name="Picture 11">
            <a:extLst>
              <a:ext uri="{FF2B5EF4-FFF2-40B4-BE49-F238E27FC236}">
                <a16:creationId xmlns:a16="http://schemas.microsoft.com/office/drawing/2014/main" id="{AE8CB58A-8E7D-4715-B749-A1ACEF74FAC1}"/>
              </a:ext>
            </a:extLst>
          </p:cNvPr>
          <p:cNvPicPr>
            <a:picLocks noChangeAspect="1"/>
          </p:cNvPicPr>
          <p:nvPr/>
        </p:nvPicPr>
        <p:blipFill>
          <a:blip r:embed="rId7"/>
          <a:stretch>
            <a:fillRect/>
          </a:stretch>
        </p:blipFill>
        <p:spPr>
          <a:xfrm>
            <a:off x="5064140" y="8480392"/>
            <a:ext cx="1205624" cy="376278"/>
          </a:xfrm>
          <a:prstGeom prst="rect">
            <a:avLst/>
          </a:prstGeom>
        </p:spPr>
      </p:pic>
      <p:pic>
        <p:nvPicPr>
          <p:cNvPr id="10" name="Picture 9">
            <a:extLst>
              <a:ext uri="{FF2B5EF4-FFF2-40B4-BE49-F238E27FC236}">
                <a16:creationId xmlns:a16="http://schemas.microsoft.com/office/drawing/2014/main" id="{9D5EE2F7-7359-4566-A281-F851269960DA}"/>
              </a:ext>
            </a:extLst>
          </p:cNvPr>
          <p:cNvPicPr>
            <a:picLocks noChangeAspect="1"/>
          </p:cNvPicPr>
          <p:nvPr/>
        </p:nvPicPr>
        <p:blipFill>
          <a:blip r:embed="rId8"/>
          <a:stretch>
            <a:fillRect/>
          </a:stretch>
        </p:blipFill>
        <p:spPr>
          <a:xfrm>
            <a:off x="414047" y="7500798"/>
            <a:ext cx="576364" cy="569503"/>
          </a:xfrm>
          <a:prstGeom prst="rect">
            <a:avLst/>
          </a:prstGeom>
        </p:spPr>
      </p:pic>
      <p:pic>
        <p:nvPicPr>
          <p:cNvPr id="6" name="Picture 5">
            <a:extLst>
              <a:ext uri="{FF2B5EF4-FFF2-40B4-BE49-F238E27FC236}">
                <a16:creationId xmlns:a16="http://schemas.microsoft.com/office/drawing/2014/main" id="{A6852E65-A967-4F9B-9A66-7C80EA264E87}"/>
              </a:ext>
            </a:extLst>
          </p:cNvPr>
          <p:cNvPicPr>
            <a:picLocks noChangeAspect="1"/>
          </p:cNvPicPr>
          <p:nvPr/>
        </p:nvPicPr>
        <p:blipFill>
          <a:blip r:embed="rId9"/>
          <a:stretch>
            <a:fillRect/>
          </a:stretch>
        </p:blipFill>
        <p:spPr>
          <a:xfrm>
            <a:off x="1682574" y="3814883"/>
            <a:ext cx="3205702" cy="1148670"/>
          </a:xfrm>
          <a:prstGeom prst="rect">
            <a:avLst/>
          </a:prstGeom>
        </p:spPr>
      </p:pic>
    </p:spTree>
    <p:extLst>
      <p:ext uri="{BB962C8B-B14F-4D97-AF65-F5344CB8AC3E}">
        <p14:creationId xmlns:p14="http://schemas.microsoft.com/office/powerpoint/2010/main" val="41750271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6"/>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7"/>
          <a:stretch>
            <a:fillRect/>
          </a:stretch>
        </p:blipFill>
        <p:spPr>
          <a:xfrm>
            <a:off x="419386" y="460312"/>
            <a:ext cx="5842746" cy="854392"/>
          </a:xfrm>
          <a:prstGeom prst="rect">
            <a:avLst/>
          </a:prstGeom>
        </p:spPr>
      </p:pic>
      <p:sp>
        <p:nvSpPr>
          <p:cNvPr id="37" name="TextBox 36">
            <a:extLst>
              <a:ext uri="{FF2B5EF4-FFF2-40B4-BE49-F238E27FC236}">
                <a16:creationId xmlns:a16="http://schemas.microsoft.com/office/drawing/2014/main" id="{52DC8923-61C9-4470-916A-9276F6A63A4E}"/>
              </a:ext>
            </a:extLst>
          </p:cNvPr>
          <p:cNvSpPr txBox="1"/>
          <p:nvPr/>
        </p:nvSpPr>
        <p:spPr>
          <a:xfrm>
            <a:off x="2806760" y="2449598"/>
            <a:ext cx="1018309" cy="369332"/>
          </a:xfrm>
          <a:prstGeom prst="rect">
            <a:avLst/>
          </a:prstGeom>
          <a:noFill/>
        </p:spPr>
        <p:txBody>
          <a:bodyPr wrap="square" rtlCol="0">
            <a:spAutoFit/>
          </a:bodyPr>
          <a:lstStyle/>
          <a:p>
            <a:r>
              <a:rPr lang="en-PH" b="1" dirty="0">
                <a:solidFill>
                  <a:srgbClr val="FF0000"/>
                </a:solidFill>
              </a:rPr>
              <a:t>  </a:t>
            </a:r>
          </a:p>
        </p:txBody>
      </p:sp>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8"/>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extLst>
              <p:ext uri="{D42A27DB-BD31-4B8C-83A1-F6EECF244321}">
                <p14:modId xmlns:p14="http://schemas.microsoft.com/office/powerpoint/2010/main" val="3096941096"/>
              </p:ext>
            </p:extLst>
          </p:nvPr>
        </p:nvGraphicFramePr>
        <p:xfrm>
          <a:off x="1073880" y="4515748"/>
          <a:ext cx="4470992" cy="2837264"/>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PH" sz="1000" b="0" baseline="0" dirty="0">
                          <a:solidFill>
                            <a:schemeClr val="tx1"/>
                          </a:solidFill>
                        </a:rPr>
                        <a:t>EUL050</a:t>
                      </a: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PH" sz="1000" baseline="0" dirty="0">
                          <a:solidFill>
                            <a:schemeClr val="tx1"/>
                          </a:solidFill>
                        </a:rPr>
                        <a:t>CARLISLE BRASS</a:t>
                      </a:r>
                    </a:p>
                  </a:txBody>
                  <a:tcPr/>
                </a:tc>
                <a:extLst>
                  <a:ext uri="{0D108BD9-81ED-4DB2-BD59-A6C34878D82A}">
                    <a16:rowId xmlns:a16="http://schemas.microsoft.com/office/drawing/2014/main" val="3698042402"/>
                  </a:ext>
                </a:extLst>
              </a:tr>
              <a:tr h="354658">
                <a:tc>
                  <a:txBody>
                    <a:bodyPr/>
                    <a:lstStyle/>
                    <a:p>
                      <a:r>
                        <a:rPr lang="en-PH" sz="1000" baseline="0" dirty="0">
                          <a:solidFill>
                            <a:schemeClr val="tx1"/>
                          </a:solidFill>
                        </a:rPr>
                        <a:t>AVAILABLE FINISH</a:t>
                      </a:r>
                    </a:p>
                  </a:txBody>
                  <a:tcPr/>
                </a:tc>
                <a:tc>
                  <a:txBody>
                    <a:bodyPr/>
                    <a:lstStyle/>
                    <a:p>
                      <a:r>
                        <a:rPr lang="en-PH" sz="1000" baseline="0" dirty="0">
                          <a:solidFill>
                            <a:schemeClr val="tx1"/>
                          </a:solidFill>
                        </a:rPr>
                        <a:t>ANTIQUE BRASS</a:t>
                      </a: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PH" sz="1000" baseline="0" dirty="0">
                          <a:solidFill>
                            <a:schemeClr val="tx1"/>
                          </a:solidFill>
                        </a:rPr>
                        <a:t>LEVER HANDLE</a:t>
                      </a:r>
                    </a:p>
                  </a:txBody>
                  <a:tcPr/>
                </a:tc>
                <a:extLst>
                  <a:ext uri="{0D108BD9-81ED-4DB2-BD59-A6C34878D82A}">
                    <a16:rowId xmlns:a16="http://schemas.microsoft.com/office/drawing/2014/main" val="2401254085"/>
                  </a:ext>
                </a:extLst>
              </a:tr>
              <a:tr h="354658">
                <a:tc>
                  <a:txBody>
                    <a:bodyPr/>
                    <a:lstStyle/>
                    <a:p>
                      <a:r>
                        <a:rPr lang="en-PH" sz="1000" baseline="0" dirty="0">
                          <a:solidFill>
                            <a:schemeClr val="tx1"/>
                          </a:solidFill>
                        </a:rPr>
                        <a:t>DIAMETER</a:t>
                      </a:r>
                    </a:p>
                  </a:txBody>
                  <a:tcPr/>
                </a:tc>
                <a:tc>
                  <a:txBody>
                    <a:bodyPr/>
                    <a:lstStyle/>
                    <a:p>
                      <a:r>
                        <a:rPr lang="en-PH" sz="1000" baseline="0" dirty="0">
                          <a:solidFill>
                            <a:schemeClr val="tx1"/>
                          </a:solidFill>
                        </a:rPr>
                        <a:t>50MM</a:t>
                      </a:r>
                    </a:p>
                  </a:txBody>
                  <a:tcPr/>
                </a:tc>
                <a:extLst>
                  <a:ext uri="{0D108BD9-81ED-4DB2-BD59-A6C34878D82A}">
                    <a16:rowId xmlns:a16="http://schemas.microsoft.com/office/drawing/2014/main" val="2322150142"/>
                  </a:ext>
                </a:extLst>
              </a:tr>
              <a:tr h="354658">
                <a:tc>
                  <a:txBody>
                    <a:bodyPr/>
                    <a:lstStyle/>
                    <a:p>
                      <a:r>
                        <a:rPr lang="en-PH" sz="1000" baseline="0" dirty="0">
                          <a:solidFill>
                            <a:schemeClr val="tx1"/>
                          </a:solidFill>
                        </a:rPr>
                        <a:t>PROJECTION</a:t>
                      </a:r>
                    </a:p>
                  </a:txBody>
                  <a:tcPr/>
                </a:tc>
                <a:tc>
                  <a:txBody>
                    <a:bodyPr/>
                    <a:lstStyle/>
                    <a:p>
                      <a:r>
                        <a:rPr lang="en-PH" sz="1000" baseline="0" dirty="0">
                          <a:solidFill>
                            <a:schemeClr val="tx1"/>
                          </a:solidFill>
                        </a:rPr>
                        <a:t>63MM</a:t>
                      </a:r>
                    </a:p>
                  </a:txBody>
                  <a:tcPr/>
                </a:tc>
                <a:extLst>
                  <a:ext uri="{0D108BD9-81ED-4DB2-BD59-A6C34878D82A}">
                    <a16:rowId xmlns:a16="http://schemas.microsoft.com/office/drawing/2014/main" val="3443310925"/>
                  </a:ext>
                </a:extLst>
              </a:tr>
              <a:tr h="354658">
                <a:tc>
                  <a:txBody>
                    <a:bodyPr/>
                    <a:lstStyle/>
                    <a:p>
                      <a:r>
                        <a:rPr lang="en-PH" sz="1000" baseline="0" dirty="0">
                          <a:solidFill>
                            <a:schemeClr val="tx1"/>
                          </a:solidFill>
                        </a:rPr>
                        <a:t>MECHANICAL WARRANTY</a:t>
                      </a:r>
                    </a:p>
                  </a:txBody>
                  <a:tcPr/>
                </a:tc>
                <a:tc>
                  <a:txBody>
                    <a:bodyPr/>
                    <a:lstStyle/>
                    <a:p>
                      <a:r>
                        <a:rPr lang="en-PH" sz="1000" baseline="0" dirty="0">
                          <a:solidFill>
                            <a:schemeClr val="tx1"/>
                          </a:solidFill>
                        </a:rPr>
                        <a:t>25 YEARS</a:t>
                      </a:r>
                    </a:p>
                  </a:txBody>
                  <a:tcPr/>
                </a:tc>
                <a:extLst>
                  <a:ext uri="{0D108BD9-81ED-4DB2-BD59-A6C34878D82A}">
                    <a16:rowId xmlns:a16="http://schemas.microsoft.com/office/drawing/2014/main" val="1480764841"/>
                  </a:ext>
                </a:extLst>
              </a:tr>
            </a:tbl>
          </a:graphicData>
        </a:graphic>
      </p:graphicFrame>
      <p:pic>
        <p:nvPicPr>
          <p:cNvPr id="6" name="Picture 5">
            <a:extLst>
              <a:ext uri="{FF2B5EF4-FFF2-40B4-BE49-F238E27FC236}">
                <a16:creationId xmlns:a16="http://schemas.microsoft.com/office/drawing/2014/main" id="{3AEBE0D2-ADF4-4661-8739-4A4AC654BA53}"/>
              </a:ext>
            </a:extLst>
          </p:cNvPr>
          <p:cNvPicPr>
            <a:picLocks noChangeAspect="1"/>
          </p:cNvPicPr>
          <p:nvPr/>
        </p:nvPicPr>
        <p:blipFill>
          <a:blip r:embed="rId9"/>
          <a:stretch>
            <a:fillRect/>
          </a:stretch>
        </p:blipFill>
        <p:spPr>
          <a:xfrm>
            <a:off x="4554272" y="2941487"/>
            <a:ext cx="990600" cy="209550"/>
          </a:xfrm>
          <a:prstGeom prst="rect">
            <a:avLst/>
          </a:prstGeom>
        </p:spPr>
      </p:pic>
      <p:pic>
        <p:nvPicPr>
          <p:cNvPr id="18" name="Picture 17">
            <a:extLst>
              <a:ext uri="{FF2B5EF4-FFF2-40B4-BE49-F238E27FC236}">
                <a16:creationId xmlns:a16="http://schemas.microsoft.com/office/drawing/2014/main" id="{ABC62F0E-1421-4AC9-B4A6-FC6F832BCFD2}"/>
              </a:ext>
            </a:extLst>
          </p:cNvPr>
          <p:cNvPicPr>
            <a:picLocks noChangeAspect="1"/>
          </p:cNvPicPr>
          <p:nvPr/>
        </p:nvPicPr>
        <p:blipFill>
          <a:blip r:embed="rId10"/>
          <a:stretch>
            <a:fillRect/>
          </a:stretch>
        </p:blipFill>
        <p:spPr>
          <a:xfrm>
            <a:off x="5064140" y="8480392"/>
            <a:ext cx="1205624" cy="376278"/>
          </a:xfrm>
          <a:prstGeom prst="rect">
            <a:avLst/>
          </a:prstGeom>
        </p:spPr>
      </p:pic>
      <p:pic>
        <p:nvPicPr>
          <p:cNvPr id="5" name="Picture 4">
            <a:extLst>
              <a:ext uri="{FF2B5EF4-FFF2-40B4-BE49-F238E27FC236}">
                <a16:creationId xmlns:a16="http://schemas.microsoft.com/office/drawing/2014/main" id="{67EFAA21-BA4B-4D5E-BDE8-AC15C6BF429C}"/>
              </a:ext>
            </a:extLst>
          </p:cNvPr>
          <p:cNvPicPr>
            <a:picLocks noChangeAspect="1"/>
          </p:cNvPicPr>
          <p:nvPr/>
        </p:nvPicPr>
        <p:blipFill>
          <a:blip r:embed="rId11"/>
          <a:stretch>
            <a:fillRect/>
          </a:stretch>
        </p:blipFill>
        <p:spPr>
          <a:xfrm>
            <a:off x="1613505" y="1923974"/>
            <a:ext cx="3163342" cy="2518848"/>
          </a:xfrm>
          <a:prstGeom prst="rect">
            <a:avLst/>
          </a:prstGeom>
        </p:spPr>
      </p:pic>
      <p:pic>
        <p:nvPicPr>
          <p:cNvPr id="21" name="Picture 20">
            <a:extLst>
              <a:ext uri="{FF2B5EF4-FFF2-40B4-BE49-F238E27FC236}">
                <a16:creationId xmlns:a16="http://schemas.microsoft.com/office/drawing/2014/main" id="{647E0D94-76FA-4B4B-AC08-6B899DAA636F}"/>
              </a:ext>
            </a:extLst>
          </p:cNvPr>
          <p:cNvPicPr>
            <a:picLocks noChangeAspect="1"/>
          </p:cNvPicPr>
          <p:nvPr/>
        </p:nvPicPr>
        <p:blipFill>
          <a:blip r:embed="rId12"/>
          <a:stretch>
            <a:fillRect/>
          </a:stretch>
        </p:blipFill>
        <p:spPr>
          <a:xfrm>
            <a:off x="5277243" y="7430399"/>
            <a:ext cx="847725" cy="904875"/>
          </a:xfrm>
          <a:prstGeom prst="rect">
            <a:avLst/>
          </a:prstGeom>
        </p:spPr>
      </p:pic>
    </p:spTree>
    <p:extLst>
      <p:ext uri="{BB962C8B-B14F-4D97-AF65-F5344CB8AC3E}">
        <p14:creationId xmlns:p14="http://schemas.microsoft.com/office/powerpoint/2010/main" val="15026829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6"/>
          <a:stretch>
            <a:fillRect/>
          </a:stretch>
        </p:blipFill>
        <p:spPr>
          <a:xfrm>
            <a:off x="419386" y="460312"/>
            <a:ext cx="5842746" cy="854392"/>
          </a:xfrm>
          <a:prstGeom prst="rect">
            <a:avLst/>
          </a:prstGeom>
        </p:spPr>
      </p:pic>
      <p:sp>
        <p:nvSpPr>
          <p:cNvPr id="21" name="TextBox 20">
            <a:extLst>
              <a:ext uri="{FF2B5EF4-FFF2-40B4-BE49-F238E27FC236}">
                <a16:creationId xmlns:a16="http://schemas.microsoft.com/office/drawing/2014/main" id="{C9E4C7AE-6303-4B38-B384-230BCB85A882}"/>
              </a:ext>
            </a:extLst>
          </p:cNvPr>
          <p:cNvSpPr txBox="1"/>
          <p:nvPr/>
        </p:nvSpPr>
        <p:spPr>
          <a:xfrm>
            <a:off x="595868" y="1801006"/>
            <a:ext cx="5293583" cy="369332"/>
          </a:xfrm>
          <a:prstGeom prst="rect">
            <a:avLst/>
          </a:prstGeom>
          <a:noFill/>
        </p:spPr>
        <p:txBody>
          <a:bodyPr wrap="square" rtlCol="0">
            <a:spAutoFit/>
          </a:bodyPr>
          <a:lstStyle/>
          <a:p>
            <a:r>
              <a:rPr lang="en-US" b="1" cap="all" dirty="0"/>
              <a:t>Carlisle brass™ GEORGIAN LEVER ON ROUND ROSE   </a:t>
            </a:r>
          </a:p>
        </p:txBody>
      </p:sp>
      <p:sp>
        <p:nvSpPr>
          <p:cNvPr id="26" name="TextBox 25">
            <a:extLst>
              <a:ext uri="{FF2B5EF4-FFF2-40B4-BE49-F238E27FC236}">
                <a16:creationId xmlns:a16="http://schemas.microsoft.com/office/drawing/2014/main" id="{F146E743-8A89-4BF5-86D1-9F42153C1212}"/>
              </a:ext>
            </a:extLst>
          </p:cNvPr>
          <p:cNvSpPr txBox="1"/>
          <p:nvPr/>
        </p:nvSpPr>
        <p:spPr>
          <a:xfrm>
            <a:off x="2468880" y="1499185"/>
            <a:ext cx="1947672" cy="369332"/>
          </a:xfrm>
          <a:prstGeom prst="rect">
            <a:avLst/>
          </a:prstGeom>
          <a:noFill/>
        </p:spPr>
        <p:txBody>
          <a:bodyPr wrap="square" rtlCol="0">
            <a:spAutoFit/>
          </a:bodyPr>
          <a:lstStyle/>
          <a:p>
            <a:r>
              <a:rPr lang="en-PH" b="1" dirty="0">
                <a:solidFill>
                  <a:srgbClr val="FF0000"/>
                </a:solidFill>
              </a:rPr>
              <a:t>  FG3</a:t>
            </a:r>
          </a:p>
        </p:txBody>
      </p:sp>
      <p:sp>
        <p:nvSpPr>
          <p:cNvPr id="3" name="Rectangle 2">
            <a:extLst>
              <a:ext uri="{FF2B5EF4-FFF2-40B4-BE49-F238E27FC236}">
                <a16:creationId xmlns:a16="http://schemas.microsoft.com/office/drawing/2014/main" id="{67D83165-6EB4-4550-BB34-A357BA199E61}"/>
              </a:ext>
            </a:extLst>
          </p:cNvPr>
          <p:cNvSpPr/>
          <p:nvPr/>
        </p:nvSpPr>
        <p:spPr>
          <a:xfrm>
            <a:off x="589280" y="2128541"/>
            <a:ext cx="5672852" cy="1477328"/>
          </a:xfrm>
          <a:prstGeom prst="rect">
            <a:avLst/>
          </a:prstGeom>
        </p:spPr>
        <p:txBody>
          <a:bodyPr wrap="square">
            <a:spAutoFit/>
          </a:bodyPr>
          <a:lstStyle/>
          <a:p>
            <a:r>
              <a:rPr lang="en-US" dirty="0"/>
              <a:t>Georgian lever on a 64mm round rose. Reminiscent of a bygone era the Georgian handle retains the traditional roped pattern adornment. It features a rope design atop the scroll curved lever and along the edging of the rose.</a:t>
            </a:r>
            <a:endParaRPr lang="en-PH" dirty="0"/>
          </a:p>
          <a:p>
            <a:endParaRPr lang="en-PH" dirty="0"/>
          </a:p>
        </p:txBody>
      </p:sp>
      <p:pic>
        <p:nvPicPr>
          <p:cNvPr id="10" name="Picture 9">
            <a:extLst>
              <a:ext uri="{FF2B5EF4-FFF2-40B4-BE49-F238E27FC236}">
                <a16:creationId xmlns:a16="http://schemas.microsoft.com/office/drawing/2014/main" id="{9D5EE2F7-7359-4566-A281-F851269960DA}"/>
              </a:ext>
            </a:extLst>
          </p:cNvPr>
          <p:cNvPicPr>
            <a:picLocks noChangeAspect="1"/>
          </p:cNvPicPr>
          <p:nvPr/>
        </p:nvPicPr>
        <p:blipFill>
          <a:blip r:embed="rId7"/>
          <a:stretch>
            <a:fillRect/>
          </a:stretch>
        </p:blipFill>
        <p:spPr>
          <a:xfrm>
            <a:off x="414047" y="7500798"/>
            <a:ext cx="576364" cy="569503"/>
          </a:xfrm>
          <a:prstGeom prst="rect">
            <a:avLst/>
          </a:prstGeom>
        </p:spPr>
      </p:pic>
      <p:pic>
        <p:nvPicPr>
          <p:cNvPr id="6" name="Picture 5">
            <a:extLst>
              <a:ext uri="{FF2B5EF4-FFF2-40B4-BE49-F238E27FC236}">
                <a16:creationId xmlns:a16="http://schemas.microsoft.com/office/drawing/2014/main" id="{A6852E65-A967-4F9B-9A66-7C80EA264E87}"/>
              </a:ext>
            </a:extLst>
          </p:cNvPr>
          <p:cNvPicPr>
            <a:picLocks noChangeAspect="1"/>
          </p:cNvPicPr>
          <p:nvPr/>
        </p:nvPicPr>
        <p:blipFill>
          <a:blip r:embed="rId8"/>
          <a:stretch>
            <a:fillRect/>
          </a:stretch>
        </p:blipFill>
        <p:spPr>
          <a:xfrm>
            <a:off x="1682574" y="3814883"/>
            <a:ext cx="3205702" cy="1148670"/>
          </a:xfrm>
          <a:prstGeom prst="rect">
            <a:avLst/>
          </a:prstGeom>
        </p:spPr>
      </p:pic>
      <p:pic>
        <p:nvPicPr>
          <p:cNvPr id="2" name="Picture 1">
            <a:extLst>
              <a:ext uri="{FF2B5EF4-FFF2-40B4-BE49-F238E27FC236}">
                <a16:creationId xmlns:a16="http://schemas.microsoft.com/office/drawing/2014/main" id="{945079E6-AD2D-4BBD-8CCA-3260609949E7}"/>
              </a:ext>
            </a:extLst>
          </p:cNvPr>
          <p:cNvPicPr>
            <a:picLocks noChangeAspect="1"/>
          </p:cNvPicPr>
          <p:nvPr/>
        </p:nvPicPr>
        <p:blipFill>
          <a:blip r:embed="rId9"/>
          <a:stretch>
            <a:fillRect/>
          </a:stretch>
        </p:blipFill>
        <p:spPr>
          <a:xfrm>
            <a:off x="1410237" y="3768758"/>
            <a:ext cx="3902703" cy="2119572"/>
          </a:xfrm>
          <a:prstGeom prst="rect">
            <a:avLst/>
          </a:prstGeom>
        </p:spPr>
      </p:pic>
      <p:pic>
        <p:nvPicPr>
          <p:cNvPr id="18" name="Picture 17">
            <a:extLst>
              <a:ext uri="{FF2B5EF4-FFF2-40B4-BE49-F238E27FC236}">
                <a16:creationId xmlns:a16="http://schemas.microsoft.com/office/drawing/2014/main" id="{E2612971-AC02-4FFF-A5BD-1FC0A7D5CD29}"/>
              </a:ext>
            </a:extLst>
          </p:cNvPr>
          <p:cNvPicPr>
            <a:picLocks noChangeAspect="1"/>
          </p:cNvPicPr>
          <p:nvPr/>
        </p:nvPicPr>
        <p:blipFill>
          <a:blip r:embed="rId10"/>
          <a:stretch>
            <a:fillRect/>
          </a:stretch>
        </p:blipFill>
        <p:spPr>
          <a:xfrm>
            <a:off x="5204091" y="8411388"/>
            <a:ext cx="1395501" cy="517008"/>
          </a:xfrm>
          <a:prstGeom prst="rect">
            <a:avLst/>
          </a:prstGeom>
          <a:noFill/>
          <a:ln w="9525">
            <a:noFill/>
          </a:ln>
        </p:spPr>
      </p:pic>
      <p:pic>
        <p:nvPicPr>
          <p:cNvPr id="5" name="Picture 4">
            <a:extLst>
              <a:ext uri="{FF2B5EF4-FFF2-40B4-BE49-F238E27FC236}">
                <a16:creationId xmlns:a16="http://schemas.microsoft.com/office/drawing/2014/main" id="{23E960D5-E97D-4727-B35D-64B60065335C}"/>
              </a:ext>
            </a:extLst>
          </p:cNvPr>
          <p:cNvPicPr>
            <a:picLocks noChangeAspect="1"/>
          </p:cNvPicPr>
          <p:nvPr/>
        </p:nvPicPr>
        <p:blipFill>
          <a:blip r:embed="rId11"/>
          <a:stretch>
            <a:fillRect/>
          </a:stretch>
        </p:blipFill>
        <p:spPr>
          <a:xfrm>
            <a:off x="394616" y="7471723"/>
            <a:ext cx="605865" cy="589379"/>
          </a:xfrm>
          <a:prstGeom prst="rect">
            <a:avLst/>
          </a:prstGeom>
        </p:spPr>
      </p:pic>
    </p:spTree>
    <p:extLst>
      <p:ext uri="{BB962C8B-B14F-4D97-AF65-F5344CB8AC3E}">
        <p14:creationId xmlns:p14="http://schemas.microsoft.com/office/powerpoint/2010/main" val="26879010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6"/>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7"/>
          <a:stretch>
            <a:fillRect/>
          </a:stretch>
        </p:blipFill>
        <p:spPr>
          <a:xfrm>
            <a:off x="419386" y="460312"/>
            <a:ext cx="5842746" cy="854392"/>
          </a:xfrm>
          <a:prstGeom prst="rect">
            <a:avLst/>
          </a:prstGeom>
        </p:spPr>
      </p:pic>
      <p:sp>
        <p:nvSpPr>
          <p:cNvPr id="37" name="TextBox 36">
            <a:extLst>
              <a:ext uri="{FF2B5EF4-FFF2-40B4-BE49-F238E27FC236}">
                <a16:creationId xmlns:a16="http://schemas.microsoft.com/office/drawing/2014/main" id="{52DC8923-61C9-4470-916A-9276F6A63A4E}"/>
              </a:ext>
            </a:extLst>
          </p:cNvPr>
          <p:cNvSpPr txBox="1"/>
          <p:nvPr/>
        </p:nvSpPr>
        <p:spPr>
          <a:xfrm>
            <a:off x="2806760" y="2449598"/>
            <a:ext cx="1018309" cy="369332"/>
          </a:xfrm>
          <a:prstGeom prst="rect">
            <a:avLst/>
          </a:prstGeom>
          <a:noFill/>
        </p:spPr>
        <p:txBody>
          <a:bodyPr wrap="square" rtlCol="0">
            <a:spAutoFit/>
          </a:bodyPr>
          <a:lstStyle/>
          <a:p>
            <a:r>
              <a:rPr lang="en-PH" b="1" dirty="0">
                <a:solidFill>
                  <a:srgbClr val="FF0000"/>
                </a:solidFill>
              </a:rPr>
              <a:t>  </a:t>
            </a:r>
          </a:p>
        </p:txBody>
      </p:sp>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8"/>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extLst>
              <p:ext uri="{D42A27DB-BD31-4B8C-83A1-F6EECF244321}">
                <p14:modId xmlns:p14="http://schemas.microsoft.com/office/powerpoint/2010/main" val="864065551"/>
              </p:ext>
            </p:extLst>
          </p:nvPr>
        </p:nvGraphicFramePr>
        <p:xfrm>
          <a:off x="1073880" y="4515748"/>
          <a:ext cx="4470992" cy="2837264"/>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PH" sz="1000" b="0" baseline="0" dirty="0">
                          <a:solidFill>
                            <a:schemeClr val="tx1"/>
                          </a:solidFill>
                        </a:rPr>
                        <a:t>FG3</a:t>
                      </a: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PH" sz="1000" baseline="0" dirty="0">
                          <a:solidFill>
                            <a:schemeClr val="tx1"/>
                          </a:solidFill>
                        </a:rPr>
                        <a:t>CARLISLE BRASS</a:t>
                      </a:r>
                    </a:p>
                  </a:txBody>
                  <a:tcPr/>
                </a:tc>
                <a:extLst>
                  <a:ext uri="{0D108BD9-81ED-4DB2-BD59-A6C34878D82A}">
                    <a16:rowId xmlns:a16="http://schemas.microsoft.com/office/drawing/2014/main" val="3698042402"/>
                  </a:ext>
                </a:extLst>
              </a:tr>
              <a:tr h="354658">
                <a:tc>
                  <a:txBody>
                    <a:bodyPr/>
                    <a:lstStyle/>
                    <a:p>
                      <a:r>
                        <a:rPr lang="en-PH" sz="1000" baseline="0" dirty="0">
                          <a:solidFill>
                            <a:schemeClr val="tx1"/>
                          </a:solidFill>
                        </a:rPr>
                        <a:t>AVAILABLE FINISH</a:t>
                      </a:r>
                    </a:p>
                  </a:txBody>
                  <a:tcPr/>
                </a:tc>
                <a:tc>
                  <a:txBody>
                    <a:bodyPr/>
                    <a:lstStyle/>
                    <a:p>
                      <a:r>
                        <a:rPr lang="en-PH" sz="1000" baseline="0" dirty="0">
                          <a:solidFill>
                            <a:schemeClr val="tx1"/>
                          </a:solidFill>
                        </a:rPr>
                        <a:t>POLISHED BRASS</a:t>
                      </a: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PH" sz="1000" baseline="0" dirty="0">
                          <a:solidFill>
                            <a:schemeClr val="tx1"/>
                          </a:solidFill>
                        </a:rPr>
                        <a:t>LEVER HANDLE</a:t>
                      </a:r>
                    </a:p>
                  </a:txBody>
                  <a:tcPr/>
                </a:tc>
                <a:extLst>
                  <a:ext uri="{0D108BD9-81ED-4DB2-BD59-A6C34878D82A}">
                    <a16:rowId xmlns:a16="http://schemas.microsoft.com/office/drawing/2014/main" val="2401254085"/>
                  </a:ext>
                </a:extLst>
              </a:tr>
              <a:tr h="354658">
                <a:tc>
                  <a:txBody>
                    <a:bodyPr/>
                    <a:lstStyle/>
                    <a:p>
                      <a:r>
                        <a:rPr lang="en-PH" sz="1000" baseline="0" dirty="0">
                          <a:solidFill>
                            <a:schemeClr val="tx1"/>
                          </a:solidFill>
                        </a:rPr>
                        <a:t>ROSSETTE DIAMETER</a:t>
                      </a:r>
                    </a:p>
                  </a:txBody>
                  <a:tcPr/>
                </a:tc>
                <a:tc>
                  <a:txBody>
                    <a:bodyPr/>
                    <a:lstStyle/>
                    <a:p>
                      <a:r>
                        <a:rPr lang="en-PH" sz="1000" baseline="0" dirty="0">
                          <a:solidFill>
                            <a:schemeClr val="tx1"/>
                          </a:solidFill>
                        </a:rPr>
                        <a:t>64MM</a:t>
                      </a:r>
                    </a:p>
                  </a:txBody>
                  <a:tcPr/>
                </a:tc>
                <a:extLst>
                  <a:ext uri="{0D108BD9-81ED-4DB2-BD59-A6C34878D82A}">
                    <a16:rowId xmlns:a16="http://schemas.microsoft.com/office/drawing/2014/main" val="2322150142"/>
                  </a:ext>
                </a:extLst>
              </a:tr>
              <a:tr h="354658">
                <a:tc>
                  <a:txBody>
                    <a:bodyPr/>
                    <a:lstStyle/>
                    <a:p>
                      <a:r>
                        <a:rPr lang="en-PH" sz="1000" baseline="0" dirty="0">
                          <a:solidFill>
                            <a:schemeClr val="tx1"/>
                          </a:solidFill>
                        </a:rPr>
                        <a:t>PROJECTION</a:t>
                      </a:r>
                    </a:p>
                  </a:txBody>
                  <a:tcPr/>
                </a:tc>
                <a:tc>
                  <a:txBody>
                    <a:bodyPr/>
                    <a:lstStyle/>
                    <a:p>
                      <a:r>
                        <a:rPr lang="en-PH" sz="1000" baseline="0" dirty="0">
                          <a:solidFill>
                            <a:schemeClr val="tx1"/>
                          </a:solidFill>
                        </a:rPr>
                        <a:t>62MM</a:t>
                      </a:r>
                    </a:p>
                  </a:txBody>
                  <a:tcPr/>
                </a:tc>
                <a:extLst>
                  <a:ext uri="{0D108BD9-81ED-4DB2-BD59-A6C34878D82A}">
                    <a16:rowId xmlns:a16="http://schemas.microsoft.com/office/drawing/2014/main" val="3443310925"/>
                  </a:ext>
                </a:extLst>
              </a:tr>
              <a:tr h="354658">
                <a:tc>
                  <a:txBody>
                    <a:bodyPr/>
                    <a:lstStyle/>
                    <a:p>
                      <a:r>
                        <a:rPr lang="en-PH" sz="1000" baseline="0" dirty="0">
                          <a:solidFill>
                            <a:schemeClr val="tx1"/>
                          </a:solidFill>
                        </a:rPr>
                        <a:t>MECHANICAL WARRANTY</a:t>
                      </a:r>
                    </a:p>
                  </a:txBody>
                  <a:tcPr/>
                </a:tc>
                <a:tc>
                  <a:txBody>
                    <a:bodyPr/>
                    <a:lstStyle/>
                    <a:p>
                      <a:r>
                        <a:rPr lang="en-PH" sz="1000" baseline="0" dirty="0">
                          <a:solidFill>
                            <a:schemeClr val="tx1"/>
                          </a:solidFill>
                        </a:rPr>
                        <a:t>25 YEARS</a:t>
                      </a:r>
                    </a:p>
                  </a:txBody>
                  <a:tcPr/>
                </a:tc>
                <a:extLst>
                  <a:ext uri="{0D108BD9-81ED-4DB2-BD59-A6C34878D82A}">
                    <a16:rowId xmlns:a16="http://schemas.microsoft.com/office/drawing/2014/main" val="1480764841"/>
                  </a:ext>
                </a:extLst>
              </a:tr>
            </a:tbl>
          </a:graphicData>
        </a:graphic>
      </p:graphicFrame>
      <p:pic>
        <p:nvPicPr>
          <p:cNvPr id="6" name="Picture 5">
            <a:extLst>
              <a:ext uri="{FF2B5EF4-FFF2-40B4-BE49-F238E27FC236}">
                <a16:creationId xmlns:a16="http://schemas.microsoft.com/office/drawing/2014/main" id="{3AEBE0D2-ADF4-4661-8739-4A4AC654BA53}"/>
              </a:ext>
            </a:extLst>
          </p:cNvPr>
          <p:cNvPicPr>
            <a:picLocks noChangeAspect="1"/>
          </p:cNvPicPr>
          <p:nvPr/>
        </p:nvPicPr>
        <p:blipFill>
          <a:blip r:embed="rId9"/>
          <a:stretch>
            <a:fillRect/>
          </a:stretch>
        </p:blipFill>
        <p:spPr>
          <a:xfrm>
            <a:off x="4554272" y="2941487"/>
            <a:ext cx="990600" cy="209550"/>
          </a:xfrm>
          <a:prstGeom prst="rect">
            <a:avLst/>
          </a:prstGeom>
        </p:spPr>
      </p:pic>
      <p:pic>
        <p:nvPicPr>
          <p:cNvPr id="2" name="Picture 1">
            <a:extLst>
              <a:ext uri="{FF2B5EF4-FFF2-40B4-BE49-F238E27FC236}">
                <a16:creationId xmlns:a16="http://schemas.microsoft.com/office/drawing/2014/main" id="{BBC71AA6-48D7-4A93-B3CC-675B07C4FE36}"/>
              </a:ext>
            </a:extLst>
          </p:cNvPr>
          <p:cNvPicPr>
            <a:picLocks noChangeAspect="1"/>
          </p:cNvPicPr>
          <p:nvPr/>
        </p:nvPicPr>
        <p:blipFill>
          <a:blip r:embed="rId10"/>
          <a:stretch>
            <a:fillRect/>
          </a:stretch>
        </p:blipFill>
        <p:spPr>
          <a:xfrm>
            <a:off x="1729458" y="1922120"/>
            <a:ext cx="2902087" cy="2556182"/>
          </a:xfrm>
          <a:prstGeom prst="rect">
            <a:avLst/>
          </a:prstGeom>
        </p:spPr>
      </p:pic>
      <p:pic>
        <p:nvPicPr>
          <p:cNvPr id="21" name="Picture 20">
            <a:extLst>
              <a:ext uri="{FF2B5EF4-FFF2-40B4-BE49-F238E27FC236}">
                <a16:creationId xmlns:a16="http://schemas.microsoft.com/office/drawing/2014/main" id="{27833E90-8F9B-48A8-AD5A-6681B68B1F56}"/>
              </a:ext>
            </a:extLst>
          </p:cNvPr>
          <p:cNvPicPr>
            <a:picLocks noChangeAspect="1"/>
          </p:cNvPicPr>
          <p:nvPr/>
        </p:nvPicPr>
        <p:blipFill>
          <a:blip r:embed="rId11"/>
          <a:stretch>
            <a:fillRect/>
          </a:stretch>
        </p:blipFill>
        <p:spPr>
          <a:xfrm>
            <a:off x="5204091" y="8411388"/>
            <a:ext cx="1395501" cy="517008"/>
          </a:xfrm>
          <a:prstGeom prst="rect">
            <a:avLst/>
          </a:prstGeom>
          <a:noFill/>
          <a:ln w="9525">
            <a:noFill/>
          </a:ln>
        </p:spPr>
      </p:pic>
      <p:pic>
        <p:nvPicPr>
          <p:cNvPr id="18" name="Picture 17">
            <a:extLst>
              <a:ext uri="{FF2B5EF4-FFF2-40B4-BE49-F238E27FC236}">
                <a16:creationId xmlns:a16="http://schemas.microsoft.com/office/drawing/2014/main" id="{FCF4099F-5347-441A-B643-3CAF86F74D23}"/>
              </a:ext>
            </a:extLst>
          </p:cNvPr>
          <p:cNvPicPr>
            <a:picLocks noChangeAspect="1"/>
          </p:cNvPicPr>
          <p:nvPr/>
        </p:nvPicPr>
        <p:blipFill>
          <a:blip r:embed="rId12"/>
          <a:stretch>
            <a:fillRect/>
          </a:stretch>
        </p:blipFill>
        <p:spPr>
          <a:xfrm>
            <a:off x="5152868" y="7449358"/>
            <a:ext cx="610428" cy="589379"/>
          </a:xfrm>
          <a:prstGeom prst="rect">
            <a:avLst/>
          </a:prstGeom>
        </p:spPr>
      </p:pic>
    </p:spTree>
    <p:extLst>
      <p:ext uri="{BB962C8B-B14F-4D97-AF65-F5344CB8AC3E}">
        <p14:creationId xmlns:p14="http://schemas.microsoft.com/office/powerpoint/2010/main" val="18770596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6"/>
          <a:stretch>
            <a:fillRect/>
          </a:stretch>
        </p:blipFill>
        <p:spPr>
          <a:xfrm>
            <a:off x="419386" y="460312"/>
            <a:ext cx="5842746" cy="854392"/>
          </a:xfrm>
          <a:prstGeom prst="rect">
            <a:avLst/>
          </a:prstGeom>
        </p:spPr>
      </p:pic>
      <p:sp>
        <p:nvSpPr>
          <p:cNvPr id="21" name="TextBox 20">
            <a:extLst>
              <a:ext uri="{FF2B5EF4-FFF2-40B4-BE49-F238E27FC236}">
                <a16:creationId xmlns:a16="http://schemas.microsoft.com/office/drawing/2014/main" id="{C9E4C7AE-6303-4B38-B384-230BCB85A882}"/>
              </a:ext>
            </a:extLst>
          </p:cNvPr>
          <p:cNvSpPr txBox="1"/>
          <p:nvPr/>
        </p:nvSpPr>
        <p:spPr>
          <a:xfrm>
            <a:off x="595868" y="1801006"/>
            <a:ext cx="5235632" cy="646331"/>
          </a:xfrm>
          <a:prstGeom prst="rect">
            <a:avLst/>
          </a:prstGeom>
          <a:noFill/>
        </p:spPr>
        <p:txBody>
          <a:bodyPr wrap="square" rtlCol="0">
            <a:spAutoFit/>
          </a:bodyPr>
          <a:lstStyle/>
          <a:p>
            <a:r>
              <a:rPr lang="en-US" b="1" cap="all" dirty="0"/>
              <a:t>Ludlow ™ RING PULL ON GOTHIC CROSS BACKPLATE</a:t>
            </a:r>
          </a:p>
          <a:p>
            <a:r>
              <a:rPr lang="en-US" b="1" cap="all" dirty="0">
                <a:solidFill>
                  <a:srgbClr val="FF0000"/>
                </a:solidFill>
              </a:rPr>
              <a:t>  </a:t>
            </a:r>
          </a:p>
        </p:txBody>
      </p:sp>
      <p:sp>
        <p:nvSpPr>
          <p:cNvPr id="26" name="TextBox 25">
            <a:extLst>
              <a:ext uri="{FF2B5EF4-FFF2-40B4-BE49-F238E27FC236}">
                <a16:creationId xmlns:a16="http://schemas.microsoft.com/office/drawing/2014/main" id="{F146E743-8A89-4BF5-86D1-9F42153C1212}"/>
              </a:ext>
            </a:extLst>
          </p:cNvPr>
          <p:cNvSpPr txBox="1"/>
          <p:nvPr/>
        </p:nvSpPr>
        <p:spPr>
          <a:xfrm>
            <a:off x="2468880" y="1499185"/>
            <a:ext cx="1947672" cy="369332"/>
          </a:xfrm>
          <a:prstGeom prst="rect">
            <a:avLst/>
          </a:prstGeom>
          <a:noFill/>
        </p:spPr>
        <p:txBody>
          <a:bodyPr wrap="square" rtlCol="0">
            <a:spAutoFit/>
          </a:bodyPr>
          <a:lstStyle/>
          <a:p>
            <a:r>
              <a:rPr lang="en-PH" b="1" dirty="0">
                <a:solidFill>
                  <a:srgbClr val="FF0000"/>
                </a:solidFill>
              </a:rPr>
              <a:t>  FTD1044</a:t>
            </a:r>
          </a:p>
        </p:txBody>
      </p:sp>
      <p:sp>
        <p:nvSpPr>
          <p:cNvPr id="3" name="Rectangle 2">
            <a:extLst>
              <a:ext uri="{FF2B5EF4-FFF2-40B4-BE49-F238E27FC236}">
                <a16:creationId xmlns:a16="http://schemas.microsoft.com/office/drawing/2014/main" id="{67D83165-6EB4-4550-BB34-A357BA199E61}"/>
              </a:ext>
            </a:extLst>
          </p:cNvPr>
          <p:cNvSpPr/>
          <p:nvPr/>
        </p:nvSpPr>
        <p:spPr>
          <a:xfrm>
            <a:off x="589280" y="2149807"/>
            <a:ext cx="5672852" cy="1754326"/>
          </a:xfrm>
          <a:prstGeom prst="rect">
            <a:avLst/>
          </a:prstGeom>
        </p:spPr>
        <p:txBody>
          <a:bodyPr wrap="square">
            <a:spAutoFit/>
          </a:bodyPr>
          <a:lstStyle/>
          <a:p>
            <a:r>
              <a:rPr lang="en-US" dirty="0"/>
              <a:t>Ring pull sitting resplendent on a gothic cross backplate. Best suited for older style antique furniture. Designed to compliment the furniture in the Ludlow Black Antique range. Comes with a 10 year mechanical guarantee. Suitable for domestic and commercial use.</a:t>
            </a:r>
            <a:endParaRPr lang="en-PH" dirty="0"/>
          </a:p>
          <a:p>
            <a:endParaRPr lang="en-PH" dirty="0"/>
          </a:p>
        </p:txBody>
      </p:sp>
      <p:pic>
        <p:nvPicPr>
          <p:cNvPr id="10" name="Picture 9">
            <a:extLst>
              <a:ext uri="{FF2B5EF4-FFF2-40B4-BE49-F238E27FC236}">
                <a16:creationId xmlns:a16="http://schemas.microsoft.com/office/drawing/2014/main" id="{9D5EE2F7-7359-4566-A281-F851269960DA}"/>
              </a:ext>
            </a:extLst>
          </p:cNvPr>
          <p:cNvPicPr>
            <a:picLocks noChangeAspect="1"/>
          </p:cNvPicPr>
          <p:nvPr/>
        </p:nvPicPr>
        <p:blipFill>
          <a:blip r:embed="rId7"/>
          <a:stretch>
            <a:fillRect/>
          </a:stretch>
        </p:blipFill>
        <p:spPr>
          <a:xfrm>
            <a:off x="414047" y="7500798"/>
            <a:ext cx="576364" cy="569503"/>
          </a:xfrm>
          <a:prstGeom prst="rect">
            <a:avLst/>
          </a:prstGeom>
        </p:spPr>
      </p:pic>
      <p:pic>
        <p:nvPicPr>
          <p:cNvPr id="18" name="Picture 17">
            <a:extLst>
              <a:ext uri="{FF2B5EF4-FFF2-40B4-BE49-F238E27FC236}">
                <a16:creationId xmlns:a16="http://schemas.microsoft.com/office/drawing/2014/main" id="{E2612971-AC02-4FFF-A5BD-1FC0A7D5CD29}"/>
              </a:ext>
            </a:extLst>
          </p:cNvPr>
          <p:cNvPicPr>
            <a:picLocks noChangeAspect="1"/>
          </p:cNvPicPr>
          <p:nvPr/>
        </p:nvPicPr>
        <p:blipFill>
          <a:blip r:embed="rId8"/>
          <a:stretch>
            <a:fillRect/>
          </a:stretch>
        </p:blipFill>
        <p:spPr>
          <a:xfrm>
            <a:off x="5204091" y="8411388"/>
            <a:ext cx="1395501" cy="517008"/>
          </a:xfrm>
          <a:prstGeom prst="rect">
            <a:avLst/>
          </a:prstGeom>
          <a:noFill/>
          <a:ln w="9525">
            <a:noFill/>
          </a:ln>
        </p:spPr>
      </p:pic>
      <p:pic>
        <p:nvPicPr>
          <p:cNvPr id="5" name="Picture 4">
            <a:extLst>
              <a:ext uri="{FF2B5EF4-FFF2-40B4-BE49-F238E27FC236}">
                <a16:creationId xmlns:a16="http://schemas.microsoft.com/office/drawing/2014/main" id="{23E960D5-E97D-4727-B35D-64B60065335C}"/>
              </a:ext>
            </a:extLst>
          </p:cNvPr>
          <p:cNvPicPr>
            <a:picLocks noChangeAspect="1"/>
          </p:cNvPicPr>
          <p:nvPr/>
        </p:nvPicPr>
        <p:blipFill>
          <a:blip r:embed="rId9"/>
          <a:stretch>
            <a:fillRect/>
          </a:stretch>
        </p:blipFill>
        <p:spPr>
          <a:xfrm>
            <a:off x="394616" y="7471723"/>
            <a:ext cx="605865" cy="589379"/>
          </a:xfrm>
          <a:prstGeom prst="rect">
            <a:avLst/>
          </a:prstGeom>
        </p:spPr>
      </p:pic>
      <p:pic>
        <p:nvPicPr>
          <p:cNvPr id="7" name="Picture 6">
            <a:extLst>
              <a:ext uri="{FF2B5EF4-FFF2-40B4-BE49-F238E27FC236}">
                <a16:creationId xmlns:a16="http://schemas.microsoft.com/office/drawing/2014/main" id="{DE0D4B07-6576-4BAE-8748-90A61BA50B66}"/>
              </a:ext>
            </a:extLst>
          </p:cNvPr>
          <p:cNvPicPr>
            <a:picLocks noChangeAspect="1"/>
          </p:cNvPicPr>
          <p:nvPr/>
        </p:nvPicPr>
        <p:blipFill>
          <a:blip r:embed="rId10"/>
          <a:stretch>
            <a:fillRect/>
          </a:stretch>
        </p:blipFill>
        <p:spPr>
          <a:xfrm>
            <a:off x="2275238" y="3962650"/>
            <a:ext cx="2020373" cy="2185077"/>
          </a:xfrm>
          <a:prstGeom prst="rect">
            <a:avLst/>
          </a:prstGeom>
        </p:spPr>
      </p:pic>
      <p:pic>
        <p:nvPicPr>
          <p:cNvPr id="8" name="Picture 7">
            <a:extLst>
              <a:ext uri="{FF2B5EF4-FFF2-40B4-BE49-F238E27FC236}">
                <a16:creationId xmlns:a16="http://schemas.microsoft.com/office/drawing/2014/main" id="{487DA124-7B74-4D2B-A0B5-89BF0F1E477C}"/>
              </a:ext>
            </a:extLst>
          </p:cNvPr>
          <p:cNvPicPr>
            <a:picLocks noChangeAspect="1"/>
          </p:cNvPicPr>
          <p:nvPr/>
        </p:nvPicPr>
        <p:blipFill>
          <a:blip r:embed="rId11"/>
          <a:stretch>
            <a:fillRect/>
          </a:stretch>
        </p:blipFill>
        <p:spPr>
          <a:xfrm>
            <a:off x="390053" y="7458547"/>
            <a:ext cx="600358" cy="600358"/>
          </a:xfrm>
          <a:prstGeom prst="rect">
            <a:avLst/>
          </a:prstGeom>
        </p:spPr>
      </p:pic>
    </p:spTree>
    <p:extLst>
      <p:ext uri="{BB962C8B-B14F-4D97-AF65-F5344CB8AC3E}">
        <p14:creationId xmlns:p14="http://schemas.microsoft.com/office/powerpoint/2010/main" val="2174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6"/>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7"/>
          <a:stretch>
            <a:fillRect/>
          </a:stretch>
        </p:blipFill>
        <p:spPr>
          <a:xfrm>
            <a:off x="419386" y="460312"/>
            <a:ext cx="5842746" cy="854392"/>
          </a:xfrm>
          <a:prstGeom prst="rect">
            <a:avLst/>
          </a:prstGeom>
        </p:spPr>
      </p:pic>
      <p:sp>
        <p:nvSpPr>
          <p:cNvPr id="37" name="TextBox 36">
            <a:extLst>
              <a:ext uri="{FF2B5EF4-FFF2-40B4-BE49-F238E27FC236}">
                <a16:creationId xmlns:a16="http://schemas.microsoft.com/office/drawing/2014/main" id="{52DC8923-61C9-4470-916A-9276F6A63A4E}"/>
              </a:ext>
            </a:extLst>
          </p:cNvPr>
          <p:cNvSpPr txBox="1"/>
          <p:nvPr/>
        </p:nvSpPr>
        <p:spPr>
          <a:xfrm>
            <a:off x="2806760" y="2449598"/>
            <a:ext cx="1018309" cy="369332"/>
          </a:xfrm>
          <a:prstGeom prst="rect">
            <a:avLst/>
          </a:prstGeom>
          <a:noFill/>
        </p:spPr>
        <p:txBody>
          <a:bodyPr wrap="square" rtlCol="0">
            <a:spAutoFit/>
          </a:bodyPr>
          <a:lstStyle/>
          <a:p>
            <a:r>
              <a:rPr lang="en-PH" b="1" dirty="0">
                <a:solidFill>
                  <a:srgbClr val="FF0000"/>
                </a:solidFill>
              </a:rPr>
              <a:t>  </a:t>
            </a:r>
          </a:p>
        </p:txBody>
      </p:sp>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8"/>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extLst>
              <p:ext uri="{D42A27DB-BD31-4B8C-83A1-F6EECF244321}">
                <p14:modId xmlns:p14="http://schemas.microsoft.com/office/powerpoint/2010/main" val="2590107521"/>
              </p:ext>
            </p:extLst>
          </p:nvPr>
        </p:nvGraphicFramePr>
        <p:xfrm>
          <a:off x="1073880" y="4515748"/>
          <a:ext cx="4470992" cy="2127948"/>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PH" sz="1000" b="0" baseline="0" dirty="0">
                          <a:solidFill>
                            <a:schemeClr val="tx1"/>
                          </a:solidFill>
                        </a:rPr>
                        <a:t>FTD1044</a:t>
                      </a: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PH" sz="1000" baseline="0" dirty="0">
                          <a:solidFill>
                            <a:schemeClr val="tx1"/>
                          </a:solidFill>
                        </a:rPr>
                        <a:t>LUDLOW</a:t>
                      </a:r>
                    </a:p>
                  </a:txBody>
                  <a:tcPr/>
                </a:tc>
                <a:extLst>
                  <a:ext uri="{0D108BD9-81ED-4DB2-BD59-A6C34878D82A}">
                    <a16:rowId xmlns:a16="http://schemas.microsoft.com/office/drawing/2014/main" val="3698042402"/>
                  </a:ext>
                </a:extLst>
              </a:tr>
              <a:tr h="354658">
                <a:tc>
                  <a:txBody>
                    <a:bodyPr/>
                    <a:lstStyle/>
                    <a:p>
                      <a:r>
                        <a:rPr lang="en-PH" sz="1000" baseline="0" dirty="0">
                          <a:solidFill>
                            <a:schemeClr val="tx1"/>
                          </a:solidFill>
                        </a:rPr>
                        <a:t>AVAILABLE FINISH</a:t>
                      </a:r>
                    </a:p>
                  </a:txBody>
                  <a:tcPr/>
                </a:tc>
                <a:tc>
                  <a:txBody>
                    <a:bodyPr/>
                    <a:lstStyle/>
                    <a:p>
                      <a:r>
                        <a:rPr lang="en-PH" sz="1000" baseline="0" dirty="0">
                          <a:solidFill>
                            <a:schemeClr val="tx1"/>
                          </a:solidFill>
                        </a:rPr>
                        <a:t>BLACK ANTIQUE</a:t>
                      </a: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PH" sz="1000" baseline="0" dirty="0">
                          <a:solidFill>
                            <a:schemeClr val="tx1"/>
                          </a:solidFill>
                        </a:rPr>
                        <a:t>CABINET HANDLE</a:t>
                      </a:r>
                    </a:p>
                  </a:txBody>
                  <a:tcPr/>
                </a:tc>
                <a:extLst>
                  <a:ext uri="{0D108BD9-81ED-4DB2-BD59-A6C34878D82A}">
                    <a16:rowId xmlns:a16="http://schemas.microsoft.com/office/drawing/2014/main" val="2401254085"/>
                  </a:ext>
                </a:extLst>
              </a:tr>
              <a:tr h="354658">
                <a:tc>
                  <a:txBody>
                    <a:bodyPr/>
                    <a:lstStyle/>
                    <a:p>
                      <a:r>
                        <a:rPr lang="en-PH" sz="1000" baseline="0" dirty="0">
                          <a:solidFill>
                            <a:schemeClr val="tx1"/>
                          </a:solidFill>
                        </a:rPr>
                        <a:t>MECHANICAL WARRANTY</a:t>
                      </a:r>
                    </a:p>
                  </a:txBody>
                  <a:tcPr/>
                </a:tc>
                <a:tc>
                  <a:txBody>
                    <a:bodyPr/>
                    <a:lstStyle/>
                    <a:p>
                      <a:r>
                        <a:rPr lang="en-PH" sz="1000" baseline="0" dirty="0">
                          <a:solidFill>
                            <a:schemeClr val="tx1"/>
                          </a:solidFill>
                        </a:rPr>
                        <a:t>10 YEARS</a:t>
                      </a:r>
                    </a:p>
                  </a:txBody>
                  <a:tcPr/>
                </a:tc>
                <a:extLst>
                  <a:ext uri="{0D108BD9-81ED-4DB2-BD59-A6C34878D82A}">
                    <a16:rowId xmlns:a16="http://schemas.microsoft.com/office/drawing/2014/main" val="1480764841"/>
                  </a:ext>
                </a:extLst>
              </a:tr>
            </a:tbl>
          </a:graphicData>
        </a:graphic>
      </p:graphicFrame>
      <p:pic>
        <p:nvPicPr>
          <p:cNvPr id="6" name="Picture 5">
            <a:extLst>
              <a:ext uri="{FF2B5EF4-FFF2-40B4-BE49-F238E27FC236}">
                <a16:creationId xmlns:a16="http://schemas.microsoft.com/office/drawing/2014/main" id="{3AEBE0D2-ADF4-4661-8739-4A4AC654BA53}"/>
              </a:ext>
            </a:extLst>
          </p:cNvPr>
          <p:cNvPicPr>
            <a:picLocks noChangeAspect="1"/>
          </p:cNvPicPr>
          <p:nvPr/>
        </p:nvPicPr>
        <p:blipFill>
          <a:blip r:embed="rId9"/>
          <a:stretch>
            <a:fillRect/>
          </a:stretch>
        </p:blipFill>
        <p:spPr>
          <a:xfrm>
            <a:off x="4554272" y="2941487"/>
            <a:ext cx="990600" cy="209550"/>
          </a:xfrm>
          <a:prstGeom prst="rect">
            <a:avLst/>
          </a:prstGeom>
        </p:spPr>
      </p:pic>
      <p:pic>
        <p:nvPicPr>
          <p:cNvPr id="21" name="Picture 20">
            <a:extLst>
              <a:ext uri="{FF2B5EF4-FFF2-40B4-BE49-F238E27FC236}">
                <a16:creationId xmlns:a16="http://schemas.microsoft.com/office/drawing/2014/main" id="{27833E90-8F9B-48A8-AD5A-6681B68B1F56}"/>
              </a:ext>
            </a:extLst>
          </p:cNvPr>
          <p:cNvPicPr>
            <a:picLocks noChangeAspect="1"/>
          </p:cNvPicPr>
          <p:nvPr/>
        </p:nvPicPr>
        <p:blipFill>
          <a:blip r:embed="rId10"/>
          <a:stretch>
            <a:fillRect/>
          </a:stretch>
        </p:blipFill>
        <p:spPr>
          <a:xfrm>
            <a:off x="5204091" y="8411388"/>
            <a:ext cx="1395501" cy="517008"/>
          </a:xfrm>
          <a:prstGeom prst="rect">
            <a:avLst/>
          </a:prstGeom>
          <a:noFill/>
          <a:ln w="9525">
            <a:noFill/>
          </a:ln>
        </p:spPr>
      </p:pic>
      <p:pic>
        <p:nvPicPr>
          <p:cNvPr id="3" name="Picture 2">
            <a:extLst>
              <a:ext uri="{FF2B5EF4-FFF2-40B4-BE49-F238E27FC236}">
                <a16:creationId xmlns:a16="http://schemas.microsoft.com/office/drawing/2014/main" id="{76001B79-0090-47BC-8162-E548C247D6A3}"/>
              </a:ext>
            </a:extLst>
          </p:cNvPr>
          <p:cNvPicPr>
            <a:picLocks noChangeAspect="1"/>
          </p:cNvPicPr>
          <p:nvPr/>
        </p:nvPicPr>
        <p:blipFill>
          <a:blip r:embed="rId11"/>
          <a:stretch>
            <a:fillRect/>
          </a:stretch>
        </p:blipFill>
        <p:spPr>
          <a:xfrm>
            <a:off x="1621606" y="2088935"/>
            <a:ext cx="2870648" cy="2000483"/>
          </a:xfrm>
          <a:prstGeom prst="rect">
            <a:avLst/>
          </a:prstGeom>
        </p:spPr>
      </p:pic>
      <p:pic>
        <p:nvPicPr>
          <p:cNvPr id="16" name="Picture 15">
            <a:extLst>
              <a:ext uri="{FF2B5EF4-FFF2-40B4-BE49-F238E27FC236}">
                <a16:creationId xmlns:a16="http://schemas.microsoft.com/office/drawing/2014/main" id="{D57F6F22-DC89-49A2-8A57-C22EFBBC249A}"/>
              </a:ext>
            </a:extLst>
          </p:cNvPr>
          <p:cNvPicPr>
            <a:picLocks noChangeAspect="1"/>
          </p:cNvPicPr>
          <p:nvPr/>
        </p:nvPicPr>
        <p:blipFill>
          <a:blip r:embed="rId12"/>
          <a:stretch>
            <a:fillRect/>
          </a:stretch>
        </p:blipFill>
        <p:spPr>
          <a:xfrm>
            <a:off x="5152868" y="7449358"/>
            <a:ext cx="610428" cy="589379"/>
          </a:xfrm>
          <a:prstGeom prst="rect">
            <a:avLst/>
          </a:prstGeom>
        </p:spPr>
      </p:pic>
      <p:pic>
        <p:nvPicPr>
          <p:cNvPr id="2" name="Picture 1">
            <a:extLst>
              <a:ext uri="{FF2B5EF4-FFF2-40B4-BE49-F238E27FC236}">
                <a16:creationId xmlns:a16="http://schemas.microsoft.com/office/drawing/2014/main" id="{1B346FE3-82C9-4BBD-AE4F-2E88F033FAEC}"/>
              </a:ext>
            </a:extLst>
          </p:cNvPr>
          <p:cNvPicPr>
            <a:picLocks noChangeAspect="1"/>
          </p:cNvPicPr>
          <p:nvPr/>
        </p:nvPicPr>
        <p:blipFill>
          <a:blip r:embed="rId13"/>
          <a:stretch>
            <a:fillRect/>
          </a:stretch>
        </p:blipFill>
        <p:spPr>
          <a:xfrm>
            <a:off x="1073880" y="8243316"/>
            <a:ext cx="1547072" cy="630139"/>
          </a:xfrm>
          <a:prstGeom prst="rect">
            <a:avLst/>
          </a:prstGeom>
        </p:spPr>
      </p:pic>
    </p:spTree>
    <p:extLst>
      <p:ext uri="{BB962C8B-B14F-4D97-AF65-F5344CB8AC3E}">
        <p14:creationId xmlns:p14="http://schemas.microsoft.com/office/powerpoint/2010/main" val="17585805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6"/>
          <a:stretch>
            <a:fillRect/>
          </a:stretch>
        </p:blipFill>
        <p:spPr>
          <a:xfrm>
            <a:off x="419386" y="460312"/>
            <a:ext cx="5842746" cy="854392"/>
          </a:xfrm>
          <a:prstGeom prst="rect">
            <a:avLst/>
          </a:prstGeom>
        </p:spPr>
      </p:pic>
      <p:sp>
        <p:nvSpPr>
          <p:cNvPr id="21" name="TextBox 20">
            <a:extLst>
              <a:ext uri="{FF2B5EF4-FFF2-40B4-BE49-F238E27FC236}">
                <a16:creationId xmlns:a16="http://schemas.microsoft.com/office/drawing/2014/main" id="{C9E4C7AE-6303-4B38-B384-230BCB85A882}"/>
              </a:ext>
            </a:extLst>
          </p:cNvPr>
          <p:cNvSpPr txBox="1"/>
          <p:nvPr/>
        </p:nvSpPr>
        <p:spPr>
          <a:xfrm>
            <a:off x="829340" y="1801006"/>
            <a:ext cx="5273748" cy="369332"/>
          </a:xfrm>
          <a:prstGeom prst="rect">
            <a:avLst/>
          </a:prstGeom>
          <a:noFill/>
        </p:spPr>
        <p:txBody>
          <a:bodyPr wrap="square" rtlCol="0">
            <a:spAutoFit/>
          </a:bodyPr>
          <a:lstStyle/>
          <a:p>
            <a:r>
              <a:rPr lang="en-PH" dirty="0"/>
              <a:t>      </a:t>
            </a:r>
            <a:r>
              <a:rPr lang="en-PH" b="1" dirty="0"/>
              <a:t>EUROSPEC™ OVERHEAD DOOR CLOSER</a:t>
            </a:r>
          </a:p>
        </p:txBody>
      </p:sp>
      <p:sp>
        <p:nvSpPr>
          <p:cNvPr id="26" name="TextBox 25">
            <a:extLst>
              <a:ext uri="{FF2B5EF4-FFF2-40B4-BE49-F238E27FC236}">
                <a16:creationId xmlns:a16="http://schemas.microsoft.com/office/drawing/2014/main" id="{F146E743-8A89-4BF5-86D1-9F42153C1212}"/>
              </a:ext>
            </a:extLst>
          </p:cNvPr>
          <p:cNvSpPr txBox="1"/>
          <p:nvPr/>
        </p:nvSpPr>
        <p:spPr>
          <a:xfrm>
            <a:off x="2468880" y="1499185"/>
            <a:ext cx="1947672" cy="369332"/>
          </a:xfrm>
          <a:prstGeom prst="rect">
            <a:avLst/>
          </a:prstGeom>
          <a:noFill/>
        </p:spPr>
        <p:txBody>
          <a:bodyPr wrap="square" rtlCol="0">
            <a:spAutoFit/>
          </a:bodyPr>
          <a:lstStyle/>
          <a:p>
            <a:r>
              <a:rPr lang="en-PH" b="1" dirty="0">
                <a:solidFill>
                  <a:srgbClr val="FF0000"/>
                </a:solidFill>
              </a:rPr>
              <a:t>  DCT2024SV</a:t>
            </a:r>
          </a:p>
        </p:txBody>
      </p:sp>
      <p:pic>
        <p:nvPicPr>
          <p:cNvPr id="18" name="Picture 17">
            <a:extLst>
              <a:ext uri="{FF2B5EF4-FFF2-40B4-BE49-F238E27FC236}">
                <a16:creationId xmlns:a16="http://schemas.microsoft.com/office/drawing/2014/main" id="{E2612971-AC02-4FFF-A5BD-1FC0A7D5CD29}"/>
              </a:ext>
            </a:extLst>
          </p:cNvPr>
          <p:cNvPicPr>
            <a:picLocks noChangeAspect="1"/>
          </p:cNvPicPr>
          <p:nvPr/>
        </p:nvPicPr>
        <p:blipFill>
          <a:blip r:embed="rId7"/>
          <a:stretch>
            <a:fillRect/>
          </a:stretch>
        </p:blipFill>
        <p:spPr>
          <a:xfrm>
            <a:off x="5204091" y="8411388"/>
            <a:ext cx="1395501" cy="517008"/>
          </a:xfrm>
          <a:prstGeom prst="rect">
            <a:avLst/>
          </a:prstGeom>
          <a:noFill/>
          <a:ln w="9525">
            <a:noFill/>
          </a:ln>
        </p:spPr>
      </p:pic>
      <p:pic>
        <p:nvPicPr>
          <p:cNvPr id="20" name="Picture 19">
            <a:extLst>
              <a:ext uri="{FF2B5EF4-FFF2-40B4-BE49-F238E27FC236}">
                <a16:creationId xmlns:a16="http://schemas.microsoft.com/office/drawing/2014/main" id="{4FF539E6-8AC6-4FA8-8FAC-C3F7CB38749C}"/>
              </a:ext>
            </a:extLst>
          </p:cNvPr>
          <p:cNvPicPr>
            <a:picLocks noChangeAspect="1"/>
          </p:cNvPicPr>
          <p:nvPr/>
        </p:nvPicPr>
        <p:blipFill>
          <a:blip r:embed="rId8"/>
          <a:stretch>
            <a:fillRect/>
          </a:stretch>
        </p:blipFill>
        <p:spPr>
          <a:xfrm>
            <a:off x="1179256" y="4096475"/>
            <a:ext cx="4027967" cy="2065468"/>
          </a:xfrm>
          <a:prstGeom prst="rect">
            <a:avLst/>
          </a:prstGeom>
        </p:spPr>
      </p:pic>
      <p:sp>
        <p:nvSpPr>
          <p:cNvPr id="2" name="Rectangle 1">
            <a:extLst>
              <a:ext uri="{FF2B5EF4-FFF2-40B4-BE49-F238E27FC236}">
                <a16:creationId xmlns:a16="http://schemas.microsoft.com/office/drawing/2014/main" id="{8F4240FC-475C-46EB-A162-93217CB0743C}"/>
              </a:ext>
            </a:extLst>
          </p:cNvPr>
          <p:cNvSpPr/>
          <p:nvPr/>
        </p:nvSpPr>
        <p:spPr>
          <a:xfrm>
            <a:off x="744279" y="2204338"/>
            <a:ext cx="5206038" cy="1708160"/>
          </a:xfrm>
          <a:prstGeom prst="rect">
            <a:avLst/>
          </a:prstGeom>
        </p:spPr>
        <p:txBody>
          <a:bodyPr wrap="square">
            <a:spAutoFit/>
          </a:bodyPr>
          <a:lstStyle/>
          <a:p>
            <a:r>
              <a:rPr lang="en-US" sz="1500" dirty="0">
                <a:solidFill>
                  <a:srgbClr val="333333"/>
                </a:solidFill>
                <a:latin typeface="Din2014-Light"/>
              </a:rPr>
              <a:t>Overhead Door Closer Variable Power Size 2-4. Certified to BS EN1154. CE marked and </a:t>
            </a:r>
            <a:r>
              <a:rPr lang="en-US" sz="1500" dirty="0" err="1">
                <a:solidFill>
                  <a:srgbClr val="333333"/>
                </a:solidFill>
                <a:latin typeface="Din2014-Light"/>
              </a:rPr>
              <a:t>Certifire</a:t>
            </a:r>
            <a:r>
              <a:rPr lang="en-US" sz="1500" dirty="0">
                <a:solidFill>
                  <a:srgbClr val="333333"/>
                </a:solidFill>
                <a:latin typeface="Din2014-Light"/>
              </a:rPr>
              <a:t> tested. Comes with a 10 year mechanical guarantee and is Fire door rated. Suitable for domestic and commercial use. Suitable for left and right hand application. Suitable for fire door use and steel fire door use. Suitable for doors up to 80kg and/or 1100mm wide. Simple power size adjustment with supplied key.</a:t>
            </a:r>
            <a:endParaRPr lang="en-PH" sz="1500" dirty="0"/>
          </a:p>
        </p:txBody>
      </p:sp>
    </p:spTree>
    <p:extLst>
      <p:ext uri="{BB962C8B-B14F-4D97-AF65-F5344CB8AC3E}">
        <p14:creationId xmlns:p14="http://schemas.microsoft.com/office/powerpoint/2010/main" val="239154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sp>
        <p:nvSpPr>
          <p:cNvPr id="7" name="TextBox 6">
            <a:extLst>
              <a:ext uri="{FF2B5EF4-FFF2-40B4-BE49-F238E27FC236}">
                <a16:creationId xmlns:a16="http://schemas.microsoft.com/office/drawing/2014/main" id="{F445AF61-DA94-42D7-AF9B-5894BE699DAC}"/>
              </a:ext>
            </a:extLst>
          </p:cNvPr>
          <p:cNvSpPr txBox="1"/>
          <p:nvPr/>
        </p:nvSpPr>
        <p:spPr>
          <a:xfrm>
            <a:off x="-179560" y="1496286"/>
            <a:ext cx="6614646" cy="646331"/>
          </a:xfrm>
          <a:prstGeom prst="rect">
            <a:avLst/>
          </a:prstGeom>
          <a:noFill/>
        </p:spPr>
        <p:txBody>
          <a:bodyPr wrap="square" rtlCol="0">
            <a:spAutoFit/>
          </a:bodyPr>
          <a:lstStyle/>
          <a:p>
            <a:r>
              <a:rPr lang="en-US" b="1" dirty="0">
                <a:solidFill>
                  <a:srgbClr val="FF0000"/>
                </a:solidFill>
              </a:rPr>
              <a:t>                                                   SZM001MB  </a:t>
            </a:r>
          </a:p>
          <a:p>
            <a:r>
              <a:rPr lang="en-US" b="1" dirty="0">
                <a:solidFill>
                  <a:srgbClr val="FF0000"/>
                </a:solidFill>
              </a:rPr>
              <a:t>                    </a:t>
            </a:r>
            <a:r>
              <a:rPr lang="en-US" b="1" dirty="0"/>
              <a:t>SEROZZETTA™</a:t>
            </a:r>
            <a:r>
              <a:rPr lang="en-US" b="1" dirty="0">
                <a:solidFill>
                  <a:srgbClr val="FF0000"/>
                </a:solidFill>
              </a:rPr>
              <a:t> </a:t>
            </a:r>
            <a:r>
              <a:rPr lang="en-US" b="1" dirty="0"/>
              <a:t>EUROPROFILE ESCUTCHEON</a:t>
            </a:r>
            <a:endParaRPr lang="en-PH" dirty="0"/>
          </a:p>
        </p:txBody>
      </p:sp>
      <p:pic>
        <p:nvPicPr>
          <p:cNvPr id="12" name="Picture 11">
            <a:extLst>
              <a:ext uri="{FF2B5EF4-FFF2-40B4-BE49-F238E27FC236}">
                <a16:creationId xmlns:a16="http://schemas.microsoft.com/office/drawing/2014/main" id="{0141056F-5A1B-431E-932A-E175151AAC9A}"/>
              </a:ext>
            </a:extLst>
          </p:cNvPr>
          <p:cNvPicPr>
            <a:picLocks noChangeAspect="1"/>
          </p:cNvPicPr>
          <p:nvPr/>
        </p:nvPicPr>
        <p:blipFill>
          <a:blip r:embed="rId4"/>
          <a:stretch>
            <a:fillRect/>
          </a:stretch>
        </p:blipFill>
        <p:spPr>
          <a:xfrm>
            <a:off x="4045340" y="8401596"/>
            <a:ext cx="1071686" cy="532915"/>
          </a:xfrm>
          <a:prstGeom prst="rect">
            <a:avLst/>
          </a:prstGeom>
        </p:spPr>
      </p:pic>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5"/>
          <a:stretch>
            <a:fillRect/>
          </a:stretch>
        </p:blipFill>
        <p:spPr>
          <a:xfrm>
            <a:off x="2072948" y="8505927"/>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6"/>
          <a:stretch>
            <a:fillRect/>
          </a:stretch>
        </p:blipFill>
        <p:spPr>
          <a:xfrm>
            <a:off x="2229464" y="8846130"/>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N</a:t>
            </a:r>
            <a:endParaRPr lang="en-PH" sz="1000" dirty="0">
              <a:solidFill>
                <a:schemeClr val="bg1"/>
              </a:solidFill>
              <a:latin typeface="Agency FB" panose="020B0503020202020204" pitchFamily="34" charset="0"/>
            </a:endParaRPr>
          </a:p>
        </p:txBody>
      </p:sp>
      <p:pic>
        <p:nvPicPr>
          <p:cNvPr id="28" name="Picture 27">
            <a:extLst>
              <a:ext uri="{FF2B5EF4-FFF2-40B4-BE49-F238E27FC236}">
                <a16:creationId xmlns:a16="http://schemas.microsoft.com/office/drawing/2014/main" id="{00000000-0008-0000-0400-000009000000}"/>
              </a:ext>
            </a:extLst>
          </p:cNvPr>
          <p:cNvPicPr>
            <a:picLocks noChangeAspect="1"/>
          </p:cNvPicPr>
          <p:nvPr/>
        </p:nvPicPr>
        <p:blipFill>
          <a:blip r:embed="rId7"/>
          <a:stretch>
            <a:fillRect/>
          </a:stretch>
        </p:blipFill>
        <p:spPr>
          <a:xfrm>
            <a:off x="5204091" y="8411388"/>
            <a:ext cx="1395501" cy="517008"/>
          </a:xfrm>
          <a:prstGeom prst="rect">
            <a:avLst/>
          </a:prstGeom>
          <a:noFill/>
          <a:ln w="9525">
            <a:noFill/>
          </a:ln>
        </p:spPr>
      </p:pic>
      <p:pic>
        <p:nvPicPr>
          <p:cNvPr id="21" name="Picture 20">
            <a:extLst>
              <a:ext uri="{FF2B5EF4-FFF2-40B4-BE49-F238E27FC236}">
                <a16:creationId xmlns:a16="http://schemas.microsoft.com/office/drawing/2014/main" id="{F68BCF35-220C-4FD1-83A1-69C314C54A71}"/>
              </a:ext>
            </a:extLst>
          </p:cNvPr>
          <p:cNvPicPr>
            <a:picLocks noChangeAspect="1"/>
          </p:cNvPicPr>
          <p:nvPr/>
        </p:nvPicPr>
        <p:blipFill>
          <a:blip r:embed="rId8"/>
          <a:stretch>
            <a:fillRect/>
          </a:stretch>
        </p:blipFill>
        <p:spPr>
          <a:xfrm>
            <a:off x="4530836" y="8410117"/>
            <a:ext cx="593155" cy="557848"/>
          </a:xfrm>
          <a:prstGeom prst="rect">
            <a:avLst/>
          </a:prstGeom>
        </p:spPr>
      </p:pic>
      <p:sp>
        <p:nvSpPr>
          <p:cNvPr id="18" name="Rectangle 17">
            <a:extLst>
              <a:ext uri="{FF2B5EF4-FFF2-40B4-BE49-F238E27FC236}">
                <a16:creationId xmlns:a16="http://schemas.microsoft.com/office/drawing/2014/main" id="{28BAB2C3-B8D5-479C-B5D0-4B7186A7A969}"/>
              </a:ext>
            </a:extLst>
          </p:cNvPr>
          <p:cNvSpPr/>
          <p:nvPr/>
        </p:nvSpPr>
        <p:spPr>
          <a:xfrm>
            <a:off x="242046" y="6852179"/>
            <a:ext cx="3429000" cy="923330"/>
          </a:xfrm>
          <a:prstGeom prst="rect">
            <a:avLst/>
          </a:prstGeom>
        </p:spPr>
        <p:txBody>
          <a:bodyPr>
            <a:spAutoFit/>
          </a:bodyPr>
          <a:lstStyle/>
          <a:p>
            <a:endParaRPr lang="en-PH" dirty="0"/>
          </a:p>
          <a:p>
            <a:endParaRPr lang="en-PH" dirty="0"/>
          </a:p>
          <a:p>
            <a:endParaRPr lang="en-PH" dirty="0"/>
          </a:p>
        </p:txBody>
      </p:sp>
      <p:pic>
        <p:nvPicPr>
          <p:cNvPr id="16" name="Picture 15">
            <a:extLst>
              <a:ext uri="{FF2B5EF4-FFF2-40B4-BE49-F238E27FC236}">
                <a16:creationId xmlns:a16="http://schemas.microsoft.com/office/drawing/2014/main" id="{6FFC6B42-4E96-41E5-AA3B-17DBC45D18E4}"/>
              </a:ext>
            </a:extLst>
          </p:cNvPr>
          <p:cNvPicPr>
            <a:picLocks noChangeAspect="1"/>
          </p:cNvPicPr>
          <p:nvPr/>
        </p:nvPicPr>
        <p:blipFill>
          <a:blip r:embed="rId9"/>
          <a:stretch>
            <a:fillRect/>
          </a:stretch>
        </p:blipFill>
        <p:spPr>
          <a:xfrm>
            <a:off x="419386" y="460312"/>
            <a:ext cx="5842746" cy="854392"/>
          </a:xfrm>
          <a:prstGeom prst="rect">
            <a:avLst/>
          </a:prstGeom>
        </p:spPr>
      </p:pic>
      <p:pic>
        <p:nvPicPr>
          <p:cNvPr id="2" name="Picture 1">
            <a:extLst>
              <a:ext uri="{FF2B5EF4-FFF2-40B4-BE49-F238E27FC236}">
                <a16:creationId xmlns:a16="http://schemas.microsoft.com/office/drawing/2014/main" id="{3C8DC110-C225-4A36-845B-BF19FF97A434}"/>
              </a:ext>
            </a:extLst>
          </p:cNvPr>
          <p:cNvPicPr>
            <a:picLocks noChangeAspect="1"/>
          </p:cNvPicPr>
          <p:nvPr/>
        </p:nvPicPr>
        <p:blipFill>
          <a:blip r:embed="rId10"/>
          <a:stretch>
            <a:fillRect/>
          </a:stretch>
        </p:blipFill>
        <p:spPr>
          <a:xfrm>
            <a:off x="2072948" y="2326521"/>
            <a:ext cx="1664771" cy="1632824"/>
          </a:xfrm>
          <a:prstGeom prst="rect">
            <a:avLst/>
          </a:prstGeom>
        </p:spPr>
      </p:pic>
      <p:sp>
        <p:nvSpPr>
          <p:cNvPr id="3" name="Rectangle 2">
            <a:extLst>
              <a:ext uri="{FF2B5EF4-FFF2-40B4-BE49-F238E27FC236}">
                <a16:creationId xmlns:a16="http://schemas.microsoft.com/office/drawing/2014/main" id="{056B0B53-C5A6-4D45-A98E-96B38A44998E}"/>
              </a:ext>
            </a:extLst>
          </p:cNvPr>
          <p:cNvSpPr/>
          <p:nvPr/>
        </p:nvSpPr>
        <p:spPr>
          <a:xfrm>
            <a:off x="584790" y="3992283"/>
            <a:ext cx="5677341" cy="1200329"/>
          </a:xfrm>
          <a:prstGeom prst="rect">
            <a:avLst/>
          </a:prstGeom>
        </p:spPr>
        <p:txBody>
          <a:bodyPr wrap="square">
            <a:spAutoFit/>
          </a:bodyPr>
          <a:lstStyle/>
          <a:p>
            <a:r>
              <a:rPr lang="en-US" dirty="0">
                <a:solidFill>
                  <a:srgbClr val="333333"/>
                </a:solidFill>
                <a:latin typeface="Din2014-Light"/>
              </a:rPr>
              <a:t>Round escutcheon with a chamfered edge, screw on rose, concealed fix. Available in Standard &amp; Euro lock profile. Designed to match the range of </a:t>
            </a:r>
            <a:r>
              <a:rPr lang="en-US" dirty="0" err="1">
                <a:solidFill>
                  <a:srgbClr val="333333"/>
                </a:solidFill>
                <a:latin typeface="Din2014-Light"/>
              </a:rPr>
              <a:t>Serozzetta</a:t>
            </a:r>
            <a:r>
              <a:rPr lang="en-US" dirty="0">
                <a:solidFill>
                  <a:srgbClr val="333333"/>
                </a:solidFill>
                <a:latin typeface="Din2014-Light"/>
              </a:rPr>
              <a:t> SZM designer handles on round roses.</a:t>
            </a:r>
            <a:endParaRPr lang="en-PH" dirty="0"/>
          </a:p>
        </p:txBody>
      </p:sp>
    </p:spTree>
    <p:extLst>
      <p:ext uri="{BB962C8B-B14F-4D97-AF65-F5344CB8AC3E}">
        <p14:creationId xmlns:p14="http://schemas.microsoft.com/office/powerpoint/2010/main" val="16296640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F24288-1690-4950-8A52-7B6A841B50D9}"/>
              </a:ext>
            </a:extLst>
          </p:cNvPr>
          <p:cNvPicPr>
            <a:picLocks noChangeAspect="1"/>
          </p:cNvPicPr>
          <p:nvPr/>
        </p:nvPicPr>
        <p:blipFill>
          <a:blip r:embed="rId2"/>
          <a:stretch>
            <a:fillRect/>
          </a:stretch>
        </p:blipFill>
        <p:spPr>
          <a:xfrm>
            <a:off x="2128601" y="7549186"/>
            <a:ext cx="4470992" cy="860397"/>
          </a:xfrm>
          <a:prstGeom prst="rect">
            <a:avLst/>
          </a:prstGeom>
        </p:spPr>
      </p:pic>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5"/>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6"/>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7"/>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8"/>
          <a:stretch>
            <a:fillRect/>
          </a:stretch>
        </p:blipFill>
        <p:spPr>
          <a:xfrm>
            <a:off x="419386" y="460312"/>
            <a:ext cx="5842746" cy="854392"/>
          </a:xfrm>
          <a:prstGeom prst="rect">
            <a:avLst/>
          </a:prstGeom>
        </p:spPr>
      </p:pic>
      <p:sp>
        <p:nvSpPr>
          <p:cNvPr id="37" name="TextBox 36">
            <a:extLst>
              <a:ext uri="{FF2B5EF4-FFF2-40B4-BE49-F238E27FC236}">
                <a16:creationId xmlns:a16="http://schemas.microsoft.com/office/drawing/2014/main" id="{52DC8923-61C9-4470-916A-9276F6A63A4E}"/>
              </a:ext>
            </a:extLst>
          </p:cNvPr>
          <p:cNvSpPr txBox="1"/>
          <p:nvPr/>
        </p:nvSpPr>
        <p:spPr>
          <a:xfrm>
            <a:off x="2806760" y="2449598"/>
            <a:ext cx="1018309" cy="369332"/>
          </a:xfrm>
          <a:prstGeom prst="rect">
            <a:avLst/>
          </a:prstGeom>
          <a:noFill/>
        </p:spPr>
        <p:txBody>
          <a:bodyPr wrap="square" rtlCol="0">
            <a:spAutoFit/>
          </a:bodyPr>
          <a:lstStyle/>
          <a:p>
            <a:r>
              <a:rPr lang="en-PH" b="1" dirty="0">
                <a:solidFill>
                  <a:srgbClr val="FF0000"/>
                </a:solidFill>
              </a:rPr>
              <a:t>  </a:t>
            </a:r>
          </a:p>
        </p:txBody>
      </p:sp>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9"/>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extLst>
              <p:ext uri="{D42A27DB-BD31-4B8C-83A1-F6EECF244321}">
                <p14:modId xmlns:p14="http://schemas.microsoft.com/office/powerpoint/2010/main" val="762139490"/>
              </p:ext>
            </p:extLst>
          </p:nvPr>
        </p:nvGraphicFramePr>
        <p:xfrm>
          <a:off x="1073880" y="4249923"/>
          <a:ext cx="4470992" cy="3191922"/>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US" sz="1000" b="0" baseline="0" dirty="0">
                          <a:solidFill>
                            <a:schemeClr val="tx1"/>
                          </a:solidFill>
                        </a:rPr>
                        <a:t>D</a:t>
                      </a:r>
                      <a:r>
                        <a:rPr lang="en-PH" sz="1000" b="0" baseline="0" dirty="0">
                          <a:solidFill>
                            <a:schemeClr val="tx1"/>
                          </a:solidFill>
                        </a:rPr>
                        <a:t>CT2024SV</a:t>
                      </a: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US" sz="1000" baseline="0" dirty="0">
                          <a:solidFill>
                            <a:schemeClr val="tx1"/>
                          </a:solidFill>
                        </a:rPr>
                        <a:t>E</a:t>
                      </a:r>
                      <a:r>
                        <a:rPr lang="en-PH" sz="1000" baseline="0" dirty="0">
                          <a:solidFill>
                            <a:schemeClr val="tx1"/>
                          </a:solidFill>
                        </a:rPr>
                        <a:t>UROSPEC</a:t>
                      </a:r>
                    </a:p>
                  </a:txBody>
                  <a:tcPr/>
                </a:tc>
                <a:extLst>
                  <a:ext uri="{0D108BD9-81ED-4DB2-BD59-A6C34878D82A}">
                    <a16:rowId xmlns:a16="http://schemas.microsoft.com/office/drawing/2014/main" val="3698042402"/>
                  </a:ext>
                </a:extLst>
              </a:tr>
              <a:tr h="354658">
                <a:tc>
                  <a:txBody>
                    <a:bodyPr/>
                    <a:lstStyle/>
                    <a:p>
                      <a:r>
                        <a:rPr lang="en-PH" sz="1000" baseline="0" dirty="0">
                          <a:solidFill>
                            <a:schemeClr val="tx1"/>
                          </a:solidFill>
                        </a:rPr>
                        <a:t>AVAILABLE FINISH</a:t>
                      </a:r>
                    </a:p>
                  </a:txBody>
                  <a:tcPr/>
                </a:tc>
                <a:tc>
                  <a:txBody>
                    <a:bodyPr/>
                    <a:lstStyle/>
                    <a:p>
                      <a:r>
                        <a:rPr lang="en-US" sz="1000" baseline="0" dirty="0">
                          <a:solidFill>
                            <a:schemeClr val="tx1"/>
                          </a:solidFill>
                        </a:rPr>
                        <a:t>S</a:t>
                      </a:r>
                      <a:r>
                        <a:rPr lang="en-PH" sz="1000" baseline="0" dirty="0">
                          <a:solidFill>
                            <a:schemeClr val="tx1"/>
                          </a:solidFill>
                        </a:rPr>
                        <a:t>ILVER</a:t>
                      </a: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US" sz="1000" baseline="0" dirty="0">
                          <a:solidFill>
                            <a:schemeClr val="tx1"/>
                          </a:solidFill>
                        </a:rPr>
                        <a:t>D</a:t>
                      </a:r>
                      <a:r>
                        <a:rPr lang="en-PH" sz="1000" baseline="0" dirty="0">
                          <a:solidFill>
                            <a:schemeClr val="tx1"/>
                          </a:solidFill>
                        </a:rPr>
                        <a:t>OOR CLOSER</a:t>
                      </a:r>
                    </a:p>
                  </a:txBody>
                  <a:tcPr/>
                </a:tc>
                <a:extLst>
                  <a:ext uri="{0D108BD9-81ED-4DB2-BD59-A6C34878D82A}">
                    <a16:rowId xmlns:a16="http://schemas.microsoft.com/office/drawing/2014/main" val="2401254085"/>
                  </a:ext>
                </a:extLst>
              </a:tr>
              <a:tr h="354658">
                <a:tc>
                  <a:txBody>
                    <a:bodyPr/>
                    <a:lstStyle/>
                    <a:p>
                      <a:r>
                        <a:rPr lang="en-US" sz="1000" baseline="0" dirty="0">
                          <a:solidFill>
                            <a:schemeClr val="tx1"/>
                          </a:solidFill>
                        </a:rPr>
                        <a:t>MAXIMUM DOOR WIDTH</a:t>
                      </a:r>
                      <a:endParaRPr lang="en-PH" sz="1000" baseline="0" dirty="0">
                        <a:solidFill>
                          <a:schemeClr val="tx1"/>
                        </a:solidFill>
                      </a:endParaRPr>
                    </a:p>
                  </a:txBody>
                  <a:tcPr/>
                </a:tc>
                <a:tc>
                  <a:txBody>
                    <a:bodyPr/>
                    <a:lstStyle/>
                    <a:p>
                      <a:r>
                        <a:rPr lang="en-US" sz="1000" baseline="0" dirty="0">
                          <a:solidFill>
                            <a:schemeClr val="tx1"/>
                          </a:solidFill>
                        </a:rPr>
                        <a:t>1100MM</a:t>
                      </a:r>
                      <a:endParaRPr lang="en-PH" sz="1000" baseline="0" dirty="0">
                        <a:solidFill>
                          <a:schemeClr val="tx1"/>
                        </a:solidFill>
                      </a:endParaRPr>
                    </a:p>
                  </a:txBody>
                  <a:tcPr/>
                </a:tc>
                <a:extLst>
                  <a:ext uri="{0D108BD9-81ED-4DB2-BD59-A6C34878D82A}">
                    <a16:rowId xmlns:a16="http://schemas.microsoft.com/office/drawing/2014/main" val="1126124889"/>
                  </a:ext>
                </a:extLst>
              </a:tr>
              <a:tr h="354658">
                <a:tc>
                  <a:txBody>
                    <a:bodyPr/>
                    <a:lstStyle/>
                    <a:p>
                      <a:r>
                        <a:rPr lang="en-US" sz="1000" baseline="0" dirty="0">
                          <a:solidFill>
                            <a:schemeClr val="tx1"/>
                          </a:solidFill>
                        </a:rPr>
                        <a:t>MAXIMUM DOOR WEIGHT</a:t>
                      </a:r>
                      <a:endParaRPr lang="en-PH" sz="1000" baseline="0" dirty="0">
                        <a:solidFill>
                          <a:schemeClr val="tx1"/>
                        </a:solidFill>
                      </a:endParaRPr>
                    </a:p>
                  </a:txBody>
                  <a:tcPr/>
                </a:tc>
                <a:tc>
                  <a:txBody>
                    <a:bodyPr/>
                    <a:lstStyle/>
                    <a:p>
                      <a:r>
                        <a:rPr lang="en-US" sz="1000" baseline="0" dirty="0">
                          <a:solidFill>
                            <a:schemeClr val="tx1"/>
                          </a:solidFill>
                        </a:rPr>
                        <a:t>80 KGS</a:t>
                      </a:r>
                      <a:endParaRPr lang="en-PH" sz="1000" baseline="0" dirty="0">
                        <a:solidFill>
                          <a:schemeClr val="tx1"/>
                        </a:solidFill>
                      </a:endParaRPr>
                    </a:p>
                  </a:txBody>
                  <a:tcPr/>
                </a:tc>
                <a:extLst>
                  <a:ext uri="{0D108BD9-81ED-4DB2-BD59-A6C34878D82A}">
                    <a16:rowId xmlns:a16="http://schemas.microsoft.com/office/drawing/2014/main" val="725395169"/>
                  </a:ext>
                </a:extLst>
              </a:tr>
              <a:tr h="354658">
                <a:tc>
                  <a:txBody>
                    <a:bodyPr/>
                    <a:lstStyle/>
                    <a:p>
                      <a:r>
                        <a:rPr lang="en-US" sz="1000" baseline="0" dirty="0">
                          <a:solidFill>
                            <a:schemeClr val="tx1"/>
                          </a:solidFill>
                        </a:rPr>
                        <a:t>ANGLE OPENING</a:t>
                      </a:r>
                      <a:endParaRPr lang="en-PH" sz="1000" baseline="0" dirty="0">
                        <a:solidFill>
                          <a:schemeClr val="tx1"/>
                        </a:solidFill>
                      </a:endParaRPr>
                    </a:p>
                  </a:txBody>
                  <a:tcPr/>
                </a:tc>
                <a:tc>
                  <a:txBody>
                    <a:bodyPr/>
                    <a:lstStyle/>
                    <a:p>
                      <a:r>
                        <a:rPr lang="en-US" sz="1000" baseline="0" dirty="0">
                          <a:solidFill>
                            <a:schemeClr val="tx1"/>
                          </a:solidFill>
                        </a:rPr>
                        <a:t>180°</a:t>
                      </a:r>
                      <a:endParaRPr lang="en-PH" sz="1000" baseline="0" dirty="0">
                        <a:solidFill>
                          <a:schemeClr val="tx1"/>
                        </a:solidFill>
                      </a:endParaRPr>
                    </a:p>
                  </a:txBody>
                  <a:tcPr/>
                </a:tc>
                <a:extLst>
                  <a:ext uri="{0D108BD9-81ED-4DB2-BD59-A6C34878D82A}">
                    <a16:rowId xmlns:a16="http://schemas.microsoft.com/office/drawing/2014/main" val="2333385966"/>
                  </a:ext>
                </a:extLst>
              </a:tr>
              <a:tr h="354658">
                <a:tc>
                  <a:txBody>
                    <a:bodyPr/>
                    <a:lstStyle/>
                    <a:p>
                      <a:r>
                        <a:rPr lang="en-PH" sz="1000" baseline="0" dirty="0">
                          <a:solidFill>
                            <a:schemeClr val="tx1"/>
                          </a:solidFill>
                        </a:rPr>
                        <a:t>MECHANICAL WARRANTY</a:t>
                      </a:r>
                    </a:p>
                  </a:txBody>
                  <a:tcPr/>
                </a:tc>
                <a:tc>
                  <a:txBody>
                    <a:bodyPr/>
                    <a:lstStyle/>
                    <a:p>
                      <a:r>
                        <a:rPr lang="en-PH" sz="1000" baseline="0" dirty="0">
                          <a:solidFill>
                            <a:schemeClr val="tx1"/>
                          </a:solidFill>
                        </a:rPr>
                        <a:t>10 YEARS</a:t>
                      </a:r>
                    </a:p>
                  </a:txBody>
                  <a:tcPr/>
                </a:tc>
                <a:extLst>
                  <a:ext uri="{0D108BD9-81ED-4DB2-BD59-A6C34878D82A}">
                    <a16:rowId xmlns:a16="http://schemas.microsoft.com/office/drawing/2014/main" val="1480764841"/>
                  </a:ext>
                </a:extLst>
              </a:tr>
            </a:tbl>
          </a:graphicData>
        </a:graphic>
      </p:graphicFrame>
      <p:pic>
        <p:nvPicPr>
          <p:cNvPr id="6" name="Picture 5">
            <a:extLst>
              <a:ext uri="{FF2B5EF4-FFF2-40B4-BE49-F238E27FC236}">
                <a16:creationId xmlns:a16="http://schemas.microsoft.com/office/drawing/2014/main" id="{3AEBE0D2-ADF4-4661-8739-4A4AC654BA53}"/>
              </a:ext>
            </a:extLst>
          </p:cNvPr>
          <p:cNvPicPr>
            <a:picLocks noChangeAspect="1"/>
          </p:cNvPicPr>
          <p:nvPr/>
        </p:nvPicPr>
        <p:blipFill>
          <a:blip r:embed="rId10"/>
          <a:stretch>
            <a:fillRect/>
          </a:stretch>
        </p:blipFill>
        <p:spPr>
          <a:xfrm>
            <a:off x="4554272" y="2941487"/>
            <a:ext cx="990600" cy="209550"/>
          </a:xfrm>
          <a:prstGeom prst="rect">
            <a:avLst/>
          </a:prstGeom>
        </p:spPr>
      </p:pic>
      <p:pic>
        <p:nvPicPr>
          <p:cNvPr id="21" name="Picture 20">
            <a:extLst>
              <a:ext uri="{FF2B5EF4-FFF2-40B4-BE49-F238E27FC236}">
                <a16:creationId xmlns:a16="http://schemas.microsoft.com/office/drawing/2014/main" id="{27833E90-8F9B-48A8-AD5A-6681B68B1F56}"/>
              </a:ext>
            </a:extLst>
          </p:cNvPr>
          <p:cNvPicPr>
            <a:picLocks noChangeAspect="1"/>
          </p:cNvPicPr>
          <p:nvPr/>
        </p:nvPicPr>
        <p:blipFill>
          <a:blip r:embed="rId11"/>
          <a:stretch>
            <a:fillRect/>
          </a:stretch>
        </p:blipFill>
        <p:spPr>
          <a:xfrm>
            <a:off x="5204091" y="8411388"/>
            <a:ext cx="1395501" cy="517008"/>
          </a:xfrm>
          <a:prstGeom prst="rect">
            <a:avLst/>
          </a:prstGeom>
          <a:noFill/>
          <a:ln w="9525">
            <a:noFill/>
          </a:ln>
        </p:spPr>
      </p:pic>
      <p:pic>
        <p:nvPicPr>
          <p:cNvPr id="16" name="Picture 15">
            <a:extLst>
              <a:ext uri="{FF2B5EF4-FFF2-40B4-BE49-F238E27FC236}">
                <a16:creationId xmlns:a16="http://schemas.microsoft.com/office/drawing/2014/main" id="{F9E7E0CE-9D46-44E4-A65B-9DEE0495D7CB}"/>
              </a:ext>
            </a:extLst>
          </p:cNvPr>
          <p:cNvPicPr>
            <a:picLocks noChangeAspect="1"/>
          </p:cNvPicPr>
          <p:nvPr/>
        </p:nvPicPr>
        <p:blipFill>
          <a:blip r:embed="rId12"/>
          <a:stretch>
            <a:fillRect/>
          </a:stretch>
        </p:blipFill>
        <p:spPr>
          <a:xfrm>
            <a:off x="1556335" y="1916139"/>
            <a:ext cx="3449523" cy="2322140"/>
          </a:xfrm>
          <a:prstGeom prst="rect">
            <a:avLst/>
          </a:prstGeom>
        </p:spPr>
      </p:pic>
      <p:pic>
        <p:nvPicPr>
          <p:cNvPr id="18" name="Picture 17">
            <a:extLst>
              <a:ext uri="{FF2B5EF4-FFF2-40B4-BE49-F238E27FC236}">
                <a16:creationId xmlns:a16="http://schemas.microsoft.com/office/drawing/2014/main" id="{601EA826-17E1-4C06-9431-3650AE806CD1}"/>
              </a:ext>
            </a:extLst>
          </p:cNvPr>
          <p:cNvPicPr>
            <a:picLocks noChangeAspect="1"/>
          </p:cNvPicPr>
          <p:nvPr/>
        </p:nvPicPr>
        <p:blipFill>
          <a:blip r:embed="rId13"/>
          <a:stretch>
            <a:fillRect/>
          </a:stretch>
        </p:blipFill>
        <p:spPr>
          <a:xfrm>
            <a:off x="938817" y="8409266"/>
            <a:ext cx="1791579" cy="362342"/>
          </a:xfrm>
          <a:prstGeom prst="rect">
            <a:avLst/>
          </a:prstGeom>
        </p:spPr>
      </p:pic>
    </p:spTree>
    <p:extLst>
      <p:ext uri="{BB962C8B-B14F-4D97-AF65-F5344CB8AC3E}">
        <p14:creationId xmlns:p14="http://schemas.microsoft.com/office/powerpoint/2010/main" val="28619699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6"/>
          <a:stretch>
            <a:fillRect/>
          </a:stretch>
        </p:blipFill>
        <p:spPr>
          <a:xfrm>
            <a:off x="419386" y="460312"/>
            <a:ext cx="5842746" cy="854392"/>
          </a:xfrm>
          <a:prstGeom prst="rect">
            <a:avLst/>
          </a:prstGeom>
        </p:spPr>
      </p:pic>
      <p:sp>
        <p:nvSpPr>
          <p:cNvPr id="21" name="TextBox 20">
            <a:extLst>
              <a:ext uri="{FF2B5EF4-FFF2-40B4-BE49-F238E27FC236}">
                <a16:creationId xmlns:a16="http://schemas.microsoft.com/office/drawing/2014/main" id="{C9E4C7AE-6303-4B38-B384-230BCB85A882}"/>
              </a:ext>
            </a:extLst>
          </p:cNvPr>
          <p:cNvSpPr txBox="1"/>
          <p:nvPr/>
        </p:nvSpPr>
        <p:spPr>
          <a:xfrm>
            <a:off x="552893" y="1801006"/>
            <a:ext cx="5550195" cy="369332"/>
          </a:xfrm>
          <a:prstGeom prst="rect">
            <a:avLst/>
          </a:prstGeom>
          <a:noFill/>
        </p:spPr>
        <p:txBody>
          <a:bodyPr wrap="square" rtlCol="0">
            <a:spAutoFit/>
          </a:bodyPr>
          <a:lstStyle/>
          <a:p>
            <a:r>
              <a:rPr lang="en-PH" dirty="0"/>
              <a:t> </a:t>
            </a:r>
            <a:r>
              <a:rPr lang="en-PH" b="1" dirty="0"/>
              <a:t>EUROSPEC™</a:t>
            </a:r>
            <a:r>
              <a:rPr lang="en-PH" dirty="0"/>
              <a:t> </a:t>
            </a:r>
            <a:r>
              <a:rPr lang="en-PH" b="1" dirty="0"/>
              <a:t>OVERHEAD POWER SIZE 3  DOOR CLOSER</a:t>
            </a:r>
          </a:p>
        </p:txBody>
      </p:sp>
      <p:sp>
        <p:nvSpPr>
          <p:cNvPr id="26" name="TextBox 25">
            <a:extLst>
              <a:ext uri="{FF2B5EF4-FFF2-40B4-BE49-F238E27FC236}">
                <a16:creationId xmlns:a16="http://schemas.microsoft.com/office/drawing/2014/main" id="{F146E743-8A89-4BF5-86D1-9F42153C1212}"/>
              </a:ext>
            </a:extLst>
          </p:cNvPr>
          <p:cNvSpPr txBox="1"/>
          <p:nvPr/>
        </p:nvSpPr>
        <p:spPr>
          <a:xfrm>
            <a:off x="2468880" y="1499185"/>
            <a:ext cx="1947672" cy="369332"/>
          </a:xfrm>
          <a:prstGeom prst="rect">
            <a:avLst/>
          </a:prstGeom>
          <a:noFill/>
        </p:spPr>
        <p:txBody>
          <a:bodyPr wrap="square" rtlCol="0">
            <a:spAutoFit/>
          </a:bodyPr>
          <a:lstStyle/>
          <a:p>
            <a:r>
              <a:rPr lang="en-PH" b="1" dirty="0">
                <a:solidFill>
                  <a:srgbClr val="FF0000"/>
                </a:solidFill>
              </a:rPr>
              <a:t>  CDG003</a:t>
            </a:r>
          </a:p>
        </p:txBody>
      </p:sp>
      <p:pic>
        <p:nvPicPr>
          <p:cNvPr id="18" name="Picture 17">
            <a:extLst>
              <a:ext uri="{FF2B5EF4-FFF2-40B4-BE49-F238E27FC236}">
                <a16:creationId xmlns:a16="http://schemas.microsoft.com/office/drawing/2014/main" id="{E2612971-AC02-4FFF-A5BD-1FC0A7D5CD29}"/>
              </a:ext>
            </a:extLst>
          </p:cNvPr>
          <p:cNvPicPr>
            <a:picLocks noChangeAspect="1"/>
          </p:cNvPicPr>
          <p:nvPr/>
        </p:nvPicPr>
        <p:blipFill>
          <a:blip r:embed="rId7"/>
          <a:stretch>
            <a:fillRect/>
          </a:stretch>
        </p:blipFill>
        <p:spPr>
          <a:xfrm>
            <a:off x="5204091" y="8411388"/>
            <a:ext cx="1395501" cy="517008"/>
          </a:xfrm>
          <a:prstGeom prst="rect">
            <a:avLst/>
          </a:prstGeom>
          <a:noFill/>
          <a:ln w="9525">
            <a:noFill/>
          </a:ln>
        </p:spPr>
      </p:pic>
      <p:sp>
        <p:nvSpPr>
          <p:cNvPr id="3" name="Rectangle 2">
            <a:extLst>
              <a:ext uri="{FF2B5EF4-FFF2-40B4-BE49-F238E27FC236}">
                <a16:creationId xmlns:a16="http://schemas.microsoft.com/office/drawing/2014/main" id="{072926F9-64BE-40AE-925A-B6B82E0B0747}"/>
              </a:ext>
            </a:extLst>
          </p:cNvPr>
          <p:cNvSpPr/>
          <p:nvPr/>
        </p:nvSpPr>
        <p:spPr>
          <a:xfrm>
            <a:off x="552893" y="2109204"/>
            <a:ext cx="5842746" cy="2031325"/>
          </a:xfrm>
          <a:prstGeom prst="rect">
            <a:avLst/>
          </a:prstGeom>
        </p:spPr>
        <p:txBody>
          <a:bodyPr wrap="square">
            <a:spAutoFit/>
          </a:bodyPr>
          <a:lstStyle/>
          <a:p>
            <a:r>
              <a:rPr lang="en-US" dirty="0">
                <a:solidFill>
                  <a:srgbClr val="333333"/>
                </a:solidFill>
                <a:latin typeface="Din2014-Light"/>
              </a:rPr>
              <a:t>This Contract overhead door closer is a fixed power size 3 closer suitable for doors up to 950mm wide weighting no more than 60Kg. Angle of opening is 180 degrees. An all round door closer to suit all domestic and light office applications. It has a CE mark and is BS EN 1154 approved. Suitable for domestic and commercial use and is fire door rated.</a:t>
            </a:r>
            <a:endParaRPr lang="en-PH" dirty="0"/>
          </a:p>
        </p:txBody>
      </p:sp>
      <p:pic>
        <p:nvPicPr>
          <p:cNvPr id="5" name="Picture 4">
            <a:extLst>
              <a:ext uri="{FF2B5EF4-FFF2-40B4-BE49-F238E27FC236}">
                <a16:creationId xmlns:a16="http://schemas.microsoft.com/office/drawing/2014/main" id="{7163E8E5-242D-4CE8-BE46-43EE3708C00D}"/>
              </a:ext>
            </a:extLst>
          </p:cNvPr>
          <p:cNvPicPr>
            <a:picLocks noChangeAspect="1"/>
          </p:cNvPicPr>
          <p:nvPr/>
        </p:nvPicPr>
        <p:blipFill>
          <a:blip r:embed="rId8"/>
          <a:stretch>
            <a:fillRect/>
          </a:stretch>
        </p:blipFill>
        <p:spPr>
          <a:xfrm>
            <a:off x="1453033" y="4257333"/>
            <a:ext cx="3552825" cy="1895475"/>
          </a:xfrm>
          <a:prstGeom prst="rect">
            <a:avLst/>
          </a:prstGeom>
        </p:spPr>
      </p:pic>
    </p:spTree>
    <p:extLst>
      <p:ext uri="{BB962C8B-B14F-4D97-AF65-F5344CB8AC3E}">
        <p14:creationId xmlns:p14="http://schemas.microsoft.com/office/powerpoint/2010/main" val="10468799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6"/>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7"/>
          <a:stretch>
            <a:fillRect/>
          </a:stretch>
        </p:blipFill>
        <p:spPr>
          <a:xfrm>
            <a:off x="419386" y="460312"/>
            <a:ext cx="5842746" cy="854392"/>
          </a:xfrm>
          <a:prstGeom prst="rect">
            <a:avLst/>
          </a:prstGeom>
        </p:spPr>
      </p:pic>
      <p:sp>
        <p:nvSpPr>
          <p:cNvPr id="37" name="TextBox 36">
            <a:extLst>
              <a:ext uri="{FF2B5EF4-FFF2-40B4-BE49-F238E27FC236}">
                <a16:creationId xmlns:a16="http://schemas.microsoft.com/office/drawing/2014/main" id="{52DC8923-61C9-4470-916A-9276F6A63A4E}"/>
              </a:ext>
            </a:extLst>
          </p:cNvPr>
          <p:cNvSpPr txBox="1"/>
          <p:nvPr/>
        </p:nvSpPr>
        <p:spPr>
          <a:xfrm>
            <a:off x="2806760" y="2449598"/>
            <a:ext cx="1018309" cy="369332"/>
          </a:xfrm>
          <a:prstGeom prst="rect">
            <a:avLst/>
          </a:prstGeom>
          <a:noFill/>
        </p:spPr>
        <p:txBody>
          <a:bodyPr wrap="square" rtlCol="0">
            <a:spAutoFit/>
          </a:bodyPr>
          <a:lstStyle/>
          <a:p>
            <a:r>
              <a:rPr lang="en-PH" b="1" dirty="0">
                <a:solidFill>
                  <a:srgbClr val="FF0000"/>
                </a:solidFill>
              </a:rPr>
              <a:t>  </a:t>
            </a:r>
          </a:p>
        </p:txBody>
      </p:sp>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8"/>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extLst>
              <p:ext uri="{D42A27DB-BD31-4B8C-83A1-F6EECF244321}">
                <p14:modId xmlns:p14="http://schemas.microsoft.com/office/powerpoint/2010/main" val="179122278"/>
              </p:ext>
            </p:extLst>
          </p:nvPr>
        </p:nvGraphicFramePr>
        <p:xfrm>
          <a:off x="1073880" y="4249923"/>
          <a:ext cx="4470992" cy="3191922"/>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US" sz="1000" b="0" baseline="0" dirty="0">
                          <a:solidFill>
                            <a:schemeClr val="tx1"/>
                          </a:solidFill>
                        </a:rPr>
                        <a:t>CDG003</a:t>
                      </a:r>
                      <a:endParaRPr lang="en-PH" sz="1000" b="0" baseline="0" dirty="0">
                        <a:solidFill>
                          <a:schemeClr val="tx1"/>
                        </a:solidFill>
                      </a:endParaRP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US" sz="1000" baseline="0" dirty="0">
                          <a:solidFill>
                            <a:schemeClr val="tx1"/>
                          </a:solidFill>
                        </a:rPr>
                        <a:t>E</a:t>
                      </a:r>
                      <a:r>
                        <a:rPr lang="en-PH" sz="1000" baseline="0" dirty="0">
                          <a:solidFill>
                            <a:schemeClr val="tx1"/>
                          </a:solidFill>
                        </a:rPr>
                        <a:t>UROSPEC</a:t>
                      </a:r>
                    </a:p>
                  </a:txBody>
                  <a:tcPr/>
                </a:tc>
                <a:extLst>
                  <a:ext uri="{0D108BD9-81ED-4DB2-BD59-A6C34878D82A}">
                    <a16:rowId xmlns:a16="http://schemas.microsoft.com/office/drawing/2014/main" val="3698042402"/>
                  </a:ext>
                </a:extLst>
              </a:tr>
              <a:tr h="354658">
                <a:tc>
                  <a:txBody>
                    <a:bodyPr/>
                    <a:lstStyle/>
                    <a:p>
                      <a:r>
                        <a:rPr lang="en-PH" sz="1000" baseline="0" dirty="0">
                          <a:solidFill>
                            <a:schemeClr val="tx1"/>
                          </a:solidFill>
                        </a:rPr>
                        <a:t>AVAILABLE FINISH</a:t>
                      </a:r>
                    </a:p>
                  </a:txBody>
                  <a:tcPr/>
                </a:tc>
                <a:tc>
                  <a:txBody>
                    <a:bodyPr/>
                    <a:lstStyle/>
                    <a:p>
                      <a:r>
                        <a:rPr lang="en-US" sz="1000" baseline="0" dirty="0">
                          <a:solidFill>
                            <a:schemeClr val="tx1"/>
                          </a:solidFill>
                        </a:rPr>
                        <a:t>SILVER</a:t>
                      </a:r>
                      <a:endParaRPr lang="en-PH" sz="1000" baseline="0" dirty="0">
                        <a:solidFill>
                          <a:schemeClr val="tx1"/>
                        </a:solidFill>
                      </a:endParaRP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US" sz="1000" baseline="0" dirty="0">
                          <a:solidFill>
                            <a:schemeClr val="tx1"/>
                          </a:solidFill>
                        </a:rPr>
                        <a:t>DOOR CLOSER</a:t>
                      </a:r>
                      <a:endParaRPr lang="en-PH" sz="1000" baseline="0" dirty="0">
                        <a:solidFill>
                          <a:schemeClr val="tx1"/>
                        </a:solidFill>
                      </a:endParaRPr>
                    </a:p>
                  </a:txBody>
                  <a:tcPr/>
                </a:tc>
                <a:extLst>
                  <a:ext uri="{0D108BD9-81ED-4DB2-BD59-A6C34878D82A}">
                    <a16:rowId xmlns:a16="http://schemas.microsoft.com/office/drawing/2014/main" val="2401254085"/>
                  </a:ext>
                </a:extLst>
              </a:tr>
              <a:tr h="354658">
                <a:tc>
                  <a:txBody>
                    <a:bodyPr/>
                    <a:lstStyle/>
                    <a:p>
                      <a:r>
                        <a:rPr lang="en-US" sz="1000" baseline="0" dirty="0">
                          <a:solidFill>
                            <a:schemeClr val="tx1"/>
                          </a:solidFill>
                        </a:rPr>
                        <a:t>MAXIMUM DOOR WIDTH</a:t>
                      </a:r>
                      <a:endParaRPr lang="en-PH" sz="1000" baseline="0" dirty="0">
                        <a:solidFill>
                          <a:schemeClr val="tx1"/>
                        </a:solidFill>
                      </a:endParaRPr>
                    </a:p>
                  </a:txBody>
                  <a:tcPr/>
                </a:tc>
                <a:tc>
                  <a:txBody>
                    <a:bodyPr/>
                    <a:lstStyle/>
                    <a:p>
                      <a:r>
                        <a:rPr lang="en-US" sz="1000" baseline="0" dirty="0">
                          <a:solidFill>
                            <a:schemeClr val="tx1"/>
                          </a:solidFill>
                        </a:rPr>
                        <a:t>950MM</a:t>
                      </a:r>
                      <a:endParaRPr lang="en-PH" sz="1000" baseline="0" dirty="0">
                        <a:solidFill>
                          <a:schemeClr val="tx1"/>
                        </a:solidFill>
                      </a:endParaRPr>
                    </a:p>
                  </a:txBody>
                  <a:tcPr/>
                </a:tc>
                <a:extLst>
                  <a:ext uri="{0D108BD9-81ED-4DB2-BD59-A6C34878D82A}">
                    <a16:rowId xmlns:a16="http://schemas.microsoft.com/office/drawing/2014/main" val="1126124889"/>
                  </a:ext>
                </a:extLst>
              </a:tr>
              <a:tr h="354658">
                <a:tc>
                  <a:txBody>
                    <a:bodyPr/>
                    <a:lstStyle/>
                    <a:p>
                      <a:r>
                        <a:rPr lang="en-US" sz="1000" baseline="0" dirty="0">
                          <a:solidFill>
                            <a:schemeClr val="tx1"/>
                          </a:solidFill>
                        </a:rPr>
                        <a:t>MAXIMUM DOOR WEIGHT</a:t>
                      </a:r>
                      <a:endParaRPr lang="en-PH" sz="1000" baseline="0" dirty="0">
                        <a:solidFill>
                          <a:schemeClr val="tx1"/>
                        </a:solidFill>
                      </a:endParaRPr>
                    </a:p>
                  </a:txBody>
                  <a:tcPr/>
                </a:tc>
                <a:tc>
                  <a:txBody>
                    <a:bodyPr/>
                    <a:lstStyle/>
                    <a:p>
                      <a:r>
                        <a:rPr lang="en-US" sz="1000" baseline="0" dirty="0">
                          <a:solidFill>
                            <a:schemeClr val="tx1"/>
                          </a:solidFill>
                        </a:rPr>
                        <a:t>60  KGS</a:t>
                      </a:r>
                      <a:endParaRPr lang="en-PH" sz="1000" baseline="0" dirty="0">
                        <a:solidFill>
                          <a:schemeClr val="tx1"/>
                        </a:solidFill>
                      </a:endParaRPr>
                    </a:p>
                  </a:txBody>
                  <a:tcPr/>
                </a:tc>
                <a:extLst>
                  <a:ext uri="{0D108BD9-81ED-4DB2-BD59-A6C34878D82A}">
                    <a16:rowId xmlns:a16="http://schemas.microsoft.com/office/drawing/2014/main" val="725395169"/>
                  </a:ext>
                </a:extLst>
              </a:tr>
              <a:tr h="354658">
                <a:tc>
                  <a:txBody>
                    <a:bodyPr/>
                    <a:lstStyle/>
                    <a:p>
                      <a:r>
                        <a:rPr lang="en-US" sz="1000" baseline="0" dirty="0">
                          <a:solidFill>
                            <a:schemeClr val="tx1"/>
                          </a:solidFill>
                        </a:rPr>
                        <a:t>ANGLE OPENING</a:t>
                      </a:r>
                      <a:endParaRPr lang="en-PH" sz="1000" baseline="0" dirty="0">
                        <a:solidFill>
                          <a:schemeClr val="tx1"/>
                        </a:solidFill>
                      </a:endParaRPr>
                    </a:p>
                  </a:txBody>
                  <a:tcPr/>
                </a:tc>
                <a:tc>
                  <a:txBody>
                    <a:bodyPr/>
                    <a:lstStyle/>
                    <a:p>
                      <a:r>
                        <a:rPr lang="en-US" sz="1000" baseline="0" dirty="0">
                          <a:solidFill>
                            <a:schemeClr val="tx1"/>
                          </a:solidFill>
                        </a:rPr>
                        <a:t>180°</a:t>
                      </a:r>
                      <a:endParaRPr lang="en-PH" sz="1000" baseline="0" dirty="0">
                        <a:solidFill>
                          <a:schemeClr val="tx1"/>
                        </a:solidFill>
                      </a:endParaRPr>
                    </a:p>
                  </a:txBody>
                  <a:tcPr/>
                </a:tc>
                <a:extLst>
                  <a:ext uri="{0D108BD9-81ED-4DB2-BD59-A6C34878D82A}">
                    <a16:rowId xmlns:a16="http://schemas.microsoft.com/office/drawing/2014/main" val="2333385966"/>
                  </a:ext>
                </a:extLst>
              </a:tr>
              <a:tr h="354658">
                <a:tc>
                  <a:txBody>
                    <a:bodyPr/>
                    <a:lstStyle/>
                    <a:p>
                      <a:r>
                        <a:rPr lang="en-PH" sz="1000" baseline="0" dirty="0">
                          <a:solidFill>
                            <a:schemeClr val="tx1"/>
                          </a:solidFill>
                        </a:rPr>
                        <a:t>MECHANICAL WARRANTY</a:t>
                      </a:r>
                    </a:p>
                  </a:txBody>
                  <a:tcPr/>
                </a:tc>
                <a:tc>
                  <a:txBody>
                    <a:bodyPr/>
                    <a:lstStyle/>
                    <a:p>
                      <a:r>
                        <a:rPr lang="en-US" sz="1000" baseline="0" dirty="0">
                          <a:solidFill>
                            <a:schemeClr val="tx1"/>
                          </a:solidFill>
                        </a:rPr>
                        <a:t>5 YEARS</a:t>
                      </a:r>
                      <a:endParaRPr lang="en-PH" sz="1000" baseline="0" dirty="0">
                        <a:solidFill>
                          <a:schemeClr val="tx1"/>
                        </a:solidFill>
                      </a:endParaRPr>
                    </a:p>
                  </a:txBody>
                  <a:tcPr/>
                </a:tc>
                <a:extLst>
                  <a:ext uri="{0D108BD9-81ED-4DB2-BD59-A6C34878D82A}">
                    <a16:rowId xmlns:a16="http://schemas.microsoft.com/office/drawing/2014/main" val="1480764841"/>
                  </a:ext>
                </a:extLst>
              </a:tr>
            </a:tbl>
          </a:graphicData>
        </a:graphic>
      </p:graphicFrame>
      <p:pic>
        <p:nvPicPr>
          <p:cNvPr id="6" name="Picture 5">
            <a:extLst>
              <a:ext uri="{FF2B5EF4-FFF2-40B4-BE49-F238E27FC236}">
                <a16:creationId xmlns:a16="http://schemas.microsoft.com/office/drawing/2014/main" id="{3AEBE0D2-ADF4-4661-8739-4A4AC654BA53}"/>
              </a:ext>
            </a:extLst>
          </p:cNvPr>
          <p:cNvPicPr>
            <a:picLocks noChangeAspect="1"/>
          </p:cNvPicPr>
          <p:nvPr/>
        </p:nvPicPr>
        <p:blipFill>
          <a:blip r:embed="rId9"/>
          <a:stretch>
            <a:fillRect/>
          </a:stretch>
        </p:blipFill>
        <p:spPr>
          <a:xfrm>
            <a:off x="4554272" y="2941487"/>
            <a:ext cx="990600" cy="209550"/>
          </a:xfrm>
          <a:prstGeom prst="rect">
            <a:avLst/>
          </a:prstGeom>
        </p:spPr>
      </p:pic>
      <p:pic>
        <p:nvPicPr>
          <p:cNvPr id="21" name="Picture 20">
            <a:extLst>
              <a:ext uri="{FF2B5EF4-FFF2-40B4-BE49-F238E27FC236}">
                <a16:creationId xmlns:a16="http://schemas.microsoft.com/office/drawing/2014/main" id="{27833E90-8F9B-48A8-AD5A-6681B68B1F56}"/>
              </a:ext>
            </a:extLst>
          </p:cNvPr>
          <p:cNvPicPr>
            <a:picLocks noChangeAspect="1"/>
          </p:cNvPicPr>
          <p:nvPr/>
        </p:nvPicPr>
        <p:blipFill>
          <a:blip r:embed="rId10"/>
          <a:stretch>
            <a:fillRect/>
          </a:stretch>
        </p:blipFill>
        <p:spPr>
          <a:xfrm>
            <a:off x="5204091" y="8411388"/>
            <a:ext cx="1395501" cy="517008"/>
          </a:xfrm>
          <a:prstGeom prst="rect">
            <a:avLst/>
          </a:prstGeom>
          <a:noFill/>
          <a:ln w="9525">
            <a:noFill/>
          </a:ln>
        </p:spPr>
      </p:pic>
      <p:pic>
        <p:nvPicPr>
          <p:cNvPr id="2" name="Picture 1">
            <a:extLst>
              <a:ext uri="{FF2B5EF4-FFF2-40B4-BE49-F238E27FC236}">
                <a16:creationId xmlns:a16="http://schemas.microsoft.com/office/drawing/2014/main" id="{DD038136-A6FF-4982-8C98-DC2A3C8FA2F5}"/>
              </a:ext>
            </a:extLst>
          </p:cNvPr>
          <p:cNvPicPr>
            <a:picLocks noChangeAspect="1"/>
          </p:cNvPicPr>
          <p:nvPr/>
        </p:nvPicPr>
        <p:blipFill>
          <a:blip r:embed="rId11"/>
          <a:stretch>
            <a:fillRect/>
          </a:stretch>
        </p:blipFill>
        <p:spPr>
          <a:xfrm>
            <a:off x="817453" y="2284247"/>
            <a:ext cx="4935944" cy="1572125"/>
          </a:xfrm>
          <a:prstGeom prst="rect">
            <a:avLst/>
          </a:prstGeom>
        </p:spPr>
      </p:pic>
      <p:pic>
        <p:nvPicPr>
          <p:cNvPr id="3" name="Picture 2">
            <a:extLst>
              <a:ext uri="{FF2B5EF4-FFF2-40B4-BE49-F238E27FC236}">
                <a16:creationId xmlns:a16="http://schemas.microsoft.com/office/drawing/2014/main" id="{C2B54A6F-D3A0-48E8-B47B-80D7F8A6A454}"/>
              </a:ext>
            </a:extLst>
          </p:cNvPr>
          <p:cNvPicPr>
            <a:picLocks noChangeAspect="1"/>
          </p:cNvPicPr>
          <p:nvPr/>
        </p:nvPicPr>
        <p:blipFill>
          <a:blip r:embed="rId12"/>
          <a:stretch>
            <a:fillRect/>
          </a:stretch>
        </p:blipFill>
        <p:spPr>
          <a:xfrm>
            <a:off x="2516260" y="7480524"/>
            <a:ext cx="4076023" cy="849496"/>
          </a:xfrm>
          <a:prstGeom prst="rect">
            <a:avLst/>
          </a:prstGeom>
        </p:spPr>
      </p:pic>
      <p:pic>
        <p:nvPicPr>
          <p:cNvPr id="18" name="Picture 17">
            <a:extLst>
              <a:ext uri="{FF2B5EF4-FFF2-40B4-BE49-F238E27FC236}">
                <a16:creationId xmlns:a16="http://schemas.microsoft.com/office/drawing/2014/main" id="{EF41C536-311D-4801-81A2-2B2615B7B036}"/>
              </a:ext>
            </a:extLst>
          </p:cNvPr>
          <p:cNvPicPr>
            <a:picLocks noChangeAspect="1"/>
          </p:cNvPicPr>
          <p:nvPr/>
        </p:nvPicPr>
        <p:blipFill>
          <a:blip r:embed="rId13"/>
          <a:stretch>
            <a:fillRect/>
          </a:stretch>
        </p:blipFill>
        <p:spPr>
          <a:xfrm>
            <a:off x="938817" y="8409266"/>
            <a:ext cx="1791579" cy="362342"/>
          </a:xfrm>
          <a:prstGeom prst="rect">
            <a:avLst/>
          </a:prstGeom>
        </p:spPr>
      </p:pic>
    </p:spTree>
    <p:extLst>
      <p:ext uri="{BB962C8B-B14F-4D97-AF65-F5344CB8AC3E}">
        <p14:creationId xmlns:p14="http://schemas.microsoft.com/office/powerpoint/2010/main" val="11503716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6"/>
          <a:stretch>
            <a:fillRect/>
          </a:stretch>
        </p:blipFill>
        <p:spPr>
          <a:xfrm>
            <a:off x="419386" y="460312"/>
            <a:ext cx="5842746" cy="854392"/>
          </a:xfrm>
          <a:prstGeom prst="rect">
            <a:avLst/>
          </a:prstGeom>
        </p:spPr>
      </p:pic>
      <p:sp>
        <p:nvSpPr>
          <p:cNvPr id="21" name="TextBox 20">
            <a:extLst>
              <a:ext uri="{FF2B5EF4-FFF2-40B4-BE49-F238E27FC236}">
                <a16:creationId xmlns:a16="http://schemas.microsoft.com/office/drawing/2014/main" id="{C9E4C7AE-6303-4B38-B384-230BCB85A882}"/>
              </a:ext>
            </a:extLst>
          </p:cNvPr>
          <p:cNvSpPr txBox="1"/>
          <p:nvPr/>
        </p:nvSpPr>
        <p:spPr>
          <a:xfrm>
            <a:off x="275915" y="1917969"/>
            <a:ext cx="6443862" cy="369332"/>
          </a:xfrm>
          <a:prstGeom prst="rect">
            <a:avLst/>
          </a:prstGeom>
          <a:noFill/>
        </p:spPr>
        <p:txBody>
          <a:bodyPr wrap="square" rtlCol="0">
            <a:spAutoFit/>
          </a:bodyPr>
          <a:lstStyle/>
          <a:p>
            <a:r>
              <a:rPr lang="en-PH" cap="all" dirty="0"/>
              <a:t> </a:t>
            </a:r>
            <a:r>
              <a:rPr lang="en-PH" b="1" dirty="0"/>
              <a:t>EUROSPEC™  </a:t>
            </a:r>
            <a:r>
              <a:rPr lang="en-PH" b="1" cap="all" dirty="0"/>
              <a:t>ALVAR DESIGNER LEVER ON SPRUNG SQUARE ROSE</a:t>
            </a:r>
          </a:p>
        </p:txBody>
      </p:sp>
      <p:sp>
        <p:nvSpPr>
          <p:cNvPr id="26" name="TextBox 25">
            <a:extLst>
              <a:ext uri="{FF2B5EF4-FFF2-40B4-BE49-F238E27FC236}">
                <a16:creationId xmlns:a16="http://schemas.microsoft.com/office/drawing/2014/main" id="{F146E743-8A89-4BF5-86D1-9F42153C1212}"/>
              </a:ext>
            </a:extLst>
          </p:cNvPr>
          <p:cNvSpPr txBox="1"/>
          <p:nvPr/>
        </p:nvSpPr>
        <p:spPr>
          <a:xfrm>
            <a:off x="2468880" y="1499185"/>
            <a:ext cx="1947672" cy="369332"/>
          </a:xfrm>
          <a:prstGeom prst="rect">
            <a:avLst/>
          </a:prstGeom>
          <a:noFill/>
        </p:spPr>
        <p:txBody>
          <a:bodyPr wrap="square" rtlCol="0">
            <a:spAutoFit/>
          </a:bodyPr>
          <a:lstStyle/>
          <a:p>
            <a:r>
              <a:rPr lang="en-PH" b="1" dirty="0">
                <a:solidFill>
                  <a:srgbClr val="FF0000"/>
                </a:solidFill>
              </a:rPr>
              <a:t>SSL1401MB</a:t>
            </a:r>
          </a:p>
        </p:txBody>
      </p:sp>
      <p:pic>
        <p:nvPicPr>
          <p:cNvPr id="18" name="Picture 17">
            <a:extLst>
              <a:ext uri="{FF2B5EF4-FFF2-40B4-BE49-F238E27FC236}">
                <a16:creationId xmlns:a16="http://schemas.microsoft.com/office/drawing/2014/main" id="{E2612971-AC02-4FFF-A5BD-1FC0A7D5CD29}"/>
              </a:ext>
            </a:extLst>
          </p:cNvPr>
          <p:cNvPicPr>
            <a:picLocks noChangeAspect="1"/>
          </p:cNvPicPr>
          <p:nvPr/>
        </p:nvPicPr>
        <p:blipFill>
          <a:blip r:embed="rId7"/>
          <a:stretch>
            <a:fillRect/>
          </a:stretch>
        </p:blipFill>
        <p:spPr>
          <a:xfrm>
            <a:off x="5204091" y="8411388"/>
            <a:ext cx="1395501" cy="517008"/>
          </a:xfrm>
          <a:prstGeom prst="rect">
            <a:avLst/>
          </a:prstGeom>
          <a:noFill/>
          <a:ln w="9525">
            <a:noFill/>
          </a:ln>
        </p:spPr>
      </p:pic>
      <p:pic>
        <p:nvPicPr>
          <p:cNvPr id="2" name="Picture 1">
            <a:extLst>
              <a:ext uri="{FF2B5EF4-FFF2-40B4-BE49-F238E27FC236}">
                <a16:creationId xmlns:a16="http://schemas.microsoft.com/office/drawing/2014/main" id="{73CD249A-DADE-4F2E-905F-FDF0E95F0B4C}"/>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1484783" y="2802625"/>
            <a:ext cx="3991852" cy="1655007"/>
          </a:xfrm>
          <a:prstGeom prst="rect">
            <a:avLst/>
          </a:prstGeom>
        </p:spPr>
      </p:pic>
      <p:sp>
        <p:nvSpPr>
          <p:cNvPr id="4" name="Rectangle 3">
            <a:extLst>
              <a:ext uri="{FF2B5EF4-FFF2-40B4-BE49-F238E27FC236}">
                <a16:creationId xmlns:a16="http://schemas.microsoft.com/office/drawing/2014/main" id="{E2BEC0C9-7FCE-4036-AA0B-956D74AE2F91}"/>
              </a:ext>
            </a:extLst>
          </p:cNvPr>
          <p:cNvSpPr/>
          <p:nvPr/>
        </p:nvSpPr>
        <p:spPr>
          <a:xfrm>
            <a:off x="1020726" y="4607310"/>
            <a:ext cx="5082362" cy="2308324"/>
          </a:xfrm>
          <a:prstGeom prst="rect">
            <a:avLst/>
          </a:prstGeom>
        </p:spPr>
        <p:txBody>
          <a:bodyPr wrap="square">
            <a:spAutoFit/>
          </a:bodyPr>
          <a:lstStyle/>
          <a:p>
            <a:r>
              <a:rPr lang="en-US" dirty="0">
                <a:solidFill>
                  <a:srgbClr val="333333"/>
                </a:solidFill>
                <a:latin typeface="Din2014-Light"/>
              </a:rPr>
              <a:t>A square cut straight bar lever on a concealed fix square press on rose. An unfussy design which will blend well in a variety of applications. Part of a square themed designer lever collection in the </a:t>
            </a:r>
            <a:r>
              <a:rPr lang="en-US" dirty="0" err="1">
                <a:solidFill>
                  <a:srgbClr val="333333"/>
                </a:solidFill>
                <a:latin typeface="Din2014-Light"/>
              </a:rPr>
              <a:t>Steelworx</a:t>
            </a:r>
            <a:r>
              <a:rPr lang="en-US" dirty="0">
                <a:solidFill>
                  <a:srgbClr val="333333"/>
                </a:solidFill>
                <a:latin typeface="Din2014-Light"/>
              </a:rPr>
              <a:t> range in grade 304 Stainless Steel. Comes with a 10-year mechanical guarantee. Suitable for domestic and commercial use. Matching escutcheons, turn and release available.</a:t>
            </a:r>
            <a:endParaRPr lang="en-PH" dirty="0"/>
          </a:p>
        </p:txBody>
      </p:sp>
    </p:spTree>
    <p:extLst>
      <p:ext uri="{BB962C8B-B14F-4D97-AF65-F5344CB8AC3E}">
        <p14:creationId xmlns:p14="http://schemas.microsoft.com/office/powerpoint/2010/main" val="32665164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6"/>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7"/>
          <a:stretch>
            <a:fillRect/>
          </a:stretch>
        </p:blipFill>
        <p:spPr>
          <a:xfrm>
            <a:off x="419386" y="460312"/>
            <a:ext cx="5842746" cy="854392"/>
          </a:xfrm>
          <a:prstGeom prst="rect">
            <a:avLst/>
          </a:prstGeom>
        </p:spPr>
      </p:pic>
      <p:sp>
        <p:nvSpPr>
          <p:cNvPr id="37" name="TextBox 36">
            <a:extLst>
              <a:ext uri="{FF2B5EF4-FFF2-40B4-BE49-F238E27FC236}">
                <a16:creationId xmlns:a16="http://schemas.microsoft.com/office/drawing/2014/main" id="{52DC8923-61C9-4470-916A-9276F6A63A4E}"/>
              </a:ext>
            </a:extLst>
          </p:cNvPr>
          <p:cNvSpPr txBox="1"/>
          <p:nvPr/>
        </p:nvSpPr>
        <p:spPr>
          <a:xfrm>
            <a:off x="2806760" y="2449598"/>
            <a:ext cx="1018309" cy="369332"/>
          </a:xfrm>
          <a:prstGeom prst="rect">
            <a:avLst/>
          </a:prstGeom>
          <a:noFill/>
        </p:spPr>
        <p:txBody>
          <a:bodyPr wrap="square" rtlCol="0">
            <a:spAutoFit/>
          </a:bodyPr>
          <a:lstStyle/>
          <a:p>
            <a:r>
              <a:rPr lang="en-PH" b="1" dirty="0">
                <a:solidFill>
                  <a:srgbClr val="FF0000"/>
                </a:solidFill>
              </a:rPr>
              <a:t>  </a:t>
            </a:r>
          </a:p>
        </p:txBody>
      </p:sp>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8"/>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extLst>
              <p:ext uri="{D42A27DB-BD31-4B8C-83A1-F6EECF244321}">
                <p14:modId xmlns:p14="http://schemas.microsoft.com/office/powerpoint/2010/main" val="1972682215"/>
              </p:ext>
            </p:extLst>
          </p:nvPr>
        </p:nvGraphicFramePr>
        <p:xfrm>
          <a:off x="1073880" y="4249923"/>
          <a:ext cx="4470992" cy="3191922"/>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US" sz="1000" b="0" baseline="0" dirty="0">
                          <a:solidFill>
                            <a:schemeClr val="tx1"/>
                          </a:solidFill>
                        </a:rPr>
                        <a:t>SSL1401MB</a:t>
                      </a:r>
                      <a:endParaRPr lang="en-PH" sz="1000" b="0" baseline="0" dirty="0">
                        <a:solidFill>
                          <a:schemeClr val="tx1"/>
                        </a:solidFill>
                      </a:endParaRP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US" sz="1000" baseline="0" dirty="0">
                          <a:solidFill>
                            <a:schemeClr val="tx1"/>
                          </a:solidFill>
                        </a:rPr>
                        <a:t>E</a:t>
                      </a:r>
                      <a:r>
                        <a:rPr lang="en-PH" sz="1000" baseline="0" dirty="0">
                          <a:solidFill>
                            <a:schemeClr val="tx1"/>
                          </a:solidFill>
                        </a:rPr>
                        <a:t>UROSPEC</a:t>
                      </a:r>
                    </a:p>
                  </a:txBody>
                  <a:tcPr/>
                </a:tc>
                <a:extLst>
                  <a:ext uri="{0D108BD9-81ED-4DB2-BD59-A6C34878D82A}">
                    <a16:rowId xmlns:a16="http://schemas.microsoft.com/office/drawing/2014/main" val="3698042402"/>
                  </a:ext>
                </a:extLst>
              </a:tr>
              <a:tr h="354658">
                <a:tc>
                  <a:txBody>
                    <a:bodyPr/>
                    <a:lstStyle/>
                    <a:p>
                      <a:r>
                        <a:rPr lang="en-PH" sz="1000" baseline="0" dirty="0">
                          <a:solidFill>
                            <a:schemeClr val="tx1"/>
                          </a:solidFill>
                        </a:rPr>
                        <a:t>AVAILABLE FINISH</a:t>
                      </a:r>
                    </a:p>
                  </a:txBody>
                  <a:tcPr/>
                </a:tc>
                <a:tc>
                  <a:txBody>
                    <a:bodyPr/>
                    <a:lstStyle/>
                    <a:p>
                      <a:r>
                        <a:rPr lang="en-US" sz="1000" baseline="0" dirty="0">
                          <a:solidFill>
                            <a:schemeClr val="tx1"/>
                          </a:solidFill>
                        </a:rPr>
                        <a:t>MATT BLACK</a:t>
                      </a:r>
                      <a:endParaRPr lang="en-PH" sz="1000" baseline="0" dirty="0">
                        <a:solidFill>
                          <a:schemeClr val="tx1"/>
                        </a:solidFill>
                      </a:endParaRP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US" sz="1000" baseline="0" dirty="0">
                          <a:solidFill>
                            <a:schemeClr val="tx1"/>
                          </a:solidFill>
                        </a:rPr>
                        <a:t>LEVER HANDLE</a:t>
                      </a:r>
                      <a:endParaRPr lang="en-PH" sz="1000" baseline="0" dirty="0">
                        <a:solidFill>
                          <a:schemeClr val="tx1"/>
                        </a:solidFill>
                      </a:endParaRPr>
                    </a:p>
                  </a:txBody>
                  <a:tcPr/>
                </a:tc>
                <a:extLst>
                  <a:ext uri="{0D108BD9-81ED-4DB2-BD59-A6C34878D82A}">
                    <a16:rowId xmlns:a16="http://schemas.microsoft.com/office/drawing/2014/main" val="2401254085"/>
                  </a:ext>
                </a:extLst>
              </a:tr>
              <a:tr h="354658">
                <a:tc>
                  <a:txBody>
                    <a:bodyPr/>
                    <a:lstStyle/>
                    <a:p>
                      <a:r>
                        <a:rPr lang="en-US" sz="1000" baseline="0" dirty="0">
                          <a:solidFill>
                            <a:schemeClr val="tx1"/>
                          </a:solidFill>
                        </a:rPr>
                        <a:t>ROSSETTE DIMENSION</a:t>
                      </a:r>
                      <a:endParaRPr lang="en-PH" sz="1000" baseline="0" dirty="0">
                        <a:solidFill>
                          <a:schemeClr val="tx1"/>
                        </a:solidFill>
                      </a:endParaRPr>
                    </a:p>
                  </a:txBody>
                  <a:tcPr/>
                </a:tc>
                <a:tc>
                  <a:txBody>
                    <a:bodyPr/>
                    <a:lstStyle/>
                    <a:p>
                      <a:r>
                        <a:rPr lang="en-US" sz="1000" baseline="0" dirty="0">
                          <a:solidFill>
                            <a:schemeClr val="tx1"/>
                          </a:solidFill>
                        </a:rPr>
                        <a:t>52MM x 52MM</a:t>
                      </a:r>
                      <a:endParaRPr lang="en-PH" sz="1000" baseline="0" dirty="0">
                        <a:solidFill>
                          <a:schemeClr val="tx1"/>
                        </a:solidFill>
                      </a:endParaRPr>
                    </a:p>
                  </a:txBody>
                  <a:tcPr/>
                </a:tc>
                <a:extLst>
                  <a:ext uri="{0D108BD9-81ED-4DB2-BD59-A6C34878D82A}">
                    <a16:rowId xmlns:a16="http://schemas.microsoft.com/office/drawing/2014/main" val="1126124889"/>
                  </a:ext>
                </a:extLst>
              </a:tr>
              <a:tr h="354658">
                <a:tc>
                  <a:txBody>
                    <a:bodyPr/>
                    <a:lstStyle/>
                    <a:p>
                      <a:r>
                        <a:rPr lang="en-US" sz="1000" baseline="0" dirty="0">
                          <a:solidFill>
                            <a:schemeClr val="tx1"/>
                          </a:solidFill>
                        </a:rPr>
                        <a:t>ROSSETTE DEPTH</a:t>
                      </a:r>
                      <a:endParaRPr lang="en-PH" sz="1000" baseline="0" dirty="0">
                        <a:solidFill>
                          <a:schemeClr val="tx1"/>
                        </a:solidFill>
                      </a:endParaRPr>
                    </a:p>
                  </a:txBody>
                  <a:tcPr/>
                </a:tc>
                <a:tc>
                  <a:txBody>
                    <a:bodyPr/>
                    <a:lstStyle/>
                    <a:p>
                      <a:r>
                        <a:rPr lang="en-US" sz="1000" baseline="0" dirty="0">
                          <a:solidFill>
                            <a:schemeClr val="tx1"/>
                          </a:solidFill>
                        </a:rPr>
                        <a:t>8MM</a:t>
                      </a:r>
                      <a:endParaRPr lang="en-PH" sz="1000" baseline="0" dirty="0">
                        <a:solidFill>
                          <a:schemeClr val="tx1"/>
                        </a:solidFill>
                      </a:endParaRPr>
                    </a:p>
                  </a:txBody>
                  <a:tcPr/>
                </a:tc>
                <a:extLst>
                  <a:ext uri="{0D108BD9-81ED-4DB2-BD59-A6C34878D82A}">
                    <a16:rowId xmlns:a16="http://schemas.microsoft.com/office/drawing/2014/main" val="725395169"/>
                  </a:ext>
                </a:extLst>
              </a:tr>
              <a:tr h="354658">
                <a:tc>
                  <a:txBody>
                    <a:bodyPr/>
                    <a:lstStyle/>
                    <a:p>
                      <a:r>
                        <a:rPr lang="en-US" sz="1000" baseline="0" dirty="0">
                          <a:solidFill>
                            <a:schemeClr val="tx1"/>
                          </a:solidFill>
                        </a:rPr>
                        <a:t>PROJECTION</a:t>
                      </a:r>
                      <a:endParaRPr lang="en-PH" sz="1000" baseline="0" dirty="0">
                        <a:solidFill>
                          <a:schemeClr val="tx1"/>
                        </a:solidFill>
                      </a:endParaRPr>
                    </a:p>
                  </a:txBody>
                  <a:tcPr/>
                </a:tc>
                <a:tc>
                  <a:txBody>
                    <a:bodyPr/>
                    <a:lstStyle/>
                    <a:p>
                      <a:r>
                        <a:rPr lang="en-US" sz="1000" baseline="0" dirty="0">
                          <a:solidFill>
                            <a:schemeClr val="tx1"/>
                          </a:solidFill>
                        </a:rPr>
                        <a:t>128MM</a:t>
                      </a:r>
                      <a:endParaRPr lang="en-PH" sz="1000" baseline="0" dirty="0">
                        <a:solidFill>
                          <a:schemeClr val="tx1"/>
                        </a:solidFill>
                      </a:endParaRPr>
                    </a:p>
                  </a:txBody>
                  <a:tcPr/>
                </a:tc>
                <a:extLst>
                  <a:ext uri="{0D108BD9-81ED-4DB2-BD59-A6C34878D82A}">
                    <a16:rowId xmlns:a16="http://schemas.microsoft.com/office/drawing/2014/main" val="2333385966"/>
                  </a:ext>
                </a:extLst>
              </a:tr>
              <a:tr h="354658">
                <a:tc>
                  <a:txBody>
                    <a:bodyPr/>
                    <a:lstStyle/>
                    <a:p>
                      <a:r>
                        <a:rPr lang="en-PH" sz="1000" baseline="0" dirty="0">
                          <a:solidFill>
                            <a:schemeClr val="tx1"/>
                          </a:solidFill>
                        </a:rPr>
                        <a:t>MECHANICAL WARRANTY</a:t>
                      </a:r>
                    </a:p>
                  </a:txBody>
                  <a:tcPr/>
                </a:tc>
                <a:tc>
                  <a:txBody>
                    <a:bodyPr/>
                    <a:lstStyle/>
                    <a:p>
                      <a:r>
                        <a:rPr lang="en-US" sz="1000" baseline="0" dirty="0">
                          <a:solidFill>
                            <a:schemeClr val="tx1"/>
                          </a:solidFill>
                        </a:rPr>
                        <a:t>10 YEARS</a:t>
                      </a:r>
                      <a:endParaRPr lang="en-PH" sz="1000" baseline="0" dirty="0">
                        <a:solidFill>
                          <a:schemeClr val="tx1"/>
                        </a:solidFill>
                      </a:endParaRPr>
                    </a:p>
                  </a:txBody>
                  <a:tcPr/>
                </a:tc>
                <a:extLst>
                  <a:ext uri="{0D108BD9-81ED-4DB2-BD59-A6C34878D82A}">
                    <a16:rowId xmlns:a16="http://schemas.microsoft.com/office/drawing/2014/main" val="1480764841"/>
                  </a:ext>
                </a:extLst>
              </a:tr>
            </a:tbl>
          </a:graphicData>
        </a:graphic>
      </p:graphicFrame>
      <p:pic>
        <p:nvPicPr>
          <p:cNvPr id="6" name="Picture 5">
            <a:extLst>
              <a:ext uri="{FF2B5EF4-FFF2-40B4-BE49-F238E27FC236}">
                <a16:creationId xmlns:a16="http://schemas.microsoft.com/office/drawing/2014/main" id="{3AEBE0D2-ADF4-4661-8739-4A4AC654BA53}"/>
              </a:ext>
            </a:extLst>
          </p:cNvPr>
          <p:cNvPicPr>
            <a:picLocks noChangeAspect="1"/>
          </p:cNvPicPr>
          <p:nvPr/>
        </p:nvPicPr>
        <p:blipFill>
          <a:blip r:embed="rId9"/>
          <a:stretch>
            <a:fillRect/>
          </a:stretch>
        </p:blipFill>
        <p:spPr>
          <a:xfrm>
            <a:off x="4554272" y="2941487"/>
            <a:ext cx="990600" cy="209550"/>
          </a:xfrm>
          <a:prstGeom prst="rect">
            <a:avLst/>
          </a:prstGeom>
        </p:spPr>
      </p:pic>
      <p:pic>
        <p:nvPicPr>
          <p:cNvPr id="21" name="Picture 20">
            <a:extLst>
              <a:ext uri="{FF2B5EF4-FFF2-40B4-BE49-F238E27FC236}">
                <a16:creationId xmlns:a16="http://schemas.microsoft.com/office/drawing/2014/main" id="{27833E90-8F9B-48A8-AD5A-6681B68B1F56}"/>
              </a:ext>
            </a:extLst>
          </p:cNvPr>
          <p:cNvPicPr>
            <a:picLocks noChangeAspect="1"/>
          </p:cNvPicPr>
          <p:nvPr/>
        </p:nvPicPr>
        <p:blipFill>
          <a:blip r:embed="rId10"/>
          <a:stretch>
            <a:fillRect/>
          </a:stretch>
        </p:blipFill>
        <p:spPr>
          <a:xfrm>
            <a:off x="5204091" y="8411388"/>
            <a:ext cx="1395501" cy="517008"/>
          </a:xfrm>
          <a:prstGeom prst="rect">
            <a:avLst/>
          </a:prstGeom>
          <a:noFill/>
          <a:ln w="9525">
            <a:noFill/>
          </a:ln>
        </p:spPr>
      </p:pic>
      <p:pic>
        <p:nvPicPr>
          <p:cNvPr id="15" name="Picture 14">
            <a:extLst>
              <a:ext uri="{FF2B5EF4-FFF2-40B4-BE49-F238E27FC236}">
                <a16:creationId xmlns:a16="http://schemas.microsoft.com/office/drawing/2014/main" id="{4DF3916B-E196-4498-831E-AA998C606411}"/>
              </a:ext>
            </a:extLst>
          </p:cNvPr>
          <p:cNvPicPr>
            <a:picLocks noChangeAspect="1"/>
          </p:cNvPicPr>
          <p:nvPr/>
        </p:nvPicPr>
        <p:blipFill>
          <a:blip r:embed="rId11"/>
          <a:stretch>
            <a:fillRect/>
          </a:stretch>
        </p:blipFill>
        <p:spPr>
          <a:xfrm>
            <a:off x="938817" y="8409266"/>
            <a:ext cx="1791579" cy="362342"/>
          </a:xfrm>
          <a:prstGeom prst="rect">
            <a:avLst/>
          </a:prstGeom>
        </p:spPr>
      </p:pic>
      <p:pic>
        <p:nvPicPr>
          <p:cNvPr id="2" name="Picture 1">
            <a:extLst>
              <a:ext uri="{FF2B5EF4-FFF2-40B4-BE49-F238E27FC236}">
                <a16:creationId xmlns:a16="http://schemas.microsoft.com/office/drawing/2014/main" id="{C9A4F988-FCA7-40D9-A5E0-719335BDEEFD}"/>
              </a:ext>
            </a:extLst>
          </p:cNvPr>
          <p:cNvPicPr>
            <a:picLocks noChangeAspect="1"/>
          </p:cNvPicPr>
          <p:nvPr/>
        </p:nvPicPr>
        <p:blipFill>
          <a:blip r:embed="rId12"/>
          <a:stretch>
            <a:fillRect/>
          </a:stretch>
        </p:blipFill>
        <p:spPr>
          <a:xfrm>
            <a:off x="2014298" y="1932375"/>
            <a:ext cx="2539974" cy="2263204"/>
          </a:xfrm>
          <a:prstGeom prst="rect">
            <a:avLst/>
          </a:prstGeom>
        </p:spPr>
      </p:pic>
      <p:pic>
        <p:nvPicPr>
          <p:cNvPr id="3" name="Picture 2">
            <a:extLst>
              <a:ext uri="{FF2B5EF4-FFF2-40B4-BE49-F238E27FC236}">
                <a16:creationId xmlns:a16="http://schemas.microsoft.com/office/drawing/2014/main" id="{D9B82D83-F951-48EA-9979-E621AFF85A17}"/>
              </a:ext>
            </a:extLst>
          </p:cNvPr>
          <p:cNvPicPr>
            <a:picLocks noChangeAspect="1"/>
          </p:cNvPicPr>
          <p:nvPr/>
        </p:nvPicPr>
        <p:blipFill>
          <a:blip r:embed="rId13"/>
          <a:stretch>
            <a:fillRect/>
          </a:stretch>
        </p:blipFill>
        <p:spPr>
          <a:xfrm>
            <a:off x="4554272" y="7651791"/>
            <a:ext cx="1803379" cy="607298"/>
          </a:xfrm>
          <a:prstGeom prst="rect">
            <a:avLst/>
          </a:prstGeom>
        </p:spPr>
      </p:pic>
    </p:spTree>
    <p:extLst>
      <p:ext uri="{BB962C8B-B14F-4D97-AF65-F5344CB8AC3E}">
        <p14:creationId xmlns:p14="http://schemas.microsoft.com/office/powerpoint/2010/main" val="4427722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6"/>
          <a:stretch>
            <a:fillRect/>
          </a:stretch>
        </p:blipFill>
        <p:spPr>
          <a:xfrm>
            <a:off x="419386" y="460312"/>
            <a:ext cx="5842746" cy="854392"/>
          </a:xfrm>
          <a:prstGeom prst="rect">
            <a:avLst/>
          </a:prstGeom>
        </p:spPr>
      </p:pic>
      <p:sp>
        <p:nvSpPr>
          <p:cNvPr id="21" name="TextBox 20">
            <a:extLst>
              <a:ext uri="{FF2B5EF4-FFF2-40B4-BE49-F238E27FC236}">
                <a16:creationId xmlns:a16="http://schemas.microsoft.com/office/drawing/2014/main" id="{C9E4C7AE-6303-4B38-B384-230BCB85A882}"/>
              </a:ext>
            </a:extLst>
          </p:cNvPr>
          <p:cNvSpPr txBox="1"/>
          <p:nvPr/>
        </p:nvSpPr>
        <p:spPr>
          <a:xfrm>
            <a:off x="126596" y="1917969"/>
            <a:ext cx="6731404" cy="646331"/>
          </a:xfrm>
          <a:prstGeom prst="rect">
            <a:avLst/>
          </a:prstGeom>
          <a:noFill/>
        </p:spPr>
        <p:txBody>
          <a:bodyPr wrap="square" rtlCol="0">
            <a:spAutoFit/>
          </a:bodyPr>
          <a:lstStyle/>
          <a:p>
            <a:r>
              <a:rPr lang="en-PH" cap="all" dirty="0"/>
              <a:t> </a:t>
            </a:r>
            <a:r>
              <a:rPr lang="en-PH" b="1" dirty="0"/>
              <a:t>EUROSPEC™ </a:t>
            </a:r>
            <a:r>
              <a:rPr lang="en-US" b="1" cap="all" dirty="0"/>
              <a:t>SQUARE THUMBTURN AND RELEASE WITH INDICATOR</a:t>
            </a:r>
          </a:p>
          <a:p>
            <a:r>
              <a:rPr lang="en-PH" b="1" dirty="0"/>
              <a:t> </a:t>
            </a:r>
            <a:endParaRPr lang="en-PH" b="1" cap="all" dirty="0"/>
          </a:p>
        </p:txBody>
      </p:sp>
      <p:sp>
        <p:nvSpPr>
          <p:cNvPr id="26" name="TextBox 25">
            <a:extLst>
              <a:ext uri="{FF2B5EF4-FFF2-40B4-BE49-F238E27FC236}">
                <a16:creationId xmlns:a16="http://schemas.microsoft.com/office/drawing/2014/main" id="{F146E743-8A89-4BF5-86D1-9F42153C1212}"/>
              </a:ext>
            </a:extLst>
          </p:cNvPr>
          <p:cNvSpPr txBox="1"/>
          <p:nvPr/>
        </p:nvSpPr>
        <p:spPr>
          <a:xfrm>
            <a:off x="2468880" y="1499185"/>
            <a:ext cx="1947672" cy="369332"/>
          </a:xfrm>
          <a:prstGeom prst="rect">
            <a:avLst/>
          </a:prstGeom>
          <a:noFill/>
        </p:spPr>
        <p:txBody>
          <a:bodyPr wrap="square" rtlCol="0">
            <a:spAutoFit/>
          </a:bodyPr>
          <a:lstStyle/>
          <a:p>
            <a:r>
              <a:rPr lang="en-PH" b="1" dirty="0">
                <a:solidFill>
                  <a:srgbClr val="FF0000"/>
                </a:solidFill>
              </a:rPr>
              <a:t> SST1415MB</a:t>
            </a:r>
          </a:p>
        </p:txBody>
      </p:sp>
      <p:pic>
        <p:nvPicPr>
          <p:cNvPr id="18" name="Picture 17">
            <a:extLst>
              <a:ext uri="{FF2B5EF4-FFF2-40B4-BE49-F238E27FC236}">
                <a16:creationId xmlns:a16="http://schemas.microsoft.com/office/drawing/2014/main" id="{E2612971-AC02-4FFF-A5BD-1FC0A7D5CD29}"/>
              </a:ext>
            </a:extLst>
          </p:cNvPr>
          <p:cNvPicPr>
            <a:picLocks noChangeAspect="1"/>
          </p:cNvPicPr>
          <p:nvPr/>
        </p:nvPicPr>
        <p:blipFill>
          <a:blip r:embed="rId7"/>
          <a:stretch>
            <a:fillRect/>
          </a:stretch>
        </p:blipFill>
        <p:spPr>
          <a:xfrm>
            <a:off x="5204091" y="8411388"/>
            <a:ext cx="1395501" cy="517008"/>
          </a:xfrm>
          <a:prstGeom prst="rect">
            <a:avLst/>
          </a:prstGeom>
          <a:noFill/>
          <a:ln w="9525">
            <a:noFill/>
          </a:ln>
        </p:spPr>
      </p:pic>
      <p:sp>
        <p:nvSpPr>
          <p:cNvPr id="3" name="Rectangle 2">
            <a:extLst>
              <a:ext uri="{FF2B5EF4-FFF2-40B4-BE49-F238E27FC236}">
                <a16:creationId xmlns:a16="http://schemas.microsoft.com/office/drawing/2014/main" id="{7015A308-8229-48EC-894B-4533D0B0C0AC}"/>
              </a:ext>
            </a:extLst>
          </p:cNvPr>
          <p:cNvSpPr/>
          <p:nvPr/>
        </p:nvSpPr>
        <p:spPr>
          <a:xfrm>
            <a:off x="563526" y="4640864"/>
            <a:ext cx="5698606" cy="1200329"/>
          </a:xfrm>
          <a:prstGeom prst="rect">
            <a:avLst/>
          </a:prstGeom>
        </p:spPr>
        <p:txBody>
          <a:bodyPr wrap="square">
            <a:spAutoFit/>
          </a:bodyPr>
          <a:lstStyle/>
          <a:p>
            <a:r>
              <a:rPr lang="en-US" dirty="0">
                <a:solidFill>
                  <a:srgbClr val="333333"/>
                </a:solidFill>
                <a:latin typeface="Din2014-Light"/>
              </a:rPr>
              <a:t>Square </a:t>
            </a:r>
            <a:r>
              <a:rPr lang="en-US" dirty="0" err="1">
                <a:solidFill>
                  <a:srgbClr val="333333"/>
                </a:solidFill>
                <a:latin typeface="Din2014-Light"/>
              </a:rPr>
              <a:t>Thumbturn</a:t>
            </a:r>
            <a:r>
              <a:rPr lang="en-US" dirty="0">
                <a:solidFill>
                  <a:srgbClr val="333333"/>
                </a:solidFill>
                <a:latin typeface="Din2014-Light"/>
              </a:rPr>
              <a:t> and Release with indicator on a concealed fix press on square rose. Matches all the square themed designer lever handles in the SSL range. Fire door rated. Suitable for domestic and commercial use.</a:t>
            </a:r>
            <a:endParaRPr lang="en-PH" dirty="0"/>
          </a:p>
        </p:txBody>
      </p:sp>
      <p:pic>
        <p:nvPicPr>
          <p:cNvPr id="5" name="Picture 4">
            <a:extLst>
              <a:ext uri="{FF2B5EF4-FFF2-40B4-BE49-F238E27FC236}">
                <a16:creationId xmlns:a16="http://schemas.microsoft.com/office/drawing/2014/main" id="{0B69CF50-5325-475C-B939-AB8E1D5FCA36}"/>
              </a:ext>
            </a:extLst>
          </p:cNvPr>
          <p:cNvPicPr>
            <a:picLocks noChangeAspect="1"/>
          </p:cNvPicPr>
          <p:nvPr/>
        </p:nvPicPr>
        <p:blipFill>
          <a:blip r:embed="rId8"/>
          <a:stretch>
            <a:fillRect/>
          </a:stretch>
        </p:blipFill>
        <p:spPr>
          <a:xfrm>
            <a:off x="1241892" y="2564300"/>
            <a:ext cx="3772343" cy="1772718"/>
          </a:xfrm>
          <a:prstGeom prst="rect">
            <a:avLst/>
          </a:prstGeom>
        </p:spPr>
      </p:pic>
    </p:spTree>
    <p:extLst>
      <p:ext uri="{BB962C8B-B14F-4D97-AF65-F5344CB8AC3E}">
        <p14:creationId xmlns:p14="http://schemas.microsoft.com/office/powerpoint/2010/main" val="31109526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6"/>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7"/>
          <a:stretch>
            <a:fillRect/>
          </a:stretch>
        </p:blipFill>
        <p:spPr>
          <a:xfrm>
            <a:off x="419386" y="460312"/>
            <a:ext cx="5842746" cy="854392"/>
          </a:xfrm>
          <a:prstGeom prst="rect">
            <a:avLst/>
          </a:prstGeom>
        </p:spPr>
      </p:pic>
      <p:sp>
        <p:nvSpPr>
          <p:cNvPr id="37" name="TextBox 36">
            <a:extLst>
              <a:ext uri="{FF2B5EF4-FFF2-40B4-BE49-F238E27FC236}">
                <a16:creationId xmlns:a16="http://schemas.microsoft.com/office/drawing/2014/main" id="{52DC8923-61C9-4470-916A-9276F6A63A4E}"/>
              </a:ext>
            </a:extLst>
          </p:cNvPr>
          <p:cNvSpPr txBox="1"/>
          <p:nvPr/>
        </p:nvSpPr>
        <p:spPr>
          <a:xfrm>
            <a:off x="2806760" y="2449598"/>
            <a:ext cx="1018309" cy="369332"/>
          </a:xfrm>
          <a:prstGeom prst="rect">
            <a:avLst/>
          </a:prstGeom>
          <a:noFill/>
        </p:spPr>
        <p:txBody>
          <a:bodyPr wrap="square" rtlCol="0">
            <a:spAutoFit/>
          </a:bodyPr>
          <a:lstStyle/>
          <a:p>
            <a:r>
              <a:rPr lang="en-PH" b="1" dirty="0">
                <a:solidFill>
                  <a:srgbClr val="FF0000"/>
                </a:solidFill>
              </a:rPr>
              <a:t>  </a:t>
            </a:r>
          </a:p>
        </p:txBody>
      </p:sp>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8"/>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extLst>
              <p:ext uri="{D42A27DB-BD31-4B8C-83A1-F6EECF244321}">
                <p14:modId xmlns:p14="http://schemas.microsoft.com/office/powerpoint/2010/main" val="3814752676"/>
              </p:ext>
            </p:extLst>
          </p:nvPr>
        </p:nvGraphicFramePr>
        <p:xfrm>
          <a:off x="1073880" y="4547637"/>
          <a:ext cx="4470992" cy="2837264"/>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US" sz="1000" b="0" baseline="0" dirty="0">
                          <a:solidFill>
                            <a:schemeClr val="tx1"/>
                          </a:solidFill>
                        </a:rPr>
                        <a:t>SST1415MB</a:t>
                      </a:r>
                      <a:endParaRPr lang="en-PH" sz="1000" b="0" baseline="0" dirty="0">
                        <a:solidFill>
                          <a:schemeClr val="tx1"/>
                        </a:solidFill>
                      </a:endParaRP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US" sz="1000" baseline="0" dirty="0">
                          <a:solidFill>
                            <a:schemeClr val="tx1"/>
                          </a:solidFill>
                        </a:rPr>
                        <a:t>E</a:t>
                      </a:r>
                      <a:r>
                        <a:rPr lang="en-PH" sz="1000" baseline="0" dirty="0">
                          <a:solidFill>
                            <a:schemeClr val="tx1"/>
                          </a:solidFill>
                        </a:rPr>
                        <a:t>UROSPEC</a:t>
                      </a:r>
                    </a:p>
                  </a:txBody>
                  <a:tcPr/>
                </a:tc>
                <a:extLst>
                  <a:ext uri="{0D108BD9-81ED-4DB2-BD59-A6C34878D82A}">
                    <a16:rowId xmlns:a16="http://schemas.microsoft.com/office/drawing/2014/main" val="3698042402"/>
                  </a:ext>
                </a:extLst>
              </a:tr>
              <a:tr h="354658">
                <a:tc>
                  <a:txBody>
                    <a:bodyPr/>
                    <a:lstStyle/>
                    <a:p>
                      <a:r>
                        <a:rPr lang="en-PH" sz="1000" baseline="0" dirty="0">
                          <a:solidFill>
                            <a:schemeClr val="tx1"/>
                          </a:solidFill>
                        </a:rPr>
                        <a:t>AVAILABLE FINISH</a:t>
                      </a:r>
                    </a:p>
                  </a:txBody>
                  <a:tcPr/>
                </a:tc>
                <a:tc>
                  <a:txBody>
                    <a:bodyPr/>
                    <a:lstStyle/>
                    <a:p>
                      <a:r>
                        <a:rPr lang="en-US" sz="1000" baseline="0" dirty="0">
                          <a:solidFill>
                            <a:schemeClr val="tx1"/>
                          </a:solidFill>
                        </a:rPr>
                        <a:t>MATT BLACK</a:t>
                      </a:r>
                      <a:endParaRPr lang="en-PH" sz="1000" baseline="0" dirty="0">
                        <a:solidFill>
                          <a:schemeClr val="tx1"/>
                        </a:solidFill>
                      </a:endParaRP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US" sz="1000" baseline="0" dirty="0">
                          <a:solidFill>
                            <a:schemeClr val="tx1"/>
                          </a:solidFill>
                        </a:rPr>
                        <a:t>TURN AND RELEASE</a:t>
                      </a:r>
                      <a:endParaRPr lang="en-PH" sz="1000" baseline="0" dirty="0">
                        <a:solidFill>
                          <a:schemeClr val="tx1"/>
                        </a:solidFill>
                      </a:endParaRPr>
                    </a:p>
                  </a:txBody>
                  <a:tcPr/>
                </a:tc>
                <a:extLst>
                  <a:ext uri="{0D108BD9-81ED-4DB2-BD59-A6C34878D82A}">
                    <a16:rowId xmlns:a16="http://schemas.microsoft.com/office/drawing/2014/main" val="2401254085"/>
                  </a:ext>
                </a:extLst>
              </a:tr>
              <a:tr h="354658">
                <a:tc>
                  <a:txBody>
                    <a:bodyPr/>
                    <a:lstStyle/>
                    <a:p>
                      <a:r>
                        <a:rPr lang="en-US" sz="1000" baseline="0" dirty="0">
                          <a:solidFill>
                            <a:schemeClr val="tx1"/>
                          </a:solidFill>
                        </a:rPr>
                        <a:t>ROSSETTE DIMENSION</a:t>
                      </a:r>
                      <a:endParaRPr lang="en-PH" sz="1000" baseline="0" dirty="0">
                        <a:solidFill>
                          <a:schemeClr val="tx1"/>
                        </a:solidFill>
                      </a:endParaRPr>
                    </a:p>
                  </a:txBody>
                  <a:tcPr/>
                </a:tc>
                <a:tc>
                  <a:txBody>
                    <a:bodyPr/>
                    <a:lstStyle/>
                    <a:p>
                      <a:r>
                        <a:rPr lang="en-US" sz="1000" baseline="0" dirty="0">
                          <a:solidFill>
                            <a:schemeClr val="tx1"/>
                          </a:solidFill>
                        </a:rPr>
                        <a:t>52MM x 52MM</a:t>
                      </a:r>
                      <a:endParaRPr lang="en-PH" sz="1000" baseline="0" dirty="0">
                        <a:solidFill>
                          <a:schemeClr val="tx1"/>
                        </a:solidFill>
                      </a:endParaRPr>
                    </a:p>
                  </a:txBody>
                  <a:tcPr/>
                </a:tc>
                <a:extLst>
                  <a:ext uri="{0D108BD9-81ED-4DB2-BD59-A6C34878D82A}">
                    <a16:rowId xmlns:a16="http://schemas.microsoft.com/office/drawing/2014/main" val="1126124889"/>
                  </a:ext>
                </a:extLst>
              </a:tr>
              <a:tr h="354658">
                <a:tc>
                  <a:txBody>
                    <a:bodyPr/>
                    <a:lstStyle/>
                    <a:p>
                      <a:r>
                        <a:rPr lang="en-US" sz="1000" baseline="0" dirty="0">
                          <a:solidFill>
                            <a:schemeClr val="tx1"/>
                          </a:solidFill>
                        </a:rPr>
                        <a:t>ROSSETTE DEPTH</a:t>
                      </a:r>
                      <a:endParaRPr lang="en-PH" sz="1000" baseline="0" dirty="0">
                        <a:solidFill>
                          <a:schemeClr val="tx1"/>
                        </a:solidFill>
                      </a:endParaRPr>
                    </a:p>
                  </a:txBody>
                  <a:tcPr/>
                </a:tc>
                <a:tc>
                  <a:txBody>
                    <a:bodyPr/>
                    <a:lstStyle/>
                    <a:p>
                      <a:r>
                        <a:rPr lang="en-US" sz="1000" baseline="0" dirty="0">
                          <a:solidFill>
                            <a:schemeClr val="tx1"/>
                          </a:solidFill>
                        </a:rPr>
                        <a:t>8MM</a:t>
                      </a:r>
                      <a:endParaRPr lang="en-PH" sz="1000" baseline="0" dirty="0">
                        <a:solidFill>
                          <a:schemeClr val="tx1"/>
                        </a:solidFill>
                      </a:endParaRPr>
                    </a:p>
                  </a:txBody>
                  <a:tcPr/>
                </a:tc>
                <a:extLst>
                  <a:ext uri="{0D108BD9-81ED-4DB2-BD59-A6C34878D82A}">
                    <a16:rowId xmlns:a16="http://schemas.microsoft.com/office/drawing/2014/main" val="725395169"/>
                  </a:ext>
                </a:extLst>
              </a:tr>
              <a:tr h="354658">
                <a:tc>
                  <a:txBody>
                    <a:bodyPr/>
                    <a:lstStyle/>
                    <a:p>
                      <a:r>
                        <a:rPr lang="en-PH" sz="1000" baseline="0" dirty="0">
                          <a:solidFill>
                            <a:schemeClr val="tx1"/>
                          </a:solidFill>
                        </a:rPr>
                        <a:t>MECHANICAL WARRANTY</a:t>
                      </a:r>
                    </a:p>
                  </a:txBody>
                  <a:tcPr/>
                </a:tc>
                <a:tc>
                  <a:txBody>
                    <a:bodyPr/>
                    <a:lstStyle/>
                    <a:p>
                      <a:r>
                        <a:rPr lang="en-US" sz="1000" baseline="0" dirty="0">
                          <a:solidFill>
                            <a:schemeClr val="tx1"/>
                          </a:solidFill>
                        </a:rPr>
                        <a:t>10 YEARS</a:t>
                      </a:r>
                      <a:endParaRPr lang="en-PH" sz="1000" baseline="0" dirty="0">
                        <a:solidFill>
                          <a:schemeClr val="tx1"/>
                        </a:solidFill>
                      </a:endParaRPr>
                    </a:p>
                  </a:txBody>
                  <a:tcPr/>
                </a:tc>
                <a:extLst>
                  <a:ext uri="{0D108BD9-81ED-4DB2-BD59-A6C34878D82A}">
                    <a16:rowId xmlns:a16="http://schemas.microsoft.com/office/drawing/2014/main" val="1480764841"/>
                  </a:ext>
                </a:extLst>
              </a:tr>
            </a:tbl>
          </a:graphicData>
        </a:graphic>
      </p:graphicFrame>
      <p:pic>
        <p:nvPicPr>
          <p:cNvPr id="6" name="Picture 5">
            <a:extLst>
              <a:ext uri="{FF2B5EF4-FFF2-40B4-BE49-F238E27FC236}">
                <a16:creationId xmlns:a16="http://schemas.microsoft.com/office/drawing/2014/main" id="{3AEBE0D2-ADF4-4661-8739-4A4AC654BA53}"/>
              </a:ext>
            </a:extLst>
          </p:cNvPr>
          <p:cNvPicPr>
            <a:picLocks noChangeAspect="1"/>
          </p:cNvPicPr>
          <p:nvPr/>
        </p:nvPicPr>
        <p:blipFill>
          <a:blip r:embed="rId9"/>
          <a:stretch>
            <a:fillRect/>
          </a:stretch>
        </p:blipFill>
        <p:spPr>
          <a:xfrm>
            <a:off x="4554272" y="2941487"/>
            <a:ext cx="990600" cy="209550"/>
          </a:xfrm>
          <a:prstGeom prst="rect">
            <a:avLst/>
          </a:prstGeom>
        </p:spPr>
      </p:pic>
      <p:pic>
        <p:nvPicPr>
          <p:cNvPr id="21" name="Picture 20">
            <a:extLst>
              <a:ext uri="{FF2B5EF4-FFF2-40B4-BE49-F238E27FC236}">
                <a16:creationId xmlns:a16="http://schemas.microsoft.com/office/drawing/2014/main" id="{27833E90-8F9B-48A8-AD5A-6681B68B1F56}"/>
              </a:ext>
            </a:extLst>
          </p:cNvPr>
          <p:cNvPicPr>
            <a:picLocks noChangeAspect="1"/>
          </p:cNvPicPr>
          <p:nvPr/>
        </p:nvPicPr>
        <p:blipFill>
          <a:blip r:embed="rId10"/>
          <a:stretch>
            <a:fillRect/>
          </a:stretch>
        </p:blipFill>
        <p:spPr>
          <a:xfrm>
            <a:off x="5204091" y="8411388"/>
            <a:ext cx="1395501" cy="517008"/>
          </a:xfrm>
          <a:prstGeom prst="rect">
            <a:avLst/>
          </a:prstGeom>
          <a:noFill/>
          <a:ln w="9525">
            <a:noFill/>
          </a:ln>
        </p:spPr>
      </p:pic>
      <p:pic>
        <p:nvPicPr>
          <p:cNvPr id="15" name="Picture 14">
            <a:extLst>
              <a:ext uri="{FF2B5EF4-FFF2-40B4-BE49-F238E27FC236}">
                <a16:creationId xmlns:a16="http://schemas.microsoft.com/office/drawing/2014/main" id="{4DF3916B-E196-4498-831E-AA998C606411}"/>
              </a:ext>
            </a:extLst>
          </p:cNvPr>
          <p:cNvPicPr>
            <a:picLocks noChangeAspect="1"/>
          </p:cNvPicPr>
          <p:nvPr/>
        </p:nvPicPr>
        <p:blipFill>
          <a:blip r:embed="rId11"/>
          <a:stretch>
            <a:fillRect/>
          </a:stretch>
        </p:blipFill>
        <p:spPr>
          <a:xfrm>
            <a:off x="938817" y="8409266"/>
            <a:ext cx="1791579" cy="362342"/>
          </a:xfrm>
          <a:prstGeom prst="rect">
            <a:avLst/>
          </a:prstGeom>
        </p:spPr>
      </p:pic>
      <p:pic>
        <p:nvPicPr>
          <p:cNvPr id="3" name="Picture 2">
            <a:extLst>
              <a:ext uri="{FF2B5EF4-FFF2-40B4-BE49-F238E27FC236}">
                <a16:creationId xmlns:a16="http://schemas.microsoft.com/office/drawing/2014/main" id="{D9B82D83-F951-48EA-9979-E621AFF85A17}"/>
              </a:ext>
            </a:extLst>
          </p:cNvPr>
          <p:cNvPicPr>
            <a:picLocks noChangeAspect="1"/>
          </p:cNvPicPr>
          <p:nvPr/>
        </p:nvPicPr>
        <p:blipFill>
          <a:blip r:embed="rId12"/>
          <a:stretch>
            <a:fillRect/>
          </a:stretch>
        </p:blipFill>
        <p:spPr>
          <a:xfrm>
            <a:off x="4643182" y="7700361"/>
            <a:ext cx="1803379" cy="607298"/>
          </a:xfrm>
          <a:prstGeom prst="rect">
            <a:avLst/>
          </a:prstGeom>
        </p:spPr>
      </p:pic>
      <p:pic>
        <p:nvPicPr>
          <p:cNvPr id="7" name="Picture 6">
            <a:extLst>
              <a:ext uri="{FF2B5EF4-FFF2-40B4-BE49-F238E27FC236}">
                <a16:creationId xmlns:a16="http://schemas.microsoft.com/office/drawing/2014/main" id="{295BC3F0-80C6-4E61-BCE8-4CACCCCB55F5}"/>
              </a:ext>
            </a:extLst>
          </p:cNvPr>
          <p:cNvPicPr>
            <a:picLocks noChangeAspect="1"/>
          </p:cNvPicPr>
          <p:nvPr/>
        </p:nvPicPr>
        <p:blipFill>
          <a:blip r:embed="rId13"/>
          <a:stretch>
            <a:fillRect/>
          </a:stretch>
        </p:blipFill>
        <p:spPr>
          <a:xfrm>
            <a:off x="321634" y="2237749"/>
            <a:ext cx="3116873" cy="1623531"/>
          </a:xfrm>
          <a:prstGeom prst="rect">
            <a:avLst/>
          </a:prstGeom>
        </p:spPr>
      </p:pic>
      <p:pic>
        <p:nvPicPr>
          <p:cNvPr id="8" name="Picture 7">
            <a:extLst>
              <a:ext uri="{FF2B5EF4-FFF2-40B4-BE49-F238E27FC236}">
                <a16:creationId xmlns:a16="http://schemas.microsoft.com/office/drawing/2014/main" id="{0DBE069B-A68B-4894-8FC6-11217559B1FC}"/>
              </a:ext>
            </a:extLst>
          </p:cNvPr>
          <p:cNvPicPr>
            <a:picLocks noChangeAspect="1"/>
          </p:cNvPicPr>
          <p:nvPr/>
        </p:nvPicPr>
        <p:blipFill>
          <a:blip r:embed="rId14"/>
          <a:stretch>
            <a:fillRect/>
          </a:stretch>
        </p:blipFill>
        <p:spPr>
          <a:xfrm>
            <a:off x="3626685" y="2341191"/>
            <a:ext cx="2840562" cy="1594701"/>
          </a:xfrm>
          <a:prstGeom prst="rect">
            <a:avLst/>
          </a:prstGeom>
        </p:spPr>
      </p:pic>
      <p:pic>
        <p:nvPicPr>
          <p:cNvPr id="9" name="Picture 8">
            <a:extLst>
              <a:ext uri="{FF2B5EF4-FFF2-40B4-BE49-F238E27FC236}">
                <a16:creationId xmlns:a16="http://schemas.microsoft.com/office/drawing/2014/main" id="{7E40AC49-8F15-409F-B972-6042340FA938}"/>
              </a:ext>
            </a:extLst>
          </p:cNvPr>
          <p:cNvPicPr>
            <a:picLocks noChangeAspect="1"/>
          </p:cNvPicPr>
          <p:nvPr/>
        </p:nvPicPr>
        <p:blipFill>
          <a:blip r:embed="rId15"/>
          <a:stretch>
            <a:fillRect/>
          </a:stretch>
        </p:blipFill>
        <p:spPr>
          <a:xfrm>
            <a:off x="5834819" y="7718911"/>
            <a:ext cx="714694" cy="600343"/>
          </a:xfrm>
          <a:prstGeom prst="rect">
            <a:avLst/>
          </a:prstGeom>
        </p:spPr>
      </p:pic>
    </p:spTree>
    <p:extLst>
      <p:ext uri="{BB962C8B-B14F-4D97-AF65-F5344CB8AC3E}">
        <p14:creationId xmlns:p14="http://schemas.microsoft.com/office/powerpoint/2010/main" val="14191220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6"/>
          <a:stretch>
            <a:fillRect/>
          </a:stretch>
        </p:blipFill>
        <p:spPr>
          <a:xfrm>
            <a:off x="419386" y="460312"/>
            <a:ext cx="5842746" cy="854392"/>
          </a:xfrm>
          <a:prstGeom prst="rect">
            <a:avLst/>
          </a:prstGeom>
        </p:spPr>
      </p:pic>
      <p:sp>
        <p:nvSpPr>
          <p:cNvPr id="21" name="TextBox 20">
            <a:extLst>
              <a:ext uri="{FF2B5EF4-FFF2-40B4-BE49-F238E27FC236}">
                <a16:creationId xmlns:a16="http://schemas.microsoft.com/office/drawing/2014/main" id="{C9E4C7AE-6303-4B38-B384-230BCB85A882}"/>
              </a:ext>
            </a:extLst>
          </p:cNvPr>
          <p:cNvSpPr txBox="1"/>
          <p:nvPr/>
        </p:nvSpPr>
        <p:spPr>
          <a:xfrm>
            <a:off x="126596" y="1917969"/>
            <a:ext cx="6731404" cy="646331"/>
          </a:xfrm>
          <a:prstGeom prst="rect">
            <a:avLst/>
          </a:prstGeom>
          <a:noFill/>
        </p:spPr>
        <p:txBody>
          <a:bodyPr wrap="square" rtlCol="0">
            <a:spAutoFit/>
          </a:bodyPr>
          <a:lstStyle/>
          <a:p>
            <a:r>
              <a:rPr lang="en-PH" cap="all" dirty="0"/>
              <a:t>         </a:t>
            </a:r>
            <a:r>
              <a:rPr lang="en-PH" b="1" dirty="0"/>
              <a:t>EUROSPEC™ </a:t>
            </a:r>
            <a:r>
              <a:rPr lang="en-US" b="1" cap="all" dirty="0"/>
              <a:t>SQUARE EUROPROFILE ESCUTCHEON</a:t>
            </a:r>
          </a:p>
          <a:p>
            <a:r>
              <a:rPr lang="en-PH" b="1" dirty="0"/>
              <a:t> </a:t>
            </a:r>
            <a:endParaRPr lang="en-PH" b="1" cap="all" dirty="0"/>
          </a:p>
        </p:txBody>
      </p:sp>
      <p:sp>
        <p:nvSpPr>
          <p:cNvPr id="26" name="TextBox 25">
            <a:extLst>
              <a:ext uri="{FF2B5EF4-FFF2-40B4-BE49-F238E27FC236}">
                <a16:creationId xmlns:a16="http://schemas.microsoft.com/office/drawing/2014/main" id="{F146E743-8A89-4BF5-86D1-9F42153C1212}"/>
              </a:ext>
            </a:extLst>
          </p:cNvPr>
          <p:cNvSpPr txBox="1"/>
          <p:nvPr/>
        </p:nvSpPr>
        <p:spPr>
          <a:xfrm>
            <a:off x="2468880" y="1499185"/>
            <a:ext cx="1947672" cy="369332"/>
          </a:xfrm>
          <a:prstGeom prst="rect">
            <a:avLst/>
          </a:prstGeom>
          <a:noFill/>
        </p:spPr>
        <p:txBody>
          <a:bodyPr wrap="square" rtlCol="0">
            <a:spAutoFit/>
          </a:bodyPr>
          <a:lstStyle/>
          <a:p>
            <a:r>
              <a:rPr lang="en-PH" b="1" dirty="0">
                <a:solidFill>
                  <a:srgbClr val="FF0000"/>
                </a:solidFill>
              </a:rPr>
              <a:t> SSE1405MB</a:t>
            </a:r>
          </a:p>
        </p:txBody>
      </p:sp>
      <p:pic>
        <p:nvPicPr>
          <p:cNvPr id="18" name="Picture 17">
            <a:extLst>
              <a:ext uri="{FF2B5EF4-FFF2-40B4-BE49-F238E27FC236}">
                <a16:creationId xmlns:a16="http://schemas.microsoft.com/office/drawing/2014/main" id="{E2612971-AC02-4FFF-A5BD-1FC0A7D5CD29}"/>
              </a:ext>
            </a:extLst>
          </p:cNvPr>
          <p:cNvPicPr>
            <a:picLocks noChangeAspect="1"/>
          </p:cNvPicPr>
          <p:nvPr/>
        </p:nvPicPr>
        <p:blipFill>
          <a:blip r:embed="rId7"/>
          <a:stretch>
            <a:fillRect/>
          </a:stretch>
        </p:blipFill>
        <p:spPr>
          <a:xfrm>
            <a:off x="5204091" y="8411388"/>
            <a:ext cx="1395501" cy="517008"/>
          </a:xfrm>
          <a:prstGeom prst="rect">
            <a:avLst/>
          </a:prstGeom>
          <a:noFill/>
          <a:ln w="9525">
            <a:noFill/>
          </a:ln>
        </p:spPr>
      </p:pic>
      <p:pic>
        <p:nvPicPr>
          <p:cNvPr id="2" name="Picture 1">
            <a:extLst>
              <a:ext uri="{FF2B5EF4-FFF2-40B4-BE49-F238E27FC236}">
                <a16:creationId xmlns:a16="http://schemas.microsoft.com/office/drawing/2014/main" id="{60F3D094-927E-4442-82E5-0643533F2DDF}"/>
              </a:ext>
            </a:extLst>
          </p:cNvPr>
          <p:cNvPicPr>
            <a:picLocks noChangeAspect="1"/>
          </p:cNvPicPr>
          <p:nvPr/>
        </p:nvPicPr>
        <p:blipFill>
          <a:blip r:embed="rId8"/>
          <a:stretch>
            <a:fillRect/>
          </a:stretch>
        </p:blipFill>
        <p:spPr>
          <a:xfrm>
            <a:off x="2266699" y="2722110"/>
            <a:ext cx="1524490" cy="1516137"/>
          </a:xfrm>
          <a:prstGeom prst="rect">
            <a:avLst/>
          </a:prstGeom>
        </p:spPr>
      </p:pic>
      <p:sp>
        <p:nvSpPr>
          <p:cNvPr id="4" name="Rectangle 3">
            <a:extLst>
              <a:ext uri="{FF2B5EF4-FFF2-40B4-BE49-F238E27FC236}">
                <a16:creationId xmlns:a16="http://schemas.microsoft.com/office/drawing/2014/main" id="{3B236B52-8AF9-46D8-9A03-3F71FA09CD7A}"/>
              </a:ext>
            </a:extLst>
          </p:cNvPr>
          <p:cNvSpPr/>
          <p:nvPr/>
        </p:nvSpPr>
        <p:spPr>
          <a:xfrm>
            <a:off x="552893" y="4555248"/>
            <a:ext cx="5397424" cy="1200329"/>
          </a:xfrm>
          <a:prstGeom prst="rect">
            <a:avLst/>
          </a:prstGeom>
        </p:spPr>
        <p:txBody>
          <a:bodyPr wrap="square">
            <a:spAutoFit/>
          </a:bodyPr>
          <a:lstStyle/>
          <a:p>
            <a:r>
              <a:rPr lang="en-US" dirty="0">
                <a:solidFill>
                  <a:srgbClr val="333333"/>
                </a:solidFill>
                <a:latin typeface="Din2014-Light"/>
              </a:rPr>
              <a:t>Euro Profile two part concealed fix square escutcheon. Matches all the square themed designer lever handles in the SSL range. Fire door rated. Suitable for domestic and commercial use. Available in Matt Black Finish</a:t>
            </a:r>
            <a:endParaRPr lang="en-PH" dirty="0"/>
          </a:p>
        </p:txBody>
      </p:sp>
    </p:spTree>
    <p:extLst>
      <p:ext uri="{BB962C8B-B14F-4D97-AF65-F5344CB8AC3E}">
        <p14:creationId xmlns:p14="http://schemas.microsoft.com/office/powerpoint/2010/main" val="15613645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6"/>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7"/>
          <a:stretch>
            <a:fillRect/>
          </a:stretch>
        </p:blipFill>
        <p:spPr>
          <a:xfrm>
            <a:off x="419386" y="460312"/>
            <a:ext cx="5842746" cy="854392"/>
          </a:xfrm>
          <a:prstGeom prst="rect">
            <a:avLst/>
          </a:prstGeom>
        </p:spPr>
      </p:pic>
      <p:sp>
        <p:nvSpPr>
          <p:cNvPr id="37" name="TextBox 36">
            <a:extLst>
              <a:ext uri="{FF2B5EF4-FFF2-40B4-BE49-F238E27FC236}">
                <a16:creationId xmlns:a16="http://schemas.microsoft.com/office/drawing/2014/main" id="{52DC8923-61C9-4470-916A-9276F6A63A4E}"/>
              </a:ext>
            </a:extLst>
          </p:cNvPr>
          <p:cNvSpPr txBox="1"/>
          <p:nvPr/>
        </p:nvSpPr>
        <p:spPr>
          <a:xfrm>
            <a:off x="2806760" y="2449598"/>
            <a:ext cx="1018309" cy="369332"/>
          </a:xfrm>
          <a:prstGeom prst="rect">
            <a:avLst/>
          </a:prstGeom>
          <a:noFill/>
        </p:spPr>
        <p:txBody>
          <a:bodyPr wrap="square" rtlCol="0">
            <a:spAutoFit/>
          </a:bodyPr>
          <a:lstStyle/>
          <a:p>
            <a:r>
              <a:rPr lang="en-PH" b="1" dirty="0">
                <a:solidFill>
                  <a:srgbClr val="FF0000"/>
                </a:solidFill>
              </a:rPr>
              <a:t>  </a:t>
            </a:r>
          </a:p>
        </p:txBody>
      </p:sp>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8"/>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extLst>
              <p:ext uri="{D42A27DB-BD31-4B8C-83A1-F6EECF244321}">
                <p14:modId xmlns:p14="http://schemas.microsoft.com/office/powerpoint/2010/main" val="362841895"/>
              </p:ext>
            </p:extLst>
          </p:nvPr>
        </p:nvGraphicFramePr>
        <p:xfrm>
          <a:off x="1073880" y="4547637"/>
          <a:ext cx="4470992" cy="2837264"/>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US" sz="1000" b="0" baseline="0" dirty="0">
                          <a:solidFill>
                            <a:schemeClr val="tx1"/>
                          </a:solidFill>
                        </a:rPr>
                        <a:t>SST1415MB</a:t>
                      </a:r>
                      <a:endParaRPr lang="en-PH" sz="1000" b="0" baseline="0" dirty="0">
                        <a:solidFill>
                          <a:schemeClr val="tx1"/>
                        </a:solidFill>
                      </a:endParaRP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US" sz="1000" baseline="0" dirty="0">
                          <a:solidFill>
                            <a:schemeClr val="tx1"/>
                          </a:solidFill>
                        </a:rPr>
                        <a:t>E</a:t>
                      </a:r>
                      <a:r>
                        <a:rPr lang="en-PH" sz="1000" baseline="0" dirty="0">
                          <a:solidFill>
                            <a:schemeClr val="tx1"/>
                          </a:solidFill>
                        </a:rPr>
                        <a:t>UROSPEC</a:t>
                      </a:r>
                    </a:p>
                  </a:txBody>
                  <a:tcPr/>
                </a:tc>
                <a:extLst>
                  <a:ext uri="{0D108BD9-81ED-4DB2-BD59-A6C34878D82A}">
                    <a16:rowId xmlns:a16="http://schemas.microsoft.com/office/drawing/2014/main" val="3698042402"/>
                  </a:ext>
                </a:extLst>
              </a:tr>
              <a:tr h="354658">
                <a:tc>
                  <a:txBody>
                    <a:bodyPr/>
                    <a:lstStyle/>
                    <a:p>
                      <a:r>
                        <a:rPr lang="en-PH" sz="1000" baseline="0" dirty="0">
                          <a:solidFill>
                            <a:schemeClr val="tx1"/>
                          </a:solidFill>
                        </a:rPr>
                        <a:t>AVAILABLE FINISH</a:t>
                      </a:r>
                    </a:p>
                  </a:txBody>
                  <a:tcPr/>
                </a:tc>
                <a:tc>
                  <a:txBody>
                    <a:bodyPr/>
                    <a:lstStyle/>
                    <a:p>
                      <a:r>
                        <a:rPr lang="en-US" sz="1000" baseline="0" dirty="0">
                          <a:solidFill>
                            <a:schemeClr val="tx1"/>
                          </a:solidFill>
                        </a:rPr>
                        <a:t>MATT BLACK</a:t>
                      </a:r>
                      <a:endParaRPr lang="en-PH" sz="1000" baseline="0" dirty="0">
                        <a:solidFill>
                          <a:schemeClr val="tx1"/>
                        </a:solidFill>
                      </a:endParaRP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US" sz="1000" baseline="0" dirty="0">
                          <a:solidFill>
                            <a:schemeClr val="tx1"/>
                          </a:solidFill>
                        </a:rPr>
                        <a:t>EUROPROFILE</a:t>
                      </a:r>
                      <a:endParaRPr lang="en-PH" sz="1000" baseline="0" dirty="0">
                        <a:solidFill>
                          <a:schemeClr val="tx1"/>
                        </a:solidFill>
                      </a:endParaRPr>
                    </a:p>
                  </a:txBody>
                  <a:tcPr/>
                </a:tc>
                <a:extLst>
                  <a:ext uri="{0D108BD9-81ED-4DB2-BD59-A6C34878D82A}">
                    <a16:rowId xmlns:a16="http://schemas.microsoft.com/office/drawing/2014/main" val="2401254085"/>
                  </a:ext>
                </a:extLst>
              </a:tr>
              <a:tr h="354658">
                <a:tc>
                  <a:txBody>
                    <a:bodyPr/>
                    <a:lstStyle/>
                    <a:p>
                      <a:r>
                        <a:rPr lang="en-US" sz="1000" baseline="0" dirty="0">
                          <a:solidFill>
                            <a:schemeClr val="tx1"/>
                          </a:solidFill>
                        </a:rPr>
                        <a:t>ROSSETTE DIMENSION</a:t>
                      </a:r>
                      <a:endParaRPr lang="en-PH" sz="1000" baseline="0" dirty="0">
                        <a:solidFill>
                          <a:schemeClr val="tx1"/>
                        </a:solidFill>
                      </a:endParaRPr>
                    </a:p>
                  </a:txBody>
                  <a:tcPr/>
                </a:tc>
                <a:tc>
                  <a:txBody>
                    <a:bodyPr/>
                    <a:lstStyle/>
                    <a:p>
                      <a:r>
                        <a:rPr lang="en-US" sz="1000" baseline="0" dirty="0">
                          <a:solidFill>
                            <a:schemeClr val="tx1"/>
                          </a:solidFill>
                        </a:rPr>
                        <a:t>52MM x 52MM</a:t>
                      </a:r>
                      <a:endParaRPr lang="en-PH" sz="1000" baseline="0" dirty="0">
                        <a:solidFill>
                          <a:schemeClr val="tx1"/>
                        </a:solidFill>
                      </a:endParaRPr>
                    </a:p>
                  </a:txBody>
                  <a:tcPr/>
                </a:tc>
                <a:extLst>
                  <a:ext uri="{0D108BD9-81ED-4DB2-BD59-A6C34878D82A}">
                    <a16:rowId xmlns:a16="http://schemas.microsoft.com/office/drawing/2014/main" val="1126124889"/>
                  </a:ext>
                </a:extLst>
              </a:tr>
              <a:tr h="354658">
                <a:tc>
                  <a:txBody>
                    <a:bodyPr/>
                    <a:lstStyle/>
                    <a:p>
                      <a:r>
                        <a:rPr lang="en-US" sz="1000" baseline="0" dirty="0">
                          <a:solidFill>
                            <a:schemeClr val="tx1"/>
                          </a:solidFill>
                        </a:rPr>
                        <a:t>ROSSETTE DEPTH</a:t>
                      </a:r>
                      <a:endParaRPr lang="en-PH" sz="1000" baseline="0" dirty="0">
                        <a:solidFill>
                          <a:schemeClr val="tx1"/>
                        </a:solidFill>
                      </a:endParaRPr>
                    </a:p>
                  </a:txBody>
                  <a:tcPr/>
                </a:tc>
                <a:tc>
                  <a:txBody>
                    <a:bodyPr/>
                    <a:lstStyle/>
                    <a:p>
                      <a:r>
                        <a:rPr lang="en-US" sz="1000" baseline="0" dirty="0">
                          <a:solidFill>
                            <a:schemeClr val="tx1"/>
                          </a:solidFill>
                        </a:rPr>
                        <a:t>8MM</a:t>
                      </a:r>
                      <a:endParaRPr lang="en-PH" sz="1000" baseline="0" dirty="0">
                        <a:solidFill>
                          <a:schemeClr val="tx1"/>
                        </a:solidFill>
                      </a:endParaRPr>
                    </a:p>
                  </a:txBody>
                  <a:tcPr/>
                </a:tc>
                <a:extLst>
                  <a:ext uri="{0D108BD9-81ED-4DB2-BD59-A6C34878D82A}">
                    <a16:rowId xmlns:a16="http://schemas.microsoft.com/office/drawing/2014/main" val="725395169"/>
                  </a:ext>
                </a:extLst>
              </a:tr>
              <a:tr h="354658">
                <a:tc>
                  <a:txBody>
                    <a:bodyPr/>
                    <a:lstStyle/>
                    <a:p>
                      <a:r>
                        <a:rPr lang="en-PH" sz="1000" baseline="0" dirty="0">
                          <a:solidFill>
                            <a:schemeClr val="tx1"/>
                          </a:solidFill>
                        </a:rPr>
                        <a:t>MECHANICAL WARRANTY</a:t>
                      </a:r>
                    </a:p>
                  </a:txBody>
                  <a:tcPr/>
                </a:tc>
                <a:tc>
                  <a:txBody>
                    <a:bodyPr/>
                    <a:lstStyle/>
                    <a:p>
                      <a:r>
                        <a:rPr lang="en-US" sz="1000" baseline="0" dirty="0">
                          <a:solidFill>
                            <a:schemeClr val="tx1"/>
                          </a:solidFill>
                        </a:rPr>
                        <a:t>10 YEARS</a:t>
                      </a:r>
                      <a:endParaRPr lang="en-PH" sz="1000" baseline="0" dirty="0">
                        <a:solidFill>
                          <a:schemeClr val="tx1"/>
                        </a:solidFill>
                      </a:endParaRPr>
                    </a:p>
                  </a:txBody>
                  <a:tcPr/>
                </a:tc>
                <a:extLst>
                  <a:ext uri="{0D108BD9-81ED-4DB2-BD59-A6C34878D82A}">
                    <a16:rowId xmlns:a16="http://schemas.microsoft.com/office/drawing/2014/main" val="1480764841"/>
                  </a:ext>
                </a:extLst>
              </a:tr>
            </a:tbl>
          </a:graphicData>
        </a:graphic>
      </p:graphicFrame>
      <p:pic>
        <p:nvPicPr>
          <p:cNvPr id="6" name="Picture 5">
            <a:extLst>
              <a:ext uri="{FF2B5EF4-FFF2-40B4-BE49-F238E27FC236}">
                <a16:creationId xmlns:a16="http://schemas.microsoft.com/office/drawing/2014/main" id="{3AEBE0D2-ADF4-4661-8739-4A4AC654BA53}"/>
              </a:ext>
            </a:extLst>
          </p:cNvPr>
          <p:cNvPicPr>
            <a:picLocks noChangeAspect="1"/>
          </p:cNvPicPr>
          <p:nvPr/>
        </p:nvPicPr>
        <p:blipFill>
          <a:blip r:embed="rId9"/>
          <a:stretch>
            <a:fillRect/>
          </a:stretch>
        </p:blipFill>
        <p:spPr>
          <a:xfrm>
            <a:off x="4554272" y="2941487"/>
            <a:ext cx="990600" cy="209550"/>
          </a:xfrm>
          <a:prstGeom prst="rect">
            <a:avLst/>
          </a:prstGeom>
        </p:spPr>
      </p:pic>
      <p:pic>
        <p:nvPicPr>
          <p:cNvPr id="21" name="Picture 20">
            <a:extLst>
              <a:ext uri="{FF2B5EF4-FFF2-40B4-BE49-F238E27FC236}">
                <a16:creationId xmlns:a16="http://schemas.microsoft.com/office/drawing/2014/main" id="{27833E90-8F9B-48A8-AD5A-6681B68B1F56}"/>
              </a:ext>
            </a:extLst>
          </p:cNvPr>
          <p:cNvPicPr>
            <a:picLocks noChangeAspect="1"/>
          </p:cNvPicPr>
          <p:nvPr/>
        </p:nvPicPr>
        <p:blipFill>
          <a:blip r:embed="rId10"/>
          <a:stretch>
            <a:fillRect/>
          </a:stretch>
        </p:blipFill>
        <p:spPr>
          <a:xfrm>
            <a:off x="5204091" y="8411388"/>
            <a:ext cx="1395501" cy="517008"/>
          </a:xfrm>
          <a:prstGeom prst="rect">
            <a:avLst/>
          </a:prstGeom>
          <a:noFill/>
          <a:ln w="9525">
            <a:noFill/>
          </a:ln>
        </p:spPr>
      </p:pic>
      <p:pic>
        <p:nvPicPr>
          <p:cNvPr id="15" name="Picture 14">
            <a:extLst>
              <a:ext uri="{FF2B5EF4-FFF2-40B4-BE49-F238E27FC236}">
                <a16:creationId xmlns:a16="http://schemas.microsoft.com/office/drawing/2014/main" id="{4DF3916B-E196-4498-831E-AA998C606411}"/>
              </a:ext>
            </a:extLst>
          </p:cNvPr>
          <p:cNvPicPr>
            <a:picLocks noChangeAspect="1"/>
          </p:cNvPicPr>
          <p:nvPr/>
        </p:nvPicPr>
        <p:blipFill>
          <a:blip r:embed="rId11"/>
          <a:stretch>
            <a:fillRect/>
          </a:stretch>
        </p:blipFill>
        <p:spPr>
          <a:xfrm>
            <a:off x="938817" y="8409266"/>
            <a:ext cx="1791579" cy="362342"/>
          </a:xfrm>
          <a:prstGeom prst="rect">
            <a:avLst/>
          </a:prstGeom>
        </p:spPr>
      </p:pic>
      <p:pic>
        <p:nvPicPr>
          <p:cNvPr id="3" name="Picture 2">
            <a:extLst>
              <a:ext uri="{FF2B5EF4-FFF2-40B4-BE49-F238E27FC236}">
                <a16:creationId xmlns:a16="http://schemas.microsoft.com/office/drawing/2014/main" id="{D9B82D83-F951-48EA-9979-E621AFF85A17}"/>
              </a:ext>
            </a:extLst>
          </p:cNvPr>
          <p:cNvPicPr>
            <a:picLocks noChangeAspect="1"/>
          </p:cNvPicPr>
          <p:nvPr/>
        </p:nvPicPr>
        <p:blipFill>
          <a:blip r:embed="rId12"/>
          <a:stretch>
            <a:fillRect/>
          </a:stretch>
        </p:blipFill>
        <p:spPr>
          <a:xfrm>
            <a:off x="4643182" y="7700361"/>
            <a:ext cx="1803379" cy="607298"/>
          </a:xfrm>
          <a:prstGeom prst="rect">
            <a:avLst/>
          </a:prstGeom>
        </p:spPr>
      </p:pic>
      <p:pic>
        <p:nvPicPr>
          <p:cNvPr id="9" name="Picture 8">
            <a:extLst>
              <a:ext uri="{FF2B5EF4-FFF2-40B4-BE49-F238E27FC236}">
                <a16:creationId xmlns:a16="http://schemas.microsoft.com/office/drawing/2014/main" id="{7E40AC49-8F15-409F-B972-6042340FA938}"/>
              </a:ext>
            </a:extLst>
          </p:cNvPr>
          <p:cNvPicPr>
            <a:picLocks noChangeAspect="1"/>
          </p:cNvPicPr>
          <p:nvPr/>
        </p:nvPicPr>
        <p:blipFill>
          <a:blip r:embed="rId13"/>
          <a:stretch>
            <a:fillRect/>
          </a:stretch>
        </p:blipFill>
        <p:spPr>
          <a:xfrm>
            <a:off x="5834819" y="7718911"/>
            <a:ext cx="714694" cy="600343"/>
          </a:xfrm>
          <a:prstGeom prst="rect">
            <a:avLst/>
          </a:prstGeom>
        </p:spPr>
      </p:pic>
      <p:pic>
        <p:nvPicPr>
          <p:cNvPr id="2" name="Picture 1">
            <a:extLst>
              <a:ext uri="{FF2B5EF4-FFF2-40B4-BE49-F238E27FC236}">
                <a16:creationId xmlns:a16="http://schemas.microsoft.com/office/drawing/2014/main" id="{21F69621-4BD1-40ED-A45B-D8DFD9B485CA}"/>
              </a:ext>
            </a:extLst>
          </p:cNvPr>
          <p:cNvPicPr>
            <a:picLocks noChangeAspect="1"/>
          </p:cNvPicPr>
          <p:nvPr/>
        </p:nvPicPr>
        <p:blipFill>
          <a:blip r:embed="rId14"/>
          <a:stretch>
            <a:fillRect/>
          </a:stretch>
        </p:blipFill>
        <p:spPr>
          <a:xfrm>
            <a:off x="1808659" y="2100637"/>
            <a:ext cx="2953532" cy="2266025"/>
          </a:xfrm>
          <a:prstGeom prst="rect">
            <a:avLst/>
          </a:prstGeom>
        </p:spPr>
      </p:pic>
    </p:spTree>
    <p:extLst>
      <p:ext uri="{BB962C8B-B14F-4D97-AF65-F5344CB8AC3E}">
        <p14:creationId xmlns:p14="http://schemas.microsoft.com/office/powerpoint/2010/main" val="36012992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6"/>
          <a:stretch>
            <a:fillRect/>
          </a:stretch>
        </p:blipFill>
        <p:spPr>
          <a:xfrm>
            <a:off x="419386" y="460312"/>
            <a:ext cx="5842746" cy="854392"/>
          </a:xfrm>
          <a:prstGeom prst="rect">
            <a:avLst/>
          </a:prstGeom>
        </p:spPr>
      </p:pic>
      <p:sp>
        <p:nvSpPr>
          <p:cNvPr id="21" name="TextBox 20">
            <a:extLst>
              <a:ext uri="{FF2B5EF4-FFF2-40B4-BE49-F238E27FC236}">
                <a16:creationId xmlns:a16="http://schemas.microsoft.com/office/drawing/2014/main" id="{C9E4C7AE-6303-4B38-B384-230BCB85A882}"/>
              </a:ext>
            </a:extLst>
          </p:cNvPr>
          <p:cNvSpPr txBox="1"/>
          <p:nvPr/>
        </p:nvSpPr>
        <p:spPr>
          <a:xfrm>
            <a:off x="126596" y="1917969"/>
            <a:ext cx="6731404" cy="646331"/>
          </a:xfrm>
          <a:prstGeom prst="rect">
            <a:avLst/>
          </a:prstGeom>
          <a:noFill/>
        </p:spPr>
        <p:txBody>
          <a:bodyPr wrap="square" rtlCol="0">
            <a:spAutoFit/>
          </a:bodyPr>
          <a:lstStyle/>
          <a:p>
            <a:r>
              <a:rPr lang="en-PH" cap="all" dirty="0"/>
              <a:t> </a:t>
            </a:r>
            <a:r>
              <a:rPr lang="en-PH" b="1" dirty="0"/>
              <a:t>EUROSPEC™ </a:t>
            </a:r>
            <a:r>
              <a:rPr lang="en-US" b="1" cap="all" dirty="0"/>
              <a:t>DISABLE THUMBTURN AND RELEASE WITH INDICATOR</a:t>
            </a:r>
          </a:p>
          <a:p>
            <a:r>
              <a:rPr lang="en-PH" b="1" dirty="0"/>
              <a:t> </a:t>
            </a:r>
            <a:endParaRPr lang="en-PH" b="1" cap="all" dirty="0"/>
          </a:p>
        </p:txBody>
      </p:sp>
      <p:sp>
        <p:nvSpPr>
          <p:cNvPr id="26" name="TextBox 25">
            <a:extLst>
              <a:ext uri="{FF2B5EF4-FFF2-40B4-BE49-F238E27FC236}">
                <a16:creationId xmlns:a16="http://schemas.microsoft.com/office/drawing/2014/main" id="{F146E743-8A89-4BF5-86D1-9F42153C1212}"/>
              </a:ext>
            </a:extLst>
          </p:cNvPr>
          <p:cNvSpPr txBox="1"/>
          <p:nvPr/>
        </p:nvSpPr>
        <p:spPr>
          <a:xfrm>
            <a:off x="2468880" y="1499185"/>
            <a:ext cx="1947672" cy="369332"/>
          </a:xfrm>
          <a:prstGeom prst="rect">
            <a:avLst/>
          </a:prstGeom>
          <a:noFill/>
        </p:spPr>
        <p:txBody>
          <a:bodyPr wrap="square" rtlCol="0">
            <a:spAutoFit/>
          </a:bodyPr>
          <a:lstStyle/>
          <a:p>
            <a:r>
              <a:rPr lang="en-PH" b="1" dirty="0">
                <a:solidFill>
                  <a:srgbClr val="FF0000"/>
                </a:solidFill>
              </a:rPr>
              <a:t> CST1025iSSS</a:t>
            </a:r>
          </a:p>
        </p:txBody>
      </p:sp>
      <p:pic>
        <p:nvPicPr>
          <p:cNvPr id="18" name="Picture 17">
            <a:extLst>
              <a:ext uri="{FF2B5EF4-FFF2-40B4-BE49-F238E27FC236}">
                <a16:creationId xmlns:a16="http://schemas.microsoft.com/office/drawing/2014/main" id="{E2612971-AC02-4FFF-A5BD-1FC0A7D5CD29}"/>
              </a:ext>
            </a:extLst>
          </p:cNvPr>
          <p:cNvPicPr>
            <a:picLocks noChangeAspect="1"/>
          </p:cNvPicPr>
          <p:nvPr/>
        </p:nvPicPr>
        <p:blipFill>
          <a:blip r:embed="rId7"/>
          <a:stretch>
            <a:fillRect/>
          </a:stretch>
        </p:blipFill>
        <p:spPr>
          <a:xfrm>
            <a:off x="5204091" y="8411388"/>
            <a:ext cx="1395501" cy="517008"/>
          </a:xfrm>
          <a:prstGeom prst="rect">
            <a:avLst/>
          </a:prstGeom>
          <a:noFill/>
          <a:ln w="9525">
            <a:noFill/>
          </a:ln>
        </p:spPr>
      </p:pic>
      <p:sp>
        <p:nvSpPr>
          <p:cNvPr id="3" name="Rectangle 2">
            <a:extLst>
              <a:ext uri="{FF2B5EF4-FFF2-40B4-BE49-F238E27FC236}">
                <a16:creationId xmlns:a16="http://schemas.microsoft.com/office/drawing/2014/main" id="{7015A308-8229-48EC-894B-4533D0B0C0AC}"/>
              </a:ext>
            </a:extLst>
          </p:cNvPr>
          <p:cNvSpPr/>
          <p:nvPr/>
        </p:nvSpPr>
        <p:spPr>
          <a:xfrm>
            <a:off x="563526" y="4640864"/>
            <a:ext cx="5698606" cy="369332"/>
          </a:xfrm>
          <a:prstGeom prst="rect">
            <a:avLst/>
          </a:prstGeom>
        </p:spPr>
        <p:txBody>
          <a:bodyPr wrap="square">
            <a:spAutoFit/>
          </a:bodyPr>
          <a:lstStyle/>
          <a:p>
            <a:r>
              <a:rPr lang="en-US" dirty="0">
                <a:solidFill>
                  <a:srgbClr val="333333"/>
                </a:solidFill>
                <a:latin typeface="Din2014-Light"/>
              </a:rPr>
              <a:t> </a:t>
            </a:r>
            <a:endParaRPr lang="en-PH" dirty="0"/>
          </a:p>
        </p:txBody>
      </p:sp>
      <p:pic>
        <p:nvPicPr>
          <p:cNvPr id="2" name="Picture 1">
            <a:extLst>
              <a:ext uri="{FF2B5EF4-FFF2-40B4-BE49-F238E27FC236}">
                <a16:creationId xmlns:a16="http://schemas.microsoft.com/office/drawing/2014/main" id="{307A64F9-71A0-413C-B664-0E7004F49BAC}"/>
              </a:ext>
            </a:extLst>
          </p:cNvPr>
          <p:cNvPicPr>
            <a:picLocks noChangeAspect="1"/>
          </p:cNvPicPr>
          <p:nvPr/>
        </p:nvPicPr>
        <p:blipFill>
          <a:blip r:embed="rId8"/>
          <a:stretch>
            <a:fillRect/>
          </a:stretch>
        </p:blipFill>
        <p:spPr>
          <a:xfrm>
            <a:off x="1266856" y="2487350"/>
            <a:ext cx="4147805" cy="1819719"/>
          </a:xfrm>
          <a:prstGeom prst="rect">
            <a:avLst/>
          </a:prstGeom>
        </p:spPr>
      </p:pic>
      <p:sp>
        <p:nvSpPr>
          <p:cNvPr id="4" name="Rectangle 3">
            <a:extLst>
              <a:ext uri="{FF2B5EF4-FFF2-40B4-BE49-F238E27FC236}">
                <a16:creationId xmlns:a16="http://schemas.microsoft.com/office/drawing/2014/main" id="{50ACB884-5199-44E0-ABFB-18366D54C3AC}"/>
              </a:ext>
            </a:extLst>
          </p:cNvPr>
          <p:cNvSpPr/>
          <p:nvPr/>
        </p:nvSpPr>
        <p:spPr>
          <a:xfrm>
            <a:off x="563525" y="4318847"/>
            <a:ext cx="5847907" cy="2308324"/>
          </a:xfrm>
          <a:prstGeom prst="rect">
            <a:avLst/>
          </a:prstGeom>
        </p:spPr>
        <p:txBody>
          <a:bodyPr wrap="square">
            <a:spAutoFit/>
          </a:bodyPr>
          <a:lstStyle/>
          <a:p>
            <a:r>
              <a:rPr lang="en-US" dirty="0" err="1">
                <a:solidFill>
                  <a:srgbClr val="333333"/>
                </a:solidFill>
                <a:latin typeface="Din2014-Light"/>
              </a:rPr>
              <a:t>Thumbturn</a:t>
            </a:r>
            <a:r>
              <a:rPr lang="en-US" dirty="0">
                <a:solidFill>
                  <a:srgbClr val="333333"/>
                </a:solidFill>
                <a:latin typeface="Din2014-Light"/>
              </a:rPr>
              <a:t> and Release on a concealed fix press on rose. The turn side has a long straight tubular bar, and the release side has a vacant/engaged indicator. To meet the needs of Disabled people. Ideal for public/office toilet doors where a more ergonomic operation is a necessary requirement. Comes with a 10 year mechanical guarantee and is Fire door rated. Suitable for all domestic, commercial and industrial use.</a:t>
            </a:r>
            <a:endParaRPr lang="en-PH" dirty="0"/>
          </a:p>
        </p:txBody>
      </p:sp>
    </p:spTree>
    <p:extLst>
      <p:ext uri="{BB962C8B-B14F-4D97-AF65-F5344CB8AC3E}">
        <p14:creationId xmlns:p14="http://schemas.microsoft.com/office/powerpoint/2010/main" val="1389290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sp>
        <p:nvSpPr>
          <p:cNvPr id="7" name="TextBox 6">
            <a:extLst>
              <a:ext uri="{FF2B5EF4-FFF2-40B4-BE49-F238E27FC236}">
                <a16:creationId xmlns:a16="http://schemas.microsoft.com/office/drawing/2014/main" id="{F445AF61-DA94-42D7-AF9B-5894BE699DAC}"/>
              </a:ext>
            </a:extLst>
          </p:cNvPr>
          <p:cNvSpPr txBox="1"/>
          <p:nvPr/>
        </p:nvSpPr>
        <p:spPr>
          <a:xfrm>
            <a:off x="-179560" y="3186869"/>
            <a:ext cx="6614646" cy="369332"/>
          </a:xfrm>
          <a:prstGeom prst="rect">
            <a:avLst/>
          </a:prstGeom>
          <a:noFill/>
        </p:spPr>
        <p:txBody>
          <a:bodyPr wrap="square" rtlCol="0">
            <a:spAutoFit/>
          </a:bodyPr>
          <a:lstStyle/>
          <a:p>
            <a:r>
              <a:rPr lang="en-US" b="1" dirty="0">
                <a:solidFill>
                  <a:srgbClr val="FF0000"/>
                </a:solidFill>
              </a:rPr>
              <a:t>              </a:t>
            </a:r>
            <a:endParaRPr lang="en-PH" dirty="0"/>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8" name="Picture 27">
            <a:extLst>
              <a:ext uri="{FF2B5EF4-FFF2-40B4-BE49-F238E27FC236}">
                <a16:creationId xmlns:a16="http://schemas.microsoft.com/office/drawing/2014/main" id="{00000000-0008-0000-0400-000009000000}"/>
              </a:ext>
            </a:extLst>
          </p:cNvPr>
          <p:cNvPicPr>
            <a:picLocks noChangeAspect="1"/>
          </p:cNvPicPr>
          <p:nvPr/>
        </p:nvPicPr>
        <p:blipFill>
          <a:blip r:embed="rId6"/>
          <a:stretch>
            <a:fillRect/>
          </a:stretch>
        </p:blipFill>
        <p:spPr>
          <a:xfrm>
            <a:off x="5204091" y="8411388"/>
            <a:ext cx="1395501" cy="517008"/>
          </a:xfrm>
          <a:prstGeom prst="rect">
            <a:avLst/>
          </a:prstGeom>
          <a:noFill/>
          <a:ln w="9525">
            <a:noFill/>
          </a:ln>
        </p:spPr>
      </p:pic>
      <p:pic>
        <p:nvPicPr>
          <p:cNvPr id="18" name="Picture 17">
            <a:extLst>
              <a:ext uri="{FF2B5EF4-FFF2-40B4-BE49-F238E27FC236}">
                <a16:creationId xmlns:a16="http://schemas.microsoft.com/office/drawing/2014/main" id="{83F05EA8-5796-4FC9-9BD0-BE91D95117B7}"/>
              </a:ext>
            </a:extLst>
          </p:cNvPr>
          <p:cNvPicPr>
            <a:picLocks noChangeAspect="1"/>
          </p:cNvPicPr>
          <p:nvPr/>
        </p:nvPicPr>
        <p:blipFill>
          <a:blip r:embed="rId7"/>
          <a:stretch>
            <a:fillRect/>
          </a:stretch>
        </p:blipFill>
        <p:spPr>
          <a:xfrm>
            <a:off x="2730396" y="6662382"/>
            <a:ext cx="794733" cy="370361"/>
          </a:xfrm>
          <a:prstGeom prst="rect">
            <a:avLst/>
          </a:prstGeom>
        </p:spPr>
      </p:pic>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7"/>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8"/>
          <a:stretch>
            <a:fillRect/>
          </a:stretch>
        </p:blipFill>
        <p:spPr>
          <a:xfrm>
            <a:off x="419386" y="460312"/>
            <a:ext cx="5842746" cy="854392"/>
          </a:xfrm>
          <a:prstGeom prst="rect">
            <a:avLst/>
          </a:prstGeom>
        </p:spPr>
      </p:pic>
      <p:sp>
        <p:nvSpPr>
          <p:cNvPr id="37" name="TextBox 36">
            <a:extLst>
              <a:ext uri="{FF2B5EF4-FFF2-40B4-BE49-F238E27FC236}">
                <a16:creationId xmlns:a16="http://schemas.microsoft.com/office/drawing/2014/main" id="{52DC8923-61C9-4470-916A-9276F6A63A4E}"/>
              </a:ext>
            </a:extLst>
          </p:cNvPr>
          <p:cNvSpPr txBox="1"/>
          <p:nvPr/>
        </p:nvSpPr>
        <p:spPr>
          <a:xfrm>
            <a:off x="2806760" y="2449598"/>
            <a:ext cx="1018309" cy="369332"/>
          </a:xfrm>
          <a:prstGeom prst="rect">
            <a:avLst/>
          </a:prstGeom>
          <a:noFill/>
        </p:spPr>
        <p:txBody>
          <a:bodyPr wrap="square" rtlCol="0">
            <a:spAutoFit/>
          </a:bodyPr>
          <a:lstStyle/>
          <a:p>
            <a:r>
              <a:rPr lang="en-PH" b="1" dirty="0">
                <a:solidFill>
                  <a:srgbClr val="FF0000"/>
                </a:solidFill>
              </a:rPr>
              <a:t>  </a:t>
            </a:r>
          </a:p>
        </p:txBody>
      </p:sp>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9"/>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extLst>
              <p:ext uri="{D42A27DB-BD31-4B8C-83A1-F6EECF244321}">
                <p14:modId xmlns:p14="http://schemas.microsoft.com/office/powerpoint/2010/main" val="3722512825"/>
              </p:ext>
            </p:extLst>
          </p:nvPr>
        </p:nvGraphicFramePr>
        <p:xfrm>
          <a:off x="1073880" y="4451950"/>
          <a:ext cx="4470992" cy="2882784"/>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US" sz="1000" b="0" baseline="0" dirty="0">
                          <a:solidFill>
                            <a:schemeClr val="tx1"/>
                          </a:solidFill>
                        </a:rPr>
                        <a:t>SZM001MB</a:t>
                      </a:r>
                      <a:endParaRPr lang="en-PH" sz="1000" b="0" baseline="0" dirty="0">
                        <a:solidFill>
                          <a:schemeClr val="tx1"/>
                        </a:solidFill>
                      </a:endParaRP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US" sz="1000" baseline="0" dirty="0">
                          <a:solidFill>
                            <a:schemeClr val="tx1"/>
                          </a:solidFill>
                        </a:rPr>
                        <a:t>Z</a:t>
                      </a:r>
                      <a:r>
                        <a:rPr lang="en-PH" sz="1000" baseline="0" dirty="0">
                          <a:solidFill>
                            <a:schemeClr val="tx1"/>
                          </a:solidFill>
                        </a:rPr>
                        <a:t>EROZZETTA</a:t>
                      </a:r>
                    </a:p>
                  </a:txBody>
                  <a:tcPr/>
                </a:tc>
                <a:extLst>
                  <a:ext uri="{0D108BD9-81ED-4DB2-BD59-A6C34878D82A}">
                    <a16:rowId xmlns:a16="http://schemas.microsoft.com/office/drawing/2014/main" val="2011046391"/>
                  </a:ext>
                </a:extLst>
              </a:tr>
              <a:tr h="354658">
                <a:tc>
                  <a:txBody>
                    <a:bodyPr/>
                    <a:lstStyle/>
                    <a:p>
                      <a:r>
                        <a:rPr lang="en-PH" sz="1000" baseline="0" dirty="0">
                          <a:solidFill>
                            <a:schemeClr val="tx1"/>
                          </a:solidFill>
                        </a:rPr>
                        <a:t>AVAILABLE FINISH</a:t>
                      </a:r>
                    </a:p>
                  </a:txBody>
                  <a:tcPr/>
                </a:tc>
                <a:tc>
                  <a:txBody>
                    <a:bodyPr/>
                    <a:lstStyle/>
                    <a:p>
                      <a:r>
                        <a:rPr lang="en-US" sz="1000" baseline="0" dirty="0">
                          <a:solidFill>
                            <a:schemeClr val="tx1"/>
                          </a:solidFill>
                        </a:rPr>
                        <a:t>M</a:t>
                      </a:r>
                      <a:r>
                        <a:rPr lang="en-PH" sz="1000" baseline="0" dirty="0">
                          <a:solidFill>
                            <a:schemeClr val="tx1"/>
                          </a:solidFill>
                        </a:rPr>
                        <a:t>ATT BLACK</a:t>
                      </a: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PH" sz="1000" baseline="0" dirty="0">
                          <a:solidFill>
                            <a:schemeClr val="tx1"/>
                          </a:solidFill>
                        </a:rPr>
                        <a:t>ESCUTCHEON</a:t>
                      </a:r>
                    </a:p>
                  </a:txBody>
                  <a:tcPr/>
                </a:tc>
                <a:extLst>
                  <a:ext uri="{0D108BD9-81ED-4DB2-BD59-A6C34878D82A}">
                    <a16:rowId xmlns:a16="http://schemas.microsoft.com/office/drawing/2014/main" val="2401254085"/>
                  </a:ext>
                </a:extLst>
              </a:tr>
              <a:tr h="400178">
                <a:tc>
                  <a:txBody>
                    <a:bodyPr/>
                    <a:lstStyle/>
                    <a:p>
                      <a:r>
                        <a:rPr lang="en-US" sz="1000" baseline="0" dirty="0">
                          <a:solidFill>
                            <a:schemeClr val="tx1"/>
                          </a:solidFill>
                        </a:rPr>
                        <a:t>D</a:t>
                      </a:r>
                      <a:r>
                        <a:rPr lang="en-PH" sz="1000" baseline="0" dirty="0">
                          <a:solidFill>
                            <a:schemeClr val="tx1"/>
                          </a:solidFill>
                        </a:rPr>
                        <a:t>IAMETER</a:t>
                      </a:r>
                    </a:p>
                  </a:txBody>
                  <a:tcPr/>
                </a:tc>
                <a:tc>
                  <a:txBody>
                    <a:bodyPr/>
                    <a:lstStyle/>
                    <a:p>
                      <a:r>
                        <a:rPr lang="en-PH" sz="1000" baseline="0" dirty="0">
                          <a:solidFill>
                            <a:schemeClr val="tx1"/>
                          </a:solidFill>
                        </a:rPr>
                        <a:t>50MM</a:t>
                      </a:r>
                    </a:p>
                    <a:p>
                      <a:endParaRPr lang="en-PH" sz="1000" baseline="0" dirty="0">
                        <a:solidFill>
                          <a:schemeClr val="tx1"/>
                        </a:solidFill>
                      </a:endParaRPr>
                    </a:p>
                  </a:txBody>
                  <a:tcPr/>
                </a:tc>
                <a:extLst>
                  <a:ext uri="{0D108BD9-81ED-4DB2-BD59-A6C34878D82A}">
                    <a16:rowId xmlns:a16="http://schemas.microsoft.com/office/drawing/2014/main" val="1646437629"/>
                  </a:ext>
                </a:extLst>
              </a:tr>
              <a:tr h="354658">
                <a:tc>
                  <a:txBody>
                    <a:bodyPr/>
                    <a:lstStyle/>
                    <a:p>
                      <a:r>
                        <a:rPr lang="en-PH" sz="1000" baseline="0" dirty="0">
                          <a:solidFill>
                            <a:schemeClr val="tx1"/>
                          </a:solidFill>
                        </a:rPr>
                        <a:t>PROJECTION</a:t>
                      </a:r>
                    </a:p>
                  </a:txBody>
                  <a:tcPr/>
                </a:tc>
                <a:tc>
                  <a:txBody>
                    <a:bodyPr/>
                    <a:lstStyle/>
                    <a:p>
                      <a:r>
                        <a:rPr lang="en-US" sz="1000" baseline="0" dirty="0">
                          <a:solidFill>
                            <a:schemeClr val="tx1"/>
                          </a:solidFill>
                        </a:rPr>
                        <a:t>10</a:t>
                      </a:r>
                      <a:r>
                        <a:rPr lang="en-PH" sz="1000" baseline="0" dirty="0">
                          <a:solidFill>
                            <a:schemeClr val="tx1"/>
                          </a:solidFill>
                        </a:rPr>
                        <a:t>MM</a:t>
                      </a:r>
                    </a:p>
                  </a:txBody>
                  <a:tcPr/>
                </a:tc>
                <a:extLst>
                  <a:ext uri="{0D108BD9-81ED-4DB2-BD59-A6C34878D82A}">
                    <a16:rowId xmlns:a16="http://schemas.microsoft.com/office/drawing/2014/main" val="3659633695"/>
                  </a:ext>
                </a:extLst>
              </a:tr>
              <a:tr h="354658">
                <a:tc>
                  <a:txBody>
                    <a:bodyPr/>
                    <a:lstStyle/>
                    <a:p>
                      <a:r>
                        <a:rPr lang="en-PH" sz="1000" baseline="0" dirty="0">
                          <a:solidFill>
                            <a:schemeClr val="tx1"/>
                          </a:solidFill>
                        </a:rPr>
                        <a:t>MECHANICAL WARRANTY</a:t>
                      </a:r>
                    </a:p>
                  </a:txBody>
                  <a:tcPr/>
                </a:tc>
                <a:tc>
                  <a:txBody>
                    <a:bodyPr/>
                    <a:lstStyle/>
                    <a:p>
                      <a:r>
                        <a:rPr lang="en-PH" sz="1000" baseline="0" dirty="0">
                          <a:solidFill>
                            <a:schemeClr val="tx1"/>
                          </a:solidFill>
                        </a:rPr>
                        <a:t>10 YEARS</a:t>
                      </a:r>
                    </a:p>
                  </a:txBody>
                  <a:tcPr/>
                </a:tc>
                <a:extLst>
                  <a:ext uri="{0D108BD9-81ED-4DB2-BD59-A6C34878D82A}">
                    <a16:rowId xmlns:a16="http://schemas.microsoft.com/office/drawing/2014/main" val="1480764841"/>
                  </a:ext>
                </a:extLst>
              </a:tr>
            </a:tbl>
          </a:graphicData>
        </a:graphic>
      </p:graphicFrame>
      <p:pic>
        <p:nvPicPr>
          <p:cNvPr id="23" name="Picture 22">
            <a:extLst>
              <a:ext uri="{FF2B5EF4-FFF2-40B4-BE49-F238E27FC236}">
                <a16:creationId xmlns:a16="http://schemas.microsoft.com/office/drawing/2014/main" id="{4C98A956-0997-4C8F-A2FD-2E9B01E9C40E}"/>
              </a:ext>
            </a:extLst>
          </p:cNvPr>
          <p:cNvPicPr>
            <a:picLocks noChangeAspect="1"/>
          </p:cNvPicPr>
          <p:nvPr/>
        </p:nvPicPr>
        <p:blipFill>
          <a:blip r:embed="rId10"/>
          <a:stretch>
            <a:fillRect/>
          </a:stretch>
        </p:blipFill>
        <p:spPr>
          <a:xfrm>
            <a:off x="5069656" y="7679631"/>
            <a:ext cx="1288438" cy="709314"/>
          </a:xfrm>
          <a:prstGeom prst="rect">
            <a:avLst/>
          </a:prstGeom>
        </p:spPr>
      </p:pic>
      <p:pic>
        <p:nvPicPr>
          <p:cNvPr id="3" name="Picture 2">
            <a:extLst>
              <a:ext uri="{FF2B5EF4-FFF2-40B4-BE49-F238E27FC236}">
                <a16:creationId xmlns:a16="http://schemas.microsoft.com/office/drawing/2014/main" id="{15821FEF-C80F-4DC7-B879-7CF2DEF6A50A}"/>
              </a:ext>
            </a:extLst>
          </p:cNvPr>
          <p:cNvPicPr>
            <a:picLocks noChangeAspect="1"/>
          </p:cNvPicPr>
          <p:nvPr/>
        </p:nvPicPr>
        <p:blipFill>
          <a:blip r:embed="rId11"/>
          <a:stretch>
            <a:fillRect/>
          </a:stretch>
        </p:blipFill>
        <p:spPr>
          <a:xfrm>
            <a:off x="798515" y="8306544"/>
            <a:ext cx="2077004" cy="528425"/>
          </a:xfrm>
          <a:prstGeom prst="rect">
            <a:avLst/>
          </a:prstGeom>
        </p:spPr>
      </p:pic>
      <p:pic>
        <p:nvPicPr>
          <p:cNvPr id="5" name="Picture 4">
            <a:extLst>
              <a:ext uri="{FF2B5EF4-FFF2-40B4-BE49-F238E27FC236}">
                <a16:creationId xmlns:a16="http://schemas.microsoft.com/office/drawing/2014/main" id="{475D8394-3FD5-479A-ABEB-4D533E0EFFC1}"/>
              </a:ext>
            </a:extLst>
          </p:cNvPr>
          <p:cNvPicPr>
            <a:picLocks noChangeAspect="1"/>
          </p:cNvPicPr>
          <p:nvPr/>
        </p:nvPicPr>
        <p:blipFill>
          <a:blip r:embed="rId12"/>
          <a:stretch>
            <a:fillRect/>
          </a:stretch>
        </p:blipFill>
        <p:spPr>
          <a:xfrm>
            <a:off x="898121" y="2067812"/>
            <a:ext cx="3111348" cy="2084450"/>
          </a:xfrm>
          <a:prstGeom prst="rect">
            <a:avLst/>
          </a:prstGeom>
        </p:spPr>
      </p:pic>
      <p:pic>
        <p:nvPicPr>
          <p:cNvPr id="6" name="Picture 5">
            <a:extLst>
              <a:ext uri="{FF2B5EF4-FFF2-40B4-BE49-F238E27FC236}">
                <a16:creationId xmlns:a16="http://schemas.microsoft.com/office/drawing/2014/main" id="{8B91D29A-3063-4B7E-A396-996D9BCB19CA}"/>
              </a:ext>
            </a:extLst>
          </p:cNvPr>
          <p:cNvPicPr>
            <a:picLocks noChangeAspect="1"/>
          </p:cNvPicPr>
          <p:nvPr/>
        </p:nvPicPr>
        <p:blipFill>
          <a:blip r:embed="rId13"/>
          <a:stretch>
            <a:fillRect/>
          </a:stretch>
        </p:blipFill>
        <p:spPr>
          <a:xfrm>
            <a:off x="4385093" y="2277148"/>
            <a:ext cx="1258283" cy="1566328"/>
          </a:xfrm>
          <a:prstGeom prst="rect">
            <a:avLst/>
          </a:prstGeom>
        </p:spPr>
      </p:pic>
    </p:spTree>
    <p:extLst>
      <p:ext uri="{BB962C8B-B14F-4D97-AF65-F5344CB8AC3E}">
        <p14:creationId xmlns:p14="http://schemas.microsoft.com/office/powerpoint/2010/main" val="170255790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6"/>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7"/>
          <a:stretch>
            <a:fillRect/>
          </a:stretch>
        </p:blipFill>
        <p:spPr>
          <a:xfrm>
            <a:off x="419386" y="460312"/>
            <a:ext cx="5842746" cy="854392"/>
          </a:xfrm>
          <a:prstGeom prst="rect">
            <a:avLst/>
          </a:prstGeom>
        </p:spPr>
      </p:pic>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8"/>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extLst>
              <p:ext uri="{D42A27DB-BD31-4B8C-83A1-F6EECF244321}">
                <p14:modId xmlns:p14="http://schemas.microsoft.com/office/powerpoint/2010/main" val="3878276388"/>
              </p:ext>
            </p:extLst>
          </p:nvPr>
        </p:nvGraphicFramePr>
        <p:xfrm>
          <a:off x="1073880" y="4473206"/>
          <a:ext cx="4470992" cy="3191922"/>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US" sz="1000" b="0" baseline="0" dirty="0">
                          <a:solidFill>
                            <a:schemeClr val="tx1"/>
                          </a:solidFill>
                        </a:rPr>
                        <a:t>CST1025iSSS</a:t>
                      </a:r>
                      <a:endParaRPr lang="en-PH" sz="1000" b="0" baseline="0" dirty="0">
                        <a:solidFill>
                          <a:schemeClr val="tx1"/>
                        </a:solidFill>
                      </a:endParaRP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US" sz="1000" baseline="0" dirty="0">
                          <a:solidFill>
                            <a:schemeClr val="tx1"/>
                          </a:solidFill>
                        </a:rPr>
                        <a:t>E</a:t>
                      </a:r>
                      <a:r>
                        <a:rPr lang="en-PH" sz="1000" baseline="0" dirty="0">
                          <a:solidFill>
                            <a:schemeClr val="tx1"/>
                          </a:solidFill>
                        </a:rPr>
                        <a:t>UROSPEC</a:t>
                      </a:r>
                    </a:p>
                  </a:txBody>
                  <a:tcPr/>
                </a:tc>
                <a:extLst>
                  <a:ext uri="{0D108BD9-81ED-4DB2-BD59-A6C34878D82A}">
                    <a16:rowId xmlns:a16="http://schemas.microsoft.com/office/drawing/2014/main" val="3698042402"/>
                  </a:ext>
                </a:extLst>
              </a:tr>
              <a:tr h="354658">
                <a:tc>
                  <a:txBody>
                    <a:bodyPr/>
                    <a:lstStyle/>
                    <a:p>
                      <a:r>
                        <a:rPr lang="en-PH" sz="1000" baseline="0" dirty="0">
                          <a:solidFill>
                            <a:schemeClr val="tx1"/>
                          </a:solidFill>
                        </a:rPr>
                        <a:t>AVAILABLE FINISH</a:t>
                      </a:r>
                    </a:p>
                  </a:txBody>
                  <a:tcPr/>
                </a:tc>
                <a:tc>
                  <a:txBody>
                    <a:bodyPr/>
                    <a:lstStyle/>
                    <a:p>
                      <a:r>
                        <a:rPr lang="en-US" sz="1000" baseline="0" dirty="0">
                          <a:solidFill>
                            <a:schemeClr val="tx1"/>
                          </a:solidFill>
                        </a:rPr>
                        <a:t>SATIN STAINLESS STEEL</a:t>
                      </a:r>
                      <a:endParaRPr lang="en-PH" sz="1000" baseline="0" dirty="0">
                        <a:solidFill>
                          <a:schemeClr val="tx1"/>
                        </a:solidFill>
                      </a:endParaRP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US" sz="1000" baseline="0" dirty="0">
                          <a:solidFill>
                            <a:schemeClr val="tx1"/>
                          </a:solidFill>
                        </a:rPr>
                        <a:t>TURN AND RELEASE</a:t>
                      </a:r>
                      <a:endParaRPr lang="en-PH" sz="1000" baseline="0" dirty="0">
                        <a:solidFill>
                          <a:schemeClr val="tx1"/>
                        </a:solidFill>
                      </a:endParaRPr>
                    </a:p>
                  </a:txBody>
                  <a:tcPr/>
                </a:tc>
                <a:extLst>
                  <a:ext uri="{0D108BD9-81ED-4DB2-BD59-A6C34878D82A}">
                    <a16:rowId xmlns:a16="http://schemas.microsoft.com/office/drawing/2014/main" val="2401254085"/>
                  </a:ext>
                </a:extLst>
              </a:tr>
              <a:tr h="354658">
                <a:tc>
                  <a:txBody>
                    <a:bodyPr/>
                    <a:lstStyle/>
                    <a:p>
                      <a:r>
                        <a:rPr lang="en-US" sz="1000" baseline="0" dirty="0">
                          <a:solidFill>
                            <a:schemeClr val="tx1"/>
                          </a:solidFill>
                        </a:rPr>
                        <a:t>ROSSETTE DIMENSION</a:t>
                      </a:r>
                      <a:endParaRPr lang="en-PH" sz="1000" baseline="0" dirty="0">
                        <a:solidFill>
                          <a:schemeClr val="tx1"/>
                        </a:solidFill>
                      </a:endParaRPr>
                    </a:p>
                  </a:txBody>
                  <a:tcPr/>
                </a:tc>
                <a:tc>
                  <a:txBody>
                    <a:bodyPr/>
                    <a:lstStyle/>
                    <a:p>
                      <a:r>
                        <a:rPr lang="en-US" sz="1000" baseline="0" dirty="0">
                          <a:solidFill>
                            <a:schemeClr val="tx1"/>
                          </a:solidFill>
                        </a:rPr>
                        <a:t>52MM x 52MM</a:t>
                      </a:r>
                      <a:endParaRPr lang="en-PH" sz="1000" baseline="0" dirty="0">
                        <a:solidFill>
                          <a:schemeClr val="tx1"/>
                        </a:solidFill>
                      </a:endParaRPr>
                    </a:p>
                  </a:txBody>
                  <a:tcPr/>
                </a:tc>
                <a:extLst>
                  <a:ext uri="{0D108BD9-81ED-4DB2-BD59-A6C34878D82A}">
                    <a16:rowId xmlns:a16="http://schemas.microsoft.com/office/drawing/2014/main" val="1126124889"/>
                  </a:ext>
                </a:extLst>
              </a:tr>
              <a:tr h="354658">
                <a:tc>
                  <a:txBody>
                    <a:bodyPr/>
                    <a:lstStyle/>
                    <a:p>
                      <a:r>
                        <a:rPr lang="en-US" sz="1000" baseline="0" dirty="0">
                          <a:solidFill>
                            <a:schemeClr val="tx1"/>
                          </a:solidFill>
                        </a:rPr>
                        <a:t>ROSSETTE DEPTH</a:t>
                      </a:r>
                      <a:endParaRPr lang="en-PH" sz="1000" baseline="0" dirty="0">
                        <a:solidFill>
                          <a:schemeClr val="tx1"/>
                        </a:solidFill>
                      </a:endParaRPr>
                    </a:p>
                  </a:txBody>
                  <a:tcPr/>
                </a:tc>
                <a:tc>
                  <a:txBody>
                    <a:bodyPr/>
                    <a:lstStyle/>
                    <a:p>
                      <a:r>
                        <a:rPr lang="en-US" sz="1000" baseline="0" dirty="0">
                          <a:solidFill>
                            <a:schemeClr val="tx1"/>
                          </a:solidFill>
                        </a:rPr>
                        <a:t>8MM</a:t>
                      </a:r>
                      <a:endParaRPr lang="en-PH" sz="1000" baseline="0" dirty="0">
                        <a:solidFill>
                          <a:schemeClr val="tx1"/>
                        </a:solidFill>
                      </a:endParaRPr>
                    </a:p>
                  </a:txBody>
                  <a:tcPr/>
                </a:tc>
                <a:extLst>
                  <a:ext uri="{0D108BD9-81ED-4DB2-BD59-A6C34878D82A}">
                    <a16:rowId xmlns:a16="http://schemas.microsoft.com/office/drawing/2014/main" val="725395169"/>
                  </a:ext>
                </a:extLst>
              </a:tr>
              <a:tr h="354658">
                <a:tc>
                  <a:txBody>
                    <a:bodyPr/>
                    <a:lstStyle/>
                    <a:p>
                      <a:r>
                        <a:rPr lang="en-US" sz="1000" baseline="0" dirty="0">
                          <a:solidFill>
                            <a:schemeClr val="tx1"/>
                          </a:solidFill>
                        </a:rPr>
                        <a:t>PROJECTION</a:t>
                      </a:r>
                      <a:endParaRPr lang="en-PH" sz="1000" baseline="0" dirty="0">
                        <a:solidFill>
                          <a:schemeClr val="tx1"/>
                        </a:solidFill>
                      </a:endParaRPr>
                    </a:p>
                  </a:txBody>
                  <a:tcPr/>
                </a:tc>
                <a:tc>
                  <a:txBody>
                    <a:bodyPr/>
                    <a:lstStyle/>
                    <a:p>
                      <a:r>
                        <a:rPr lang="en-US" sz="1000" baseline="0" dirty="0">
                          <a:solidFill>
                            <a:schemeClr val="tx1"/>
                          </a:solidFill>
                        </a:rPr>
                        <a:t>38MM</a:t>
                      </a:r>
                      <a:endParaRPr lang="en-PH" sz="1000" baseline="0" dirty="0">
                        <a:solidFill>
                          <a:schemeClr val="tx1"/>
                        </a:solidFill>
                      </a:endParaRPr>
                    </a:p>
                  </a:txBody>
                  <a:tcPr/>
                </a:tc>
                <a:extLst>
                  <a:ext uri="{0D108BD9-81ED-4DB2-BD59-A6C34878D82A}">
                    <a16:rowId xmlns:a16="http://schemas.microsoft.com/office/drawing/2014/main" val="3472184349"/>
                  </a:ext>
                </a:extLst>
              </a:tr>
              <a:tr h="354658">
                <a:tc>
                  <a:txBody>
                    <a:bodyPr/>
                    <a:lstStyle/>
                    <a:p>
                      <a:r>
                        <a:rPr lang="en-PH" sz="1000" baseline="0" dirty="0">
                          <a:solidFill>
                            <a:schemeClr val="tx1"/>
                          </a:solidFill>
                        </a:rPr>
                        <a:t>MECHANICAL WARRANTY</a:t>
                      </a:r>
                    </a:p>
                  </a:txBody>
                  <a:tcPr/>
                </a:tc>
                <a:tc>
                  <a:txBody>
                    <a:bodyPr/>
                    <a:lstStyle/>
                    <a:p>
                      <a:r>
                        <a:rPr lang="en-US" sz="1000" baseline="0" dirty="0">
                          <a:solidFill>
                            <a:schemeClr val="tx1"/>
                          </a:solidFill>
                        </a:rPr>
                        <a:t>10 YEARS</a:t>
                      </a:r>
                      <a:endParaRPr lang="en-PH" sz="1000" baseline="0" dirty="0">
                        <a:solidFill>
                          <a:schemeClr val="tx1"/>
                        </a:solidFill>
                      </a:endParaRPr>
                    </a:p>
                  </a:txBody>
                  <a:tcPr/>
                </a:tc>
                <a:extLst>
                  <a:ext uri="{0D108BD9-81ED-4DB2-BD59-A6C34878D82A}">
                    <a16:rowId xmlns:a16="http://schemas.microsoft.com/office/drawing/2014/main" val="1480764841"/>
                  </a:ext>
                </a:extLst>
              </a:tr>
            </a:tbl>
          </a:graphicData>
        </a:graphic>
      </p:graphicFrame>
      <p:pic>
        <p:nvPicPr>
          <p:cNvPr id="6" name="Picture 5">
            <a:extLst>
              <a:ext uri="{FF2B5EF4-FFF2-40B4-BE49-F238E27FC236}">
                <a16:creationId xmlns:a16="http://schemas.microsoft.com/office/drawing/2014/main" id="{3AEBE0D2-ADF4-4661-8739-4A4AC654BA53}"/>
              </a:ext>
            </a:extLst>
          </p:cNvPr>
          <p:cNvPicPr>
            <a:picLocks noChangeAspect="1"/>
          </p:cNvPicPr>
          <p:nvPr/>
        </p:nvPicPr>
        <p:blipFill>
          <a:blip r:embed="rId9"/>
          <a:stretch>
            <a:fillRect/>
          </a:stretch>
        </p:blipFill>
        <p:spPr>
          <a:xfrm>
            <a:off x="4554272" y="2941487"/>
            <a:ext cx="990600" cy="209550"/>
          </a:xfrm>
          <a:prstGeom prst="rect">
            <a:avLst/>
          </a:prstGeom>
        </p:spPr>
      </p:pic>
      <p:pic>
        <p:nvPicPr>
          <p:cNvPr id="21" name="Picture 20">
            <a:extLst>
              <a:ext uri="{FF2B5EF4-FFF2-40B4-BE49-F238E27FC236}">
                <a16:creationId xmlns:a16="http://schemas.microsoft.com/office/drawing/2014/main" id="{27833E90-8F9B-48A8-AD5A-6681B68B1F56}"/>
              </a:ext>
            </a:extLst>
          </p:cNvPr>
          <p:cNvPicPr>
            <a:picLocks noChangeAspect="1"/>
          </p:cNvPicPr>
          <p:nvPr/>
        </p:nvPicPr>
        <p:blipFill>
          <a:blip r:embed="rId10"/>
          <a:stretch>
            <a:fillRect/>
          </a:stretch>
        </p:blipFill>
        <p:spPr>
          <a:xfrm>
            <a:off x="5204091" y="8411388"/>
            <a:ext cx="1395501" cy="517008"/>
          </a:xfrm>
          <a:prstGeom prst="rect">
            <a:avLst/>
          </a:prstGeom>
          <a:noFill/>
          <a:ln w="9525">
            <a:noFill/>
          </a:ln>
        </p:spPr>
      </p:pic>
      <p:pic>
        <p:nvPicPr>
          <p:cNvPr id="15" name="Picture 14">
            <a:extLst>
              <a:ext uri="{FF2B5EF4-FFF2-40B4-BE49-F238E27FC236}">
                <a16:creationId xmlns:a16="http://schemas.microsoft.com/office/drawing/2014/main" id="{4DF3916B-E196-4498-831E-AA998C606411}"/>
              </a:ext>
            </a:extLst>
          </p:cNvPr>
          <p:cNvPicPr>
            <a:picLocks noChangeAspect="1"/>
          </p:cNvPicPr>
          <p:nvPr/>
        </p:nvPicPr>
        <p:blipFill>
          <a:blip r:embed="rId11"/>
          <a:stretch>
            <a:fillRect/>
          </a:stretch>
        </p:blipFill>
        <p:spPr>
          <a:xfrm>
            <a:off x="938817" y="8409266"/>
            <a:ext cx="1791579" cy="362342"/>
          </a:xfrm>
          <a:prstGeom prst="rect">
            <a:avLst/>
          </a:prstGeom>
        </p:spPr>
      </p:pic>
      <p:pic>
        <p:nvPicPr>
          <p:cNvPr id="9" name="Picture 8">
            <a:extLst>
              <a:ext uri="{FF2B5EF4-FFF2-40B4-BE49-F238E27FC236}">
                <a16:creationId xmlns:a16="http://schemas.microsoft.com/office/drawing/2014/main" id="{7E40AC49-8F15-409F-B972-6042340FA938}"/>
              </a:ext>
            </a:extLst>
          </p:cNvPr>
          <p:cNvPicPr>
            <a:picLocks noChangeAspect="1"/>
          </p:cNvPicPr>
          <p:nvPr/>
        </p:nvPicPr>
        <p:blipFill>
          <a:blip r:embed="rId12"/>
          <a:stretch>
            <a:fillRect/>
          </a:stretch>
        </p:blipFill>
        <p:spPr>
          <a:xfrm>
            <a:off x="5834819" y="7718911"/>
            <a:ext cx="714694" cy="600343"/>
          </a:xfrm>
          <a:prstGeom prst="rect">
            <a:avLst/>
          </a:prstGeom>
        </p:spPr>
      </p:pic>
      <p:pic>
        <p:nvPicPr>
          <p:cNvPr id="2" name="Picture 1">
            <a:extLst>
              <a:ext uri="{FF2B5EF4-FFF2-40B4-BE49-F238E27FC236}">
                <a16:creationId xmlns:a16="http://schemas.microsoft.com/office/drawing/2014/main" id="{AF6A17EF-C172-44C3-91E2-2688779F157D}"/>
              </a:ext>
            </a:extLst>
          </p:cNvPr>
          <p:cNvPicPr>
            <a:picLocks noChangeAspect="1"/>
          </p:cNvPicPr>
          <p:nvPr/>
        </p:nvPicPr>
        <p:blipFill>
          <a:blip r:embed="rId13"/>
          <a:stretch>
            <a:fillRect/>
          </a:stretch>
        </p:blipFill>
        <p:spPr>
          <a:xfrm>
            <a:off x="1735800" y="1886899"/>
            <a:ext cx="3099250" cy="2577881"/>
          </a:xfrm>
          <a:prstGeom prst="rect">
            <a:avLst/>
          </a:prstGeom>
        </p:spPr>
      </p:pic>
      <p:pic>
        <p:nvPicPr>
          <p:cNvPr id="5" name="Picture 4">
            <a:extLst>
              <a:ext uri="{FF2B5EF4-FFF2-40B4-BE49-F238E27FC236}">
                <a16:creationId xmlns:a16="http://schemas.microsoft.com/office/drawing/2014/main" id="{723A8F50-8F85-4ABB-BF7F-537FAC06D396}"/>
              </a:ext>
            </a:extLst>
          </p:cNvPr>
          <p:cNvPicPr>
            <a:picLocks noChangeAspect="1"/>
          </p:cNvPicPr>
          <p:nvPr/>
        </p:nvPicPr>
        <p:blipFill>
          <a:blip r:embed="rId14"/>
          <a:stretch>
            <a:fillRect/>
          </a:stretch>
        </p:blipFill>
        <p:spPr>
          <a:xfrm>
            <a:off x="4526575" y="7670329"/>
            <a:ext cx="1911989" cy="637330"/>
          </a:xfrm>
          <a:prstGeom prst="rect">
            <a:avLst/>
          </a:prstGeom>
        </p:spPr>
      </p:pic>
    </p:spTree>
    <p:extLst>
      <p:ext uri="{BB962C8B-B14F-4D97-AF65-F5344CB8AC3E}">
        <p14:creationId xmlns:p14="http://schemas.microsoft.com/office/powerpoint/2010/main" val="33449701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6"/>
          <a:stretch>
            <a:fillRect/>
          </a:stretch>
        </p:blipFill>
        <p:spPr>
          <a:xfrm>
            <a:off x="419386" y="460312"/>
            <a:ext cx="5842746" cy="854392"/>
          </a:xfrm>
          <a:prstGeom prst="rect">
            <a:avLst/>
          </a:prstGeom>
        </p:spPr>
      </p:pic>
      <p:sp>
        <p:nvSpPr>
          <p:cNvPr id="21" name="TextBox 20">
            <a:extLst>
              <a:ext uri="{FF2B5EF4-FFF2-40B4-BE49-F238E27FC236}">
                <a16:creationId xmlns:a16="http://schemas.microsoft.com/office/drawing/2014/main" id="{C9E4C7AE-6303-4B38-B384-230BCB85A882}"/>
              </a:ext>
            </a:extLst>
          </p:cNvPr>
          <p:cNvSpPr txBox="1"/>
          <p:nvPr/>
        </p:nvSpPr>
        <p:spPr>
          <a:xfrm>
            <a:off x="126596" y="1917969"/>
            <a:ext cx="6731404" cy="646331"/>
          </a:xfrm>
          <a:prstGeom prst="rect">
            <a:avLst/>
          </a:prstGeom>
          <a:noFill/>
        </p:spPr>
        <p:txBody>
          <a:bodyPr wrap="square" rtlCol="0">
            <a:spAutoFit/>
          </a:bodyPr>
          <a:lstStyle/>
          <a:p>
            <a:r>
              <a:rPr lang="en-PH" cap="all" dirty="0"/>
              <a:t>     </a:t>
            </a:r>
            <a:r>
              <a:rPr lang="en-PH" b="1" dirty="0"/>
              <a:t>EUROSPEC™ </a:t>
            </a:r>
            <a:r>
              <a:rPr lang="en-US" b="1" cap="all" dirty="0"/>
              <a:t>THUMBTURN AND RELEASE WITH INDICATOR</a:t>
            </a:r>
          </a:p>
          <a:p>
            <a:r>
              <a:rPr lang="en-PH" b="1" dirty="0"/>
              <a:t> </a:t>
            </a:r>
            <a:endParaRPr lang="en-PH" b="1" cap="all" dirty="0"/>
          </a:p>
        </p:txBody>
      </p:sp>
      <p:sp>
        <p:nvSpPr>
          <p:cNvPr id="26" name="TextBox 25">
            <a:extLst>
              <a:ext uri="{FF2B5EF4-FFF2-40B4-BE49-F238E27FC236}">
                <a16:creationId xmlns:a16="http://schemas.microsoft.com/office/drawing/2014/main" id="{F146E743-8A89-4BF5-86D1-9F42153C1212}"/>
              </a:ext>
            </a:extLst>
          </p:cNvPr>
          <p:cNvSpPr txBox="1"/>
          <p:nvPr/>
        </p:nvSpPr>
        <p:spPr>
          <a:xfrm>
            <a:off x="2468880" y="1499185"/>
            <a:ext cx="1947672" cy="369332"/>
          </a:xfrm>
          <a:prstGeom prst="rect">
            <a:avLst/>
          </a:prstGeom>
          <a:noFill/>
        </p:spPr>
        <p:txBody>
          <a:bodyPr wrap="square" rtlCol="0">
            <a:spAutoFit/>
          </a:bodyPr>
          <a:lstStyle/>
          <a:p>
            <a:r>
              <a:rPr lang="en-PH" b="1" dirty="0">
                <a:solidFill>
                  <a:srgbClr val="FF0000"/>
                </a:solidFill>
              </a:rPr>
              <a:t> CST1015iSSS</a:t>
            </a:r>
          </a:p>
        </p:txBody>
      </p:sp>
      <p:pic>
        <p:nvPicPr>
          <p:cNvPr id="18" name="Picture 17">
            <a:extLst>
              <a:ext uri="{FF2B5EF4-FFF2-40B4-BE49-F238E27FC236}">
                <a16:creationId xmlns:a16="http://schemas.microsoft.com/office/drawing/2014/main" id="{E2612971-AC02-4FFF-A5BD-1FC0A7D5CD29}"/>
              </a:ext>
            </a:extLst>
          </p:cNvPr>
          <p:cNvPicPr>
            <a:picLocks noChangeAspect="1"/>
          </p:cNvPicPr>
          <p:nvPr/>
        </p:nvPicPr>
        <p:blipFill>
          <a:blip r:embed="rId7"/>
          <a:stretch>
            <a:fillRect/>
          </a:stretch>
        </p:blipFill>
        <p:spPr>
          <a:xfrm>
            <a:off x="5204091" y="8411388"/>
            <a:ext cx="1395501" cy="517008"/>
          </a:xfrm>
          <a:prstGeom prst="rect">
            <a:avLst/>
          </a:prstGeom>
          <a:noFill/>
          <a:ln w="9525">
            <a:noFill/>
          </a:ln>
        </p:spPr>
      </p:pic>
      <p:sp>
        <p:nvSpPr>
          <p:cNvPr id="3" name="Rectangle 2">
            <a:extLst>
              <a:ext uri="{FF2B5EF4-FFF2-40B4-BE49-F238E27FC236}">
                <a16:creationId xmlns:a16="http://schemas.microsoft.com/office/drawing/2014/main" id="{7015A308-8229-48EC-894B-4533D0B0C0AC}"/>
              </a:ext>
            </a:extLst>
          </p:cNvPr>
          <p:cNvSpPr/>
          <p:nvPr/>
        </p:nvSpPr>
        <p:spPr>
          <a:xfrm>
            <a:off x="563526" y="4640864"/>
            <a:ext cx="5698606" cy="369332"/>
          </a:xfrm>
          <a:prstGeom prst="rect">
            <a:avLst/>
          </a:prstGeom>
        </p:spPr>
        <p:txBody>
          <a:bodyPr wrap="square">
            <a:spAutoFit/>
          </a:bodyPr>
          <a:lstStyle/>
          <a:p>
            <a:r>
              <a:rPr lang="en-US" dirty="0">
                <a:solidFill>
                  <a:srgbClr val="333333"/>
                </a:solidFill>
                <a:latin typeface="Din2014-Light"/>
              </a:rPr>
              <a:t> </a:t>
            </a:r>
            <a:endParaRPr lang="en-PH" dirty="0"/>
          </a:p>
        </p:txBody>
      </p:sp>
      <p:sp>
        <p:nvSpPr>
          <p:cNvPr id="4" name="Rectangle 3">
            <a:extLst>
              <a:ext uri="{FF2B5EF4-FFF2-40B4-BE49-F238E27FC236}">
                <a16:creationId xmlns:a16="http://schemas.microsoft.com/office/drawing/2014/main" id="{50ACB884-5199-44E0-ABFB-18366D54C3AC}"/>
              </a:ext>
            </a:extLst>
          </p:cNvPr>
          <p:cNvSpPr/>
          <p:nvPr/>
        </p:nvSpPr>
        <p:spPr>
          <a:xfrm>
            <a:off x="563525" y="4318847"/>
            <a:ext cx="5847907" cy="2308324"/>
          </a:xfrm>
          <a:prstGeom prst="rect">
            <a:avLst/>
          </a:prstGeom>
        </p:spPr>
        <p:txBody>
          <a:bodyPr wrap="square">
            <a:spAutoFit/>
          </a:bodyPr>
          <a:lstStyle/>
          <a:p>
            <a:r>
              <a:rPr lang="en-US" dirty="0">
                <a:solidFill>
                  <a:srgbClr val="333333"/>
                </a:solidFill>
                <a:latin typeface="Din2014-Light"/>
              </a:rPr>
              <a:t> </a:t>
            </a:r>
            <a:r>
              <a:rPr lang="en-US" dirty="0"/>
              <a:t>Standard Turn and Release with a vacant/engaged Indicator. Concealed fix press on rose. Stylish bathroom turn and release, thumb turn on one side and an emergency release slot on the other. Part of the Steelwork range in Grade 304 Stainless Steel and will match all of the </a:t>
            </a:r>
            <a:r>
              <a:rPr lang="en-US" dirty="0" err="1"/>
              <a:t>Steelworx</a:t>
            </a:r>
            <a:r>
              <a:rPr lang="en-US" dirty="0"/>
              <a:t> levers. Contemporary design will suit domestic and commercially orientated environments. Comes with a 10 year mechanical guarantee and is Fire Door Rated.</a:t>
            </a:r>
            <a:r>
              <a:rPr lang="en-US" dirty="0">
                <a:solidFill>
                  <a:srgbClr val="333333"/>
                </a:solidFill>
                <a:latin typeface="Din2014-Light"/>
              </a:rPr>
              <a:t>  </a:t>
            </a:r>
            <a:endParaRPr lang="en-PH" dirty="0"/>
          </a:p>
        </p:txBody>
      </p:sp>
      <p:pic>
        <p:nvPicPr>
          <p:cNvPr id="5" name="Picture 4">
            <a:extLst>
              <a:ext uri="{FF2B5EF4-FFF2-40B4-BE49-F238E27FC236}">
                <a16:creationId xmlns:a16="http://schemas.microsoft.com/office/drawing/2014/main" id="{B3B475BE-A85E-4D22-9C5F-60480089BFD4}"/>
              </a:ext>
            </a:extLst>
          </p:cNvPr>
          <p:cNvPicPr>
            <a:picLocks noChangeAspect="1"/>
          </p:cNvPicPr>
          <p:nvPr/>
        </p:nvPicPr>
        <p:blipFill>
          <a:blip r:embed="rId8"/>
          <a:stretch>
            <a:fillRect/>
          </a:stretch>
        </p:blipFill>
        <p:spPr>
          <a:xfrm>
            <a:off x="1526575" y="2302962"/>
            <a:ext cx="3479283" cy="1935285"/>
          </a:xfrm>
          <a:prstGeom prst="rect">
            <a:avLst/>
          </a:prstGeom>
        </p:spPr>
      </p:pic>
    </p:spTree>
    <p:extLst>
      <p:ext uri="{BB962C8B-B14F-4D97-AF65-F5344CB8AC3E}">
        <p14:creationId xmlns:p14="http://schemas.microsoft.com/office/powerpoint/2010/main" val="18986966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6"/>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7"/>
          <a:stretch>
            <a:fillRect/>
          </a:stretch>
        </p:blipFill>
        <p:spPr>
          <a:xfrm>
            <a:off x="419386" y="460312"/>
            <a:ext cx="5842746" cy="854392"/>
          </a:xfrm>
          <a:prstGeom prst="rect">
            <a:avLst/>
          </a:prstGeom>
        </p:spPr>
      </p:pic>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8"/>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nvGraphicFramePr>
        <p:xfrm>
          <a:off x="1073880" y="4473206"/>
          <a:ext cx="4470992" cy="3191922"/>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US" sz="1000" b="0" baseline="0" dirty="0">
                          <a:solidFill>
                            <a:schemeClr val="tx1"/>
                          </a:solidFill>
                        </a:rPr>
                        <a:t>CST1025iSSS</a:t>
                      </a:r>
                      <a:endParaRPr lang="en-PH" sz="1000" b="0" baseline="0" dirty="0">
                        <a:solidFill>
                          <a:schemeClr val="tx1"/>
                        </a:solidFill>
                      </a:endParaRP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US" sz="1000" baseline="0" dirty="0">
                          <a:solidFill>
                            <a:schemeClr val="tx1"/>
                          </a:solidFill>
                        </a:rPr>
                        <a:t>E</a:t>
                      </a:r>
                      <a:r>
                        <a:rPr lang="en-PH" sz="1000" baseline="0" dirty="0">
                          <a:solidFill>
                            <a:schemeClr val="tx1"/>
                          </a:solidFill>
                        </a:rPr>
                        <a:t>UROSPEC</a:t>
                      </a:r>
                    </a:p>
                  </a:txBody>
                  <a:tcPr/>
                </a:tc>
                <a:extLst>
                  <a:ext uri="{0D108BD9-81ED-4DB2-BD59-A6C34878D82A}">
                    <a16:rowId xmlns:a16="http://schemas.microsoft.com/office/drawing/2014/main" val="3698042402"/>
                  </a:ext>
                </a:extLst>
              </a:tr>
              <a:tr h="354658">
                <a:tc>
                  <a:txBody>
                    <a:bodyPr/>
                    <a:lstStyle/>
                    <a:p>
                      <a:r>
                        <a:rPr lang="en-PH" sz="1000" baseline="0" dirty="0">
                          <a:solidFill>
                            <a:schemeClr val="tx1"/>
                          </a:solidFill>
                        </a:rPr>
                        <a:t>AVAILABLE FINISH</a:t>
                      </a:r>
                    </a:p>
                  </a:txBody>
                  <a:tcPr/>
                </a:tc>
                <a:tc>
                  <a:txBody>
                    <a:bodyPr/>
                    <a:lstStyle/>
                    <a:p>
                      <a:r>
                        <a:rPr lang="en-US" sz="1000" baseline="0" dirty="0">
                          <a:solidFill>
                            <a:schemeClr val="tx1"/>
                          </a:solidFill>
                        </a:rPr>
                        <a:t>SATIN STAINLESS STEEL</a:t>
                      </a:r>
                      <a:endParaRPr lang="en-PH" sz="1000" baseline="0" dirty="0">
                        <a:solidFill>
                          <a:schemeClr val="tx1"/>
                        </a:solidFill>
                      </a:endParaRP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US" sz="1000" baseline="0" dirty="0">
                          <a:solidFill>
                            <a:schemeClr val="tx1"/>
                          </a:solidFill>
                        </a:rPr>
                        <a:t>TURN AND RELEASE</a:t>
                      </a:r>
                      <a:endParaRPr lang="en-PH" sz="1000" baseline="0" dirty="0">
                        <a:solidFill>
                          <a:schemeClr val="tx1"/>
                        </a:solidFill>
                      </a:endParaRPr>
                    </a:p>
                  </a:txBody>
                  <a:tcPr/>
                </a:tc>
                <a:extLst>
                  <a:ext uri="{0D108BD9-81ED-4DB2-BD59-A6C34878D82A}">
                    <a16:rowId xmlns:a16="http://schemas.microsoft.com/office/drawing/2014/main" val="2401254085"/>
                  </a:ext>
                </a:extLst>
              </a:tr>
              <a:tr h="354658">
                <a:tc>
                  <a:txBody>
                    <a:bodyPr/>
                    <a:lstStyle/>
                    <a:p>
                      <a:r>
                        <a:rPr lang="en-US" sz="1000" baseline="0" dirty="0">
                          <a:solidFill>
                            <a:schemeClr val="tx1"/>
                          </a:solidFill>
                        </a:rPr>
                        <a:t>ROSSETTE DIMENSION</a:t>
                      </a:r>
                      <a:endParaRPr lang="en-PH" sz="1000" baseline="0" dirty="0">
                        <a:solidFill>
                          <a:schemeClr val="tx1"/>
                        </a:solidFill>
                      </a:endParaRPr>
                    </a:p>
                  </a:txBody>
                  <a:tcPr/>
                </a:tc>
                <a:tc>
                  <a:txBody>
                    <a:bodyPr/>
                    <a:lstStyle/>
                    <a:p>
                      <a:r>
                        <a:rPr lang="en-US" sz="1000" baseline="0" dirty="0">
                          <a:solidFill>
                            <a:schemeClr val="tx1"/>
                          </a:solidFill>
                        </a:rPr>
                        <a:t>52MM x 52MM</a:t>
                      </a:r>
                      <a:endParaRPr lang="en-PH" sz="1000" baseline="0" dirty="0">
                        <a:solidFill>
                          <a:schemeClr val="tx1"/>
                        </a:solidFill>
                      </a:endParaRPr>
                    </a:p>
                  </a:txBody>
                  <a:tcPr/>
                </a:tc>
                <a:extLst>
                  <a:ext uri="{0D108BD9-81ED-4DB2-BD59-A6C34878D82A}">
                    <a16:rowId xmlns:a16="http://schemas.microsoft.com/office/drawing/2014/main" val="1126124889"/>
                  </a:ext>
                </a:extLst>
              </a:tr>
              <a:tr h="354658">
                <a:tc>
                  <a:txBody>
                    <a:bodyPr/>
                    <a:lstStyle/>
                    <a:p>
                      <a:r>
                        <a:rPr lang="en-US" sz="1000" baseline="0" dirty="0">
                          <a:solidFill>
                            <a:schemeClr val="tx1"/>
                          </a:solidFill>
                        </a:rPr>
                        <a:t>ROSSETTE DEPTH</a:t>
                      </a:r>
                      <a:endParaRPr lang="en-PH" sz="1000" baseline="0" dirty="0">
                        <a:solidFill>
                          <a:schemeClr val="tx1"/>
                        </a:solidFill>
                      </a:endParaRPr>
                    </a:p>
                  </a:txBody>
                  <a:tcPr/>
                </a:tc>
                <a:tc>
                  <a:txBody>
                    <a:bodyPr/>
                    <a:lstStyle/>
                    <a:p>
                      <a:r>
                        <a:rPr lang="en-US" sz="1000" baseline="0" dirty="0">
                          <a:solidFill>
                            <a:schemeClr val="tx1"/>
                          </a:solidFill>
                        </a:rPr>
                        <a:t>8MM</a:t>
                      </a:r>
                      <a:endParaRPr lang="en-PH" sz="1000" baseline="0" dirty="0">
                        <a:solidFill>
                          <a:schemeClr val="tx1"/>
                        </a:solidFill>
                      </a:endParaRPr>
                    </a:p>
                  </a:txBody>
                  <a:tcPr/>
                </a:tc>
                <a:extLst>
                  <a:ext uri="{0D108BD9-81ED-4DB2-BD59-A6C34878D82A}">
                    <a16:rowId xmlns:a16="http://schemas.microsoft.com/office/drawing/2014/main" val="725395169"/>
                  </a:ext>
                </a:extLst>
              </a:tr>
              <a:tr h="354658">
                <a:tc>
                  <a:txBody>
                    <a:bodyPr/>
                    <a:lstStyle/>
                    <a:p>
                      <a:r>
                        <a:rPr lang="en-US" sz="1000" baseline="0" dirty="0">
                          <a:solidFill>
                            <a:schemeClr val="tx1"/>
                          </a:solidFill>
                        </a:rPr>
                        <a:t>PROJECTION</a:t>
                      </a:r>
                      <a:endParaRPr lang="en-PH" sz="1000" baseline="0" dirty="0">
                        <a:solidFill>
                          <a:schemeClr val="tx1"/>
                        </a:solidFill>
                      </a:endParaRPr>
                    </a:p>
                  </a:txBody>
                  <a:tcPr/>
                </a:tc>
                <a:tc>
                  <a:txBody>
                    <a:bodyPr/>
                    <a:lstStyle/>
                    <a:p>
                      <a:r>
                        <a:rPr lang="en-US" sz="1000" baseline="0" dirty="0">
                          <a:solidFill>
                            <a:schemeClr val="tx1"/>
                          </a:solidFill>
                        </a:rPr>
                        <a:t>38MM</a:t>
                      </a:r>
                      <a:endParaRPr lang="en-PH" sz="1000" baseline="0" dirty="0">
                        <a:solidFill>
                          <a:schemeClr val="tx1"/>
                        </a:solidFill>
                      </a:endParaRPr>
                    </a:p>
                  </a:txBody>
                  <a:tcPr/>
                </a:tc>
                <a:extLst>
                  <a:ext uri="{0D108BD9-81ED-4DB2-BD59-A6C34878D82A}">
                    <a16:rowId xmlns:a16="http://schemas.microsoft.com/office/drawing/2014/main" val="3472184349"/>
                  </a:ext>
                </a:extLst>
              </a:tr>
              <a:tr h="354658">
                <a:tc>
                  <a:txBody>
                    <a:bodyPr/>
                    <a:lstStyle/>
                    <a:p>
                      <a:r>
                        <a:rPr lang="en-PH" sz="1000" baseline="0" dirty="0">
                          <a:solidFill>
                            <a:schemeClr val="tx1"/>
                          </a:solidFill>
                        </a:rPr>
                        <a:t>MECHANICAL WARRANTY</a:t>
                      </a:r>
                    </a:p>
                  </a:txBody>
                  <a:tcPr/>
                </a:tc>
                <a:tc>
                  <a:txBody>
                    <a:bodyPr/>
                    <a:lstStyle/>
                    <a:p>
                      <a:r>
                        <a:rPr lang="en-US" sz="1000" baseline="0" dirty="0">
                          <a:solidFill>
                            <a:schemeClr val="tx1"/>
                          </a:solidFill>
                        </a:rPr>
                        <a:t>10 YEARS</a:t>
                      </a:r>
                      <a:endParaRPr lang="en-PH" sz="1000" baseline="0" dirty="0">
                        <a:solidFill>
                          <a:schemeClr val="tx1"/>
                        </a:solidFill>
                      </a:endParaRPr>
                    </a:p>
                  </a:txBody>
                  <a:tcPr/>
                </a:tc>
                <a:extLst>
                  <a:ext uri="{0D108BD9-81ED-4DB2-BD59-A6C34878D82A}">
                    <a16:rowId xmlns:a16="http://schemas.microsoft.com/office/drawing/2014/main" val="1480764841"/>
                  </a:ext>
                </a:extLst>
              </a:tr>
            </a:tbl>
          </a:graphicData>
        </a:graphic>
      </p:graphicFrame>
      <p:pic>
        <p:nvPicPr>
          <p:cNvPr id="6" name="Picture 5">
            <a:extLst>
              <a:ext uri="{FF2B5EF4-FFF2-40B4-BE49-F238E27FC236}">
                <a16:creationId xmlns:a16="http://schemas.microsoft.com/office/drawing/2014/main" id="{3AEBE0D2-ADF4-4661-8739-4A4AC654BA53}"/>
              </a:ext>
            </a:extLst>
          </p:cNvPr>
          <p:cNvPicPr>
            <a:picLocks noChangeAspect="1"/>
          </p:cNvPicPr>
          <p:nvPr/>
        </p:nvPicPr>
        <p:blipFill>
          <a:blip r:embed="rId9"/>
          <a:stretch>
            <a:fillRect/>
          </a:stretch>
        </p:blipFill>
        <p:spPr>
          <a:xfrm>
            <a:off x="4554272" y="2941487"/>
            <a:ext cx="990600" cy="209550"/>
          </a:xfrm>
          <a:prstGeom prst="rect">
            <a:avLst/>
          </a:prstGeom>
        </p:spPr>
      </p:pic>
      <p:pic>
        <p:nvPicPr>
          <p:cNvPr id="21" name="Picture 20">
            <a:extLst>
              <a:ext uri="{FF2B5EF4-FFF2-40B4-BE49-F238E27FC236}">
                <a16:creationId xmlns:a16="http://schemas.microsoft.com/office/drawing/2014/main" id="{27833E90-8F9B-48A8-AD5A-6681B68B1F56}"/>
              </a:ext>
            </a:extLst>
          </p:cNvPr>
          <p:cNvPicPr>
            <a:picLocks noChangeAspect="1"/>
          </p:cNvPicPr>
          <p:nvPr/>
        </p:nvPicPr>
        <p:blipFill>
          <a:blip r:embed="rId10"/>
          <a:stretch>
            <a:fillRect/>
          </a:stretch>
        </p:blipFill>
        <p:spPr>
          <a:xfrm>
            <a:off x="5204091" y="8411388"/>
            <a:ext cx="1395501" cy="517008"/>
          </a:xfrm>
          <a:prstGeom prst="rect">
            <a:avLst/>
          </a:prstGeom>
          <a:noFill/>
          <a:ln w="9525">
            <a:noFill/>
          </a:ln>
        </p:spPr>
      </p:pic>
      <p:pic>
        <p:nvPicPr>
          <p:cNvPr id="15" name="Picture 14">
            <a:extLst>
              <a:ext uri="{FF2B5EF4-FFF2-40B4-BE49-F238E27FC236}">
                <a16:creationId xmlns:a16="http://schemas.microsoft.com/office/drawing/2014/main" id="{4DF3916B-E196-4498-831E-AA998C606411}"/>
              </a:ext>
            </a:extLst>
          </p:cNvPr>
          <p:cNvPicPr>
            <a:picLocks noChangeAspect="1"/>
          </p:cNvPicPr>
          <p:nvPr/>
        </p:nvPicPr>
        <p:blipFill>
          <a:blip r:embed="rId11"/>
          <a:stretch>
            <a:fillRect/>
          </a:stretch>
        </p:blipFill>
        <p:spPr>
          <a:xfrm>
            <a:off x="938817" y="8409266"/>
            <a:ext cx="1791579" cy="362342"/>
          </a:xfrm>
          <a:prstGeom prst="rect">
            <a:avLst/>
          </a:prstGeom>
        </p:spPr>
      </p:pic>
      <p:pic>
        <p:nvPicPr>
          <p:cNvPr id="9" name="Picture 8">
            <a:extLst>
              <a:ext uri="{FF2B5EF4-FFF2-40B4-BE49-F238E27FC236}">
                <a16:creationId xmlns:a16="http://schemas.microsoft.com/office/drawing/2014/main" id="{7E40AC49-8F15-409F-B972-6042340FA938}"/>
              </a:ext>
            </a:extLst>
          </p:cNvPr>
          <p:cNvPicPr>
            <a:picLocks noChangeAspect="1"/>
          </p:cNvPicPr>
          <p:nvPr/>
        </p:nvPicPr>
        <p:blipFill>
          <a:blip r:embed="rId12"/>
          <a:stretch>
            <a:fillRect/>
          </a:stretch>
        </p:blipFill>
        <p:spPr>
          <a:xfrm>
            <a:off x="5834819" y="7718911"/>
            <a:ext cx="714694" cy="600343"/>
          </a:xfrm>
          <a:prstGeom prst="rect">
            <a:avLst/>
          </a:prstGeom>
        </p:spPr>
      </p:pic>
      <p:pic>
        <p:nvPicPr>
          <p:cNvPr id="5" name="Picture 4">
            <a:extLst>
              <a:ext uri="{FF2B5EF4-FFF2-40B4-BE49-F238E27FC236}">
                <a16:creationId xmlns:a16="http://schemas.microsoft.com/office/drawing/2014/main" id="{723A8F50-8F85-4ABB-BF7F-537FAC06D396}"/>
              </a:ext>
            </a:extLst>
          </p:cNvPr>
          <p:cNvPicPr>
            <a:picLocks noChangeAspect="1"/>
          </p:cNvPicPr>
          <p:nvPr/>
        </p:nvPicPr>
        <p:blipFill>
          <a:blip r:embed="rId13"/>
          <a:stretch>
            <a:fillRect/>
          </a:stretch>
        </p:blipFill>
        <p:spPr>
          <a:xfrm>
            <a:off x="4526575" y="7670329"/>
            <a:ext cx="1911989" cy="637330"/>
          </a:xfrm>
          <a:prstGeom prst="rect">
            <a:avLst/>
          </a:prstGeom>
        </p:spPr>
      </p:pic>
      <p:pic>
        <p:nvPicPr>
          <p:cNvPr id="18" name="Picture 17">
            <a:extLst>
              <a:ext uri="{FF2B5EF4-FFF2-40B4-BE49-F238E27FC236}">
                <a16:creationId xmlns:a16="http://schemas.microsoft.com/office/drawing/2014/main" id="{BFD3DEF6-347F-4290-A504-43930E07CAD6}"/>
              </a:ext>
            </a:extLst>
          </p:cNvPr>
          <p:cNvPicPr>
            <a:picLocks noChangeAspect="1"/>
          </p:cNvPicPr>
          <p:nvPr/>
        </p:nvPicPr>
        <p:blipFill>
          <a:blip r:embed="rId12"/>
          <a:stretch>
            <a:fillRect/>
          </a:stretch>
        </p:blipFill>
        <p:spPr>
          <a:xfrm>
            <a:off x="5779345" y="7707316"/>
            <a:ext cx="714694" cy="600343"/>
          </a:xfrm>
          <a:prstGeom prst="rect">
            <a:avLst/>
          </a:prstGeom>
        </p:spPr>
      </p:pic>
      <p:pic>
        <p:nvPicPr>
          <p:cNvPr id="3" name="Picture 2">
            <a:extLst>
              <a:ext uri="{FF2B5EF4-FFF2-40B4-BE49-F238E27FC236}">
                <a16:creationId xmlns:a16="http://schemas.microsoft.com/office/drawing/2014/main" id="{A12E2588-14A2-4A38-988B-03E234FFCD00}"/>
              </a:ext>
            </a:extLst>
          </p:cNvPr>
          <p:cNvPicPr>
            <a:picLocks noChangeAspect="1"/>
          </p:cNvPicPr>
          <p:nvPr/>
        </p:nvPicPr>
        <p:blipFill>
          <a:blip r:embed="rId14"/>
          <a:stretch>
            <a:fillRect/>
          </a:stretch>
        </p:blipFill>
        <p:spPr>
          <a:xfrm>
            <a:off x="1912722" y="1906697"/>
            <a:ext cx="2745406" cy="2488680"/>
          </a:xfrm>
          <a:prstGeom prst="rect">
            <a:avLst/>
          </a:prstGeom>
        </p:spPr>
      </p:pic>
    </p:spTree>
    <p:extLst>
      <p:ext uri="{BB962C8B-B14F-4D97-AF65-F5344CB8AC3E}">
        <p14:creationId xmlns:p14="http://schemas.microsoft.com/office/powerpoint/2010/main" val="2352308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6"/>
          <a:stretch>
            <a:fillRect/>
          </a:stretch>
        </p:blipFill>
        <p:spPr>
          <a:xfrm>
            <a:off x="419386" y="460312"/>
            <a:ext cx="5842746" cy="854392"/>
          </a:xfrm>
          <a:prstGeom prst="rect">
            <a:avLst/>
          </a:prstGeom>
        </p:spPr>
      </p:pic>
      <p:sp>
        <p:nvSpPr>
          <p:cNvPr id="21" name="TextBox 20">
            <a:extLst>
              <a:ext uri="{FF2B5EF4-FFF2-40B4-BE49-F238E27FC236}">
                <a16:creationId xmlns:a16="http://schemas.microsoft.com/office/drawing/2014/main" id="{C9E4C7AE-6303-4B38-B384-230BCB85A882}"/>
              </a:ext>
            </a:extLst>
          </p:cNvPr>
          <p:cNvSpPr txBox="1"/>
          <p:nvPr/>
        </p:nvSpPr>
        <p:spPr>
          <a:xfrm>
            <a:off x="552893" y="1471393"/>
            <a:ext cx="5550195" cy="369332"/>
          </a:xfrm>
          <a:prstGeom prst="rect">
            <a:avLst/>
          </a:prstGeom>
          <a:noFill/>
        </p:spPr>
        <p:txBody>
          <a:bodyPr wrap="square" rtlCol="0">
            <a:spAutoFit/>
          </a:bodyPr>
          <a:lstStyle/>
          <a:p>
            <a:r>
              <a:rPr lang="en-PH" dirty="0"/>
              <a:t>                                        </a:t>
            </a:r>
            <a:r>
              <a:rPr lang="en-PH" b="1" dirty="0">
                <a:solidFill>
                  <a:srgbClr val="FF0000"/>
                </a:solidFill>
              </a:rPr>
              <a:t>    LF5103</a:t>
            </a:r>
          </a:p>
        </p:txBody>
      </p:sp>
      <p:sp>
        <p:nvSpPr>
          <p:cNvPr id="26" name="TextBox 25">
            <a:extLst>
              <a:ext uri="{FF2B5EF4-FFF2-40B4-BE49-F238E27FC236}">
                <a16:creationId xmlns:a16="http://schemas.microsoft.com/office/drawing/2014/main" id="{F146E743-8A89-4BF5-86D1-9F42153C1212}"/>
              </a:ext>
            </a:extLst>
          </p:cNvPr>
          <p:cNvSpPr txBox="1"/>
          <p:nvPr/>
        </p:nvSpPr>
        <p:spPr>
          <a:xfrm>
            <a:off x="2468880" y="1499185"/>
            <a:ext cx="1947672" cy="369332"/>
          </a:xfrm>
          <a:prstGeom prst="rect">
            <a:avLst/>
          </a:prstGeom>
          <a:noFill/>
        </p:spPr>
        <p:txBody>
          <a:bodyPr wrap="square" rtlCol="0">
            <a:spAutoFit/>
          </a:bodyPr>
          <a:lstStyle/>
          <a:p>
            <a:r>
              <a:rPr lang="en-PH" b="1" dirty="0">
                <a:solidFill>
                  <a:srgbClr val="FF0000"/>
                </a:solidFill>
              </a:rPr>
              <a:t> </a:t>
            </a:r>
          </a:p>
        </p:txBody>
      </p:sp>
      <p:pic>
        <p:nvPicPr>
          <p:cNvPr id="18" name="Picture 17">
            <a:extLst>
              <a:ext uri="{FF2B5EF4-FFF2-40B4-BE49-F238E27FC236}">
                <a16:creationId xmlns:a16="http://schemas.microsoft.com/office/drawing/2014/main" id="{E2612971-AC02-4FFF-A5BD-1FC0A7D5CD29}"/>
              </a:ext>
            </a:extLst>
          </p:cNvPr>
          <p:cNvPicPr>
            <a:picLocks noChangeAspect="1"/>
          </p:cNvPicPr>
          <p:nvPr/>
        </p:nvPicPr>
        <p:blipFill>
          <a:blip r:embed="rId7"/>
          <a:stretch>
            <a:fillRect/>
          </a:stretch>
        </p:blipFill>
        <p:spPr>
          <a:xfrm>
            <a:off x="5204091" y="8411388"/>
            <a:ext cx="1395501" cy="517008"/>
          </a:xfrm>
          <a:prstGeom prst="rect">
            <a:avLst/>
          </a:prstGeom>
          <a:noFill/>
          <a:ln w="9525">
            <a:noFill/>
          </a:ln>
        </p:spPr>
      </p:pic>
      <p:sp>
        <p:nvSpPr>
          <p:cNvPr id="2" name="TextBox 1">
            <a:extLst>
              <a:ext uri="{FF2B5EF4-FFF2-40B4-BE49-F238E27FC236}">
                <a16:creationId xmlns:a16="http://schemas.microsoft.com/office/drawing/2014/main" id="{72EF5909-0E51-4AFE-81C2-0108BEC22E23}"/>
              </a:ext>
            </a:extLst>
          </p:cNvPr>
          <p:cNvSpPr txBox="1"/>
          <p:nvPr/>
        </p:nvSpPr>
        <p:spPr>
          <a:xfrm>
            <a:off x="893134" y="1818166"/>
            <a:ext cx="5168210" cy="369332"/>
          </a:xfrm>
          <a:prstGeom prst="rect">
            <a:avLst/>
          </a:prstGeom>
          <a:noFill/>
        </p:spPr>
        <p:txBody>
          <a:bodyPr wrap="none" rtlCol="0">
            <a:spAutoFit/>
          </a:bodyPr>
          <a:lstStyle/>
          <a:p>
            <a:r>
              <a:rPr lang="en-US" b="1" dirty="0"/>
              <a:t>LUDLOW™ ARMORIAL PULL HANDLE ON BACKPLATE</a:t>
            </a:r>
            <a:endParaRPr lang="en-PH" b="1" dirty="0"/>
          </a:p>
        </p:txBody>
      </p:sp>
      <p:sp>
        <p:nvSpPr>
          <p:cNvPr id="3" name="Rectangle 2">
            <a:extLst>
              <a:ext uri="{FF2B5EF4-FFF2-40B4-BE49-F238E27FC236}">
                <a16:creationId xmlns:a16="http://schemas.microsoft.com/office/drawing/2014/main" id="{5139DEE9-EDF6-468C-BEC8-5328709CBFE8}"/>
              </a:ext>
            </a:extLst>
          </p:cNvPr>
          <p:cNvSpPr/>
          <p:nvPr/>
        </p:nvSpPr>
        <p:spPr>
          <a:xfrm>
            <a:off x="3147032" y="2700668"/>
            <a:ext cx="2856449" cy="4108817"/>
          </a:xfrm>
          <a:prstGeom prst="rect">
            <a:avLst/>
          </a:prstGeom>
        </p:spPr>
        <p:txBody>
          <a:bodyPr wrap="square">
            <a:spAutoFit/>
          </a:bodyPr>
          <a:lstStyle/>
          <a:p>
            <a:pPr algn="ctr"/>
            <a:r>
              <a:rPr lang="en-US" sz="1500" dirty="0">
                <a:solidFill>
                  <a:srgbClr val="333333"/>
                </a:solidFill>
                <a:latin typeface="Din2014-Light"/>
              </a:rPr>
              <a:t>Black Antique traditional style pull handle on backplate which will make a bold and striking addition to any entrance door. The straight armorial handle with pike finials sits on a gothic backplate in which the castle rampant design encompasses the fixing points. This sturdy handle will withstand the </a:t>
            </a:r>
            <a:r>
              <a:rPr lang="en-US" sz="1500" dirty="0" err="1">
                <a:solidFill>
                  <a:srgbClr val="333333"/>
                </a:solidFill>
                <a:latin typeface="Din2014-Light"/>
              </a:rPr>
              <a:t>rigours</a:t>
            </a:r>
            <a:r>
              <a:rPr lang="en-US" sz="1500" dirty="0">
                <a:solidFill>
                  <a:srgbClr val="333333"/>
                </a:solidFill>
                <a:latin typeface="Din2014-Light"/>
              </a:rPr>
              <a:t> of a busy environment such as pubs. Comes with a 10 year mechanical guarantee. Ludlow Black Antique is a traditional range of furniture with a powder coated Black finish.</a:t>
            </a:r>
          </a:p>
          <a:p>
            <a:br>
              <a:rPr lang="en-US" dirty="0"/>
            </a:br>
            <a:endParaRPr lang="en-PH" dirty="0"/>
          </a:p>
        </p:txBody>
      </p:sp>
      <p:pic>
        <p:nvPicPr>
          <p:cNvPr id="4" name="Picture 3">
            <a:extLst>
              <a:ext uri="{FF2B5EF4-FFF2-40B4-BE49-F238E27FC236}">
                <a16:creationId xmlns:a16="http://schemas.microsoft.com/office/drawing/2014/main" id="{F48A92F8-0D18-43A6-B782-46A9FD8C6A3C}"/>
              </a:ext>
            </a:extLst>
          </p:cNvPr>
          <p:cNvPicPr>
            <a:picLocks noChangeAspect="1"/>
          </p:cNvPicPr>
          <p:nvPr/>
        </p:nvPicPr>
        <p:blipFill>
          <a:blip r:embed="rId8"/>
          <a:stretch>
            <a:fillRect/>
          </a:stretch>
        </p:blipFill>
        <p:spPr>
          <a:xfrm>
            <a:off x="1173994" y="2395172"/>
            <a:ext cx="1518170" cy="5170579"/>
          </a:xfrm>
          <a:prstGeom prst="rect">
            <a:avLst/>
          </a:prstGeom>
        </p:spPr>
      </p:pic>
    </p:spTree>
    <p:extLst>
      <p:ext uri="{BB962C8B-B14F-4D97-AF65-F5344CB8AC3E}">
        <p14:creationId xmlns:p14="http://schemas.microsoft.com/office/powerpoint/2010/main" val="22331443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6"/>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7"/>
          <a:stretch>
            <a:fillRect/>
          </a:stretch>
        </p:blipFill>
        <p:spPr>
          <a:xfrm>
            <a:off x="419386" y="460312"/>
            <a:ext cx="5842746" cy="854392"/>
          </a:xfrm>
          <a:prstGeom prst="rect">
            <a:avLst/>
          </a:prstGeom>
        </p:spPr>
      </p:pic>
      <p:sp>
        <p:nvSpPr>
          <p:cNvPr id="37" name="TextBox 36">
            <a:extLst>
              <a:ext uri="{FF2B5EF4-FFF2-40B4-BE49-F238E27FC236}">
                <a16:creationId xmlns:a16="http://schemas.microsoft.com/office/drawing/2014/main" id="{52DC8923-61C9-4470-916A-9276F6A63A4E}"/>
              </a:ext>
            </a:extLst>
          </p:cNvPr>
          <p:cNvSpPr txBox="1"/>
          <p:nvPr/>
        </p:nvSpPr>
        <p:spPr>
          <a:xfrm>
            <a:off x="2806760" y="2449598"/>
            <a:ext cx="1018309" cy="369332"/>
          </a:xfrm>
          <a:prstGeom prst="rect">
            <a:avLst/>
          </a:prstGeom>
          <a:noFill/>
        </p:spPr>
        <p:txBody>
          <a:bodyPr wrap="square" rtlCol="0">
            <a:spAutoFit/>
          </a:bodyPr>
          <a:lstStyle/>
          <a:p>
            <a:r>
              <a:rPr lang="en-PH" b="1" dirty="0">
                <a:solidFill>
                  <a:srgbClr val="FF0000"/>
                </a:solidFill>
              </a:rPr>
              <a:t>  </a:t>
            </a:r>
          </a:p>
        </p:txBody>
      </p:sp>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8"/>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extLst>
              <p:ext uri="{D42A27DB-BD31-4B8C-83A1-F6EECF244321}">
                <p14:modId xmlns:p14="http://schemas.microsoft.com/office/powerpoint/2010/main" val="3857680721"/>
              </p:ext>
            </p:extLst>
          </p:nvPr>
        </p:nvGraphicFramePr>
        <p:xfrm>
          <a:off x="3561907" y="3675765"/>
          <a:ext cx="2957004" cy="2935341"/>
        </p:xfrm>
        <a:graphic>
          <a:graphicData uri="http://schemas.openxmlformats.org/drawingml/2006/table">
            <a:tbl>
              <a:tblPr firstRow="1" bandRow="1">
                <a:tableStyleId>{5C22544A-7EE6-4342-B048-85BDC9FD1C3A}</a:tableStyleId>
              </a:tblPr>
              <a:tblGrid>
                <a:gridCol w="1478502">
                  <a:extLst>
                    <a:ext uri="{9D8B030D-6E8A-4147-A177-3AD203B41FA5}">
                      <a16:colId xmlns:a16="http://schemas.microsoft.com/office/drawing/2014/main" val="3915869059"/>
                    </a:ext>
                  </a:extLst>
                </a:gridCol>
                <a:gridCol w="1478502">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endParaRPr lang="en-PH" sz="1000" b="0" baseline="0" dirty="0">
                        <a:solidFill>
                          <a:schemeClr val="tx1"/>
                        </a:solidFill>
                      </a:endParaRP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411153">
                <a:tc>
                  <a:txBody>
                    <a:bodyPr/>
                    <a:lstStyle/>
                    <a:p>
                      <a:r>
                        <a:rPr lang="en-PH" sz="1000" baseline="0" dirty="0">
                          <a:solidFill>
                            <a:schemeClr val="tx1"/>
                          </a:solidFill>
                        </a:rPr>
                        <a:t>BRAND</a:t>
                      </a:r>
                    </a:p>
                  </a:txBody>
                  <a:tcPr/>
                </a:tc>
                <a:tc>
                  <a:txBody>
                    <a:bodyPr/>
                    <a:lstStyle/>
                    <a:p>
                      <a:r>
                        <a:rPr lang="en-US" sz="1000" baseline="0" dirty="0">
                          <a:solidFill>
                            <a:schemeClr val="tx1"/>
                          </a:solidFill>
                        </a:rPr>
                        <a:t>LUDLOW</a:t>
                      </a:r>
                      <a:endParaRPr lang="en-PH" sz="1000" baseline="0" dirty="0">
                        <a:solidFill>
                          <a:schemeClr val="tx1"/>
                        </a:solidFill>
                      </a:endParaRPr>
                    </a:p>
                  </a:txBody>
                  <a:tcPr/>
                </a:tc>
                <a:extLst>
                  <a:ext uri="{0D108BD9-81ED-4DB2-BD59-A6C34878D82A}">
                    <a16:rowId xmlns:a16="http://schemas.microsoft.com/office/drawing/2014/main" val="3698042402"/>
                  </a:ext>
                </a:extLst>
              </a:tr>
              <a:tr h="354658">
                <a:tc>
                  <a:txBody>
                    <a:bodyPr/>
                    <a:lstStyle/>
                    <a:p>
                      <a:r>
                        <a:rPr lang="en-PH" sz="1000" baseline="0" dirty="0">
                          <a:solidFill>
                            <a:schemeClr val="tx1"/>
                          </a:solidFill>
                        </a:rPr>
                        <a:t>AVAILABLE FINISH</a:t>
                      </a:r>
                    </a:p>
                  </a:txBody>
                  <a:tcPr/>
                </a:tc>
                <a:tc>
                  <a:txBody>
                    <a:bodyPr/>
                    <a:lstStyle/>
                    <a:p>
                      <a:r>
                        <a:rPr lang="en-US" sz="1000" baseline="0" dirty="0">
                          <a:solidFill>
                            <a:schemeClr val="tx1"/>
                          </a:solidFill>
                        </a:rPr>
                        <a:t>POWDER COATED BLACK</a:t>
                      </a:r>
                      <a:endParaRPr lang="en-PH" sz="1000" baseline="0" dirty="0">
                        <a:solidFill>
                          <a:schemeClr val="tx1"/>
                        </a:solidFill>
                      </a:endParaRP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US" sz="1000" baseline="0" dirty="0">
                          <a:solidFill>
                            <a:schemeClr val="tx1"/>
                          </a:solidFill>
                        </a:rPr>
                        <a:t>PULL HANDLE</a:t>
                      </a:r>
                      <a:endParaRPr lang="en-PH" sz="1000" baseline="0" dirty="0">
                        <a:solidFill>
                          <a:schemeClr val="tx1"/>
                        </a:solidFill>
                      </a:endParaRPr>
                    </a:p>
                  </a:txBody>
                  <a:tcPr/>
                </a:tc>
                <a:extLst>
                  <a:ext uri="{0D108BD9-81ED-4DB2-BD59-A6C34878D82A}">
                    <a16:rowId xmlns:a16="http://schemas.microsoft.com/office/drawing/2014/main" val="2401254085"/>
                  </a:ext>
                </a:extLst>
              </a:tr>
              <a:tr h="354658">
                <a:tc>
                  <a:txBody>
                    <a:bodyPr/>
                    <a:lstStyle/>
                    <a:p>
                      <a:r>
                        <a:rPr lang="en-US" sz="1000" baseline="0" dirty="0">
                          <a:solidFill>
                            <a:schemeClr val="tx1"/>
                          </a:solidFill>
                        </a:rPr>
                        <a:t>LENGTH</a:t>
                      </a:r>
                      <a:endParaRPr lang="en-PH" sz="1000" baseline="0" dirty="0">
                        <a:solidFill>
                          <a:schemeClr val="tx1"/>
                        </a:solidFill>
                      </a:endParaRPr>
                    </a:p>
                  </a:txBody>
                  <a:tcPr/>
                </a:tc>
                <a:tc>
                  <a:txBody>
                    <a:bodyPr/>
                    <a:lstStyle/>
                    <a:p>
                      <a:r>
                        <a:rPr lang="en-US" sz="1000" baseline="0" dirty="0">
                          <a:solidFill>
                            <a:schemeClr val="tx1"/>
                          </a:solidFill>
                        </a:rPr>
                        <a:t>407MM</a:t>
                      </a:r>
                      <a:endParaRPr lang="en-PH" sz="1000" baseline="0" dirty="0">
                        <a:solidFill>
                          <a:schemeClr val="tx1"/>
                        </a:solidFill>
                      </a:endParaRPr>
                    </a:p>
                  </a:txBody>
                  <a:tcPr/>
                </a:tc>
                <a:extLst>
                  <a:ext uri="{0D108BD9-81ED-4DB2-BD59-A6C34878D82A}">
                    <a16:rowId xmlns:a16="http://schemas.microsoft.com/office/drawing/2014/main" val="1126124889"/>
                  </a:ext>
                </a:extLst>
              </a:tr>
              <a:tr h="354658">
                <a:tc>
                  <a:txBody>
                    <a:bodyPr/>
                    <a:lstStyle/>
                    <a:p>
                      <a:r>
                        <a:rPr lang="en-US" sz="1000" baseline="0" dirty="0">
                          <a:solidFill>
                            <a:schemeClr val="tx1"/>
                          </a:solidFill>
                        </a:rPr>
                        <a:t>PROJECTION</a:t>
                      </a:r>
                      <a:endParaRPr lang="en-PH" sz="1000" baseline="0" dirty="0">
                        <a:solidFill>
                          <a:schemeClr val="tx1"/>
                        </a:solidFill>
                      </a:endParaRPr>
                    </a:p>
                  </a:txBody>
                  <a:tcPr/>
                </a:tc>
                <a:tc>
                  <a:txBody>
                    <a:bodyPr/>
                    <a:lstStyle/>
                    <a:p>
                      <a:r>
                        <a:rPr lang="en-US" sz="1000" baseline="0" dirty="0">
                          <a:solidFill>
                            <a:schemeClr val="tx1"/>
                          </a:solidFill>
                        </a:rPr>
                        <a:t>78MM</a:t>
                      </a:r>
                      <a:endParaRPr lang="en-PH" sz="1000" baseline="0" dirty="0">
                        <a:solidFill>
                          <a:schemeClr val="tx1"/>
                        </a:solidFill>
                      </a:endParaRPr>
                    </a:p>
                  </a:txBody>
                  <a:tcPr/>
                </a:tc>
                <a:extLst>
                  <a:ext uri="{0D108BD9-81ED-4DB2-BD59-A6C34878D82A}">
                    <a16:rowId xmlns:a16="http://schemas.microsoft.com/office/drawing/2014/main" val="725395169"/>
                  </a:ext>
                </a:extLst>
              </a:tr>
              <a:tr h="354658">
                <a:tc>
                  <a:txBody>
                    <a:bodyPr/>
                    <a:lstStyle/>
                    <a:p>
                      <a:r>
                        <a:rPr lang="en-PH" sz="1000" baseline="0" dirty="0">
                          <a:solidFill>
                            <a:schemeClr val="tx1"/>
                          </a:solidFill>
                        </a:rPr>
                        <a:t>MECHANICAL WARRANTY</a:t>
                      </a:r>
                    </a:p>
                  </a:txBody>
                  <a:tcPr/>
                </a:tc>
                <a:tc>
                  <a:txBody>
                    <a:bodyPr/>
                    <a:lstStyle/>
                    <a:p>
                      <a:r>
                        <a:rPr lang="en-US" sz="1000" baseline="0" dirty="0">
                          <a:solidFill>
                            <a:schemeClr val="tx1"/>
                          </a:solidFill>
                        </a:rPr>
                        <a:t>10 YEARS</a:t>
                      </a:r>
                      <a:endParaRPr lang="en-PH" sz="1000" baseline="0" dirty="0">
                        <a:solidFill>
                          <a:schemeClr val="tx1"/>
                        </a:solidFill>
                      </a:endParaRPr>
                    </a:p>
                  </a:txBody>
                  <a:tcPr/>
                </a:tc>
                <a:extLst>
                  <a:ext uri="{0D108BD9-81ED-4DB2-BD59-A6C34878D82A}">
                    <a16:rowId xmlns:a16="http://schemas.microsoft.com/office/drawing/2014/main" val="1480764841"/>
                  </a:ext>
                </a:extLst>
              </a:tr>
            </a:tbl>
          </a:graphicData>
        </a:graphic>
      </p:graphicFrame>
      <p:pic>
        <p:nvPicPr>
          <p:cNvPr id="21" name="Picture 20">
            <a:extLst>
              <a:ext uri="{FF2B5EF4-FFF2-40B4-BE49-F238E27FC236}">
                <a16:creationId xmlns:a16="http://schemas.microsoft.com/office/drawing/2014/main" id="{27833E90-8F9B-48A8-AD5A-6681B68B1F56}"/>
              </a:ext>
            </a:extLst>
          </p:cNvPr>
          <p:cNvPicPr>
            <a:picLocks noChangeAspect="1"/>
          </p:cNvPicPr>
          <p:nvPr/>
        </p:nvPicPr>
        <p:blipFill>
          <a:blip r:embed="rId9"/>
          <a:stretch>
            <a:fillRect/>
          </a:stretch>
        </p:blipFill>
        <p:spPr>
          <a:xfrm>
            <a:off x="5204091" y="8411388"/>
            <a:ext cx="1395501" cy="517008"/>
          </a:xfrm>
          <a:prstGeom prst="rect">
            <a:avLst/>
          </a:prstGeom>
          <a:noFill/>
          <a:ln w="9525">
            <a:noFill/>
          </a:ln>
        </p:spPr>
      </p:pic>
      <p:pic>
        <p:nvPicPr>
          <p:cNvPr id="15" name="Picture 14">
            <a:extLst>
              <a:ext uri="{FF2B5EF4-FFF2-40B4-BE49-F238E27FC236}">
                <a16:creationId xmlns:a16="http://schemas.microsoft.com/office/drawing/2014/main" id="{481921A3-1AE7-4D4B-A368-E3F1D96582CB}"/>
              </a:ext>
            </a:extLst>
          </p:cNvPr>
          <p:cNvPicPr>
            <a:picLocks noChangeAspect="1"/>
          </p:cNvPicPr>
          <p:nvPr/>
        </p:nvPicPr>
        <p:blipFill>
          <a:blip r:embed="rId10"/>
          <a:stretch>
            <a:fillRect/>
          </a:stretch>
        </p:blipFill>
        <p:spPr>
          <a:xfrm>
            <a:off x="1073880" y="8243316"/>
            <a:ext cx="1547072" cy="630139"/>
          </a:xfrm>
          <a:prstGeom prst="rect">
            <a:avLst/>
          </a:prstGeom>
        </p:spPr>
      </p:pic>
      <p:pic>
        <p:nvPicPr>
          <p:cNvPr id="2" name="Picture 1">
            <a:extLst>
              <a:ext uri="{FF2B5EF4-FFF2-40B4-BE49-F238E27FC236}">
                <a16:creationId xmlns:a16="http://schemas.microsoft.com/office/drawing/2014/main" id="{89D7E1BA-15DA-46D2-B01F-397BD62DA372}"/>
              </a:ext>
            </a:extLst>
          </p:cNvPr>
          <p:cNvPicPr>
            <a:picLocks noChangeAspect="1"/>
          </p:cNvPicPr>
          <p:nvPr/>
        </p:nvPicPr>
        <p:blipFill>
          <a:blip r:embed="rId11"/>
          <a:stretch>
            <a:fillRect/>
          </a:stretch>
        </p:blipFill>
        <p:spPr>
          <a:xfrm>
            <a:off x="224114" y="2229127"/>
            <a:ext cx="3285993" cy="5663094"/>
          </a:xfrm>
          <a:prstGeom prst="rect">
            <a:avLst/>
          </a:prstGeom>
        </p:spPr>
      </p:pic>
      <p:pic>
        <p:nvPicPr>
          <p:cNvPr id="18" name="Picture 17">
            <a:extLst>
              <a:ext uri="{FF2B5EF4-FFF2-40B4-BE49-F238E27FC236}">
                <a16:creationId xmlns:a16="http://schemas.microsoft.com/office/drawing/2014/main" id="{00E04B4A-4BE4-4E05-9BF8-A471B7EBAE5D}"/>
              </a:ext>
            </a:extLst>
          </p:cNvPr>
          <p:cNvPicPr>
            <a:picLocks noChangeAspect="1"/>
          </p:cNvPicPr>
          <p:nvPr/>
        </p:nvPicPr>
        <p:blipFill>
          <a:blip r:embed="rId12"/>
          <a:stretch>
            <a:fillRect/>
          </a:stretch>
        </p:blipFill>
        <p:spPr>
          <a:xfrm>
            <a:off x="5152868" y="7449358"/>
            <a:ext cx="610428" cy="589379"/>
          </a:xfrm>
          <a:prstGeom prst="rect">
            <a:avLst/>
          </a:prstGeom>
        </p:spPr>
      </p:pic>
    </p:spTree>
    <p:extLst>
      <p:ext uri="{BB962C8B-B14F-4D97-AF65-F5344CB8AC3E}">
        <p14:creationId xmlns:p14="http://schemas.microsoft.com/office/powerpoint/2010/main" val="291457366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6"/>
          <a:stretch>
            <a:fillRect/>
          </a:stretch>
        </p:blipFill>
        <p:spPr>
          <a:xfrm>
            <a:off x="419386" y="460312"/>
            <a:ext cx="5842746" cy="854392"/>
          </a:xfrm>
          <a:prstGeom prst="rect">
            <a:avLst/>
          </a:prstGeom>
        </p:spPr>
      </p:pic>
      <p:sp>
        <p:nvSpPr>
          <p:cNvPr id="21" name="TextBox 20">
            <a:extLst>
              <a:ext uri="{FF2B5EF4-FFF2-40B4-BE49-F238E27FC236}">
                <a16:creationId xmlns:a16="http://schemas.microsoft.com/office/drawing/2014/main" id="{C9E4C7AE-6303-4B38-B384-230BCB85A882}"/>
              </a:ext>
            </a:extLst>
          </p:cNvPr>
          <p:cNvSpPr txBox="1"/>
          <p:nvPr/>
        </p:nvSpPr>
        <p:spPr>
          <a:xfrm>
            <a:off x="1047197" y="2258204"/>
            <a:ext cx="5661947" cy="369332"/>
          </a:xfrm>
          <a:prstGeom prst="rect">
            <a:avLst/>
          </a:prstGeom>
          <a:noFill/>
        </p:spPr>
        <p:txBody>
          <a:bodyPr wrap="square" rtlCol="0">
            <a:spAutoFit/>
          </a:bodyPr>
          <a:lstStyle/>
          <a:p>
            <a:r>
              <a:rPr lang="en-US" b="1" dirty="0"/>
              <a:t>LUDLOW™  </a:t>
            </a:r>
            <a:r>
              <a:rPr lang="en-US" b="1" cap="all" dirty="0"/>
              <a:t>BARLEY TWIST PULL HANDLE ON BACKPLATE    </a:t>
            </a:r>
          </a:p>
        </p:txBody>
      </p:sp>
      <p:sp>
        <p:nvSpPr>
          <p:cNvPr id="26" name="TextBox 25">
            <a:extLst>
              <a:ext uri="{FF2B5EF4-FFF2-40B4-BE49-F238E27FC236}">
                <a16:creationId xmlns:a16="http://schemas.microsoft.com/office/drawing/2014/main" id="{F146E743-8A89-4BF5-86D1-9F42153C1212}"/>
              </a:ext>
            </a:extLst>
          </p:cNvPr>
          <p:cNvSpPr txBox="1"/>
          <p:nvPr/>
        </p:nvSpPr>
        <p:spPr>
          <a:xfrm>
            <a:off x="3542769" y="1818163"/>
            <a:ext cx="1947672" cy="369332"/>
          </a:xfrm>
          <a:prstGeom prst="rect">
            <a:avLst/>
          </a:prstGeom>
          <a:noFill/>
        </p:spPr>
        <p:txBody>
          <a:bodyPr wrap="square" rtlCol="0">
            <a:spAutoFit/>
          </a:bodyPr>
          <a:lstStyle/>
          <a:p>
            <a:r>
              <a:rPr lang="en-PH" b="1" dirty="0">
                <a:solidFill>
                  <a:srgbClr val="FF0000"/>
                </a:solidFill>
              </a:rPr>
              <a:t>LF5101</a:t>
            </a:r>
          </a:p>
        </p:txBody>
      </p:sp>
      <p:pic>
        <p:nvPicPr>
          <p:cNvPr id="18" name="Picture 17">
            <a:extLst>
              <a:ext uri="{FF2B5EF4-FFF2-40B4-BE49-F238E27FC236}">
                <a16:creationId xmlns:a16="http://schemas.microsoft.com/office/drawing/2014/main" id="{E2612971-AC02-4FFF-A5BD-1FC0A7D5CD29}"/>
              </a:ext>
            </a:extLst>
          </p:cNvPr>
          <p:cNvPicPr>
            <a:picLocks noChangeAspect="1"/>
          </p:cNvPicPr>
          <p:nvPr/>
        </p:nvPicPr>
        <p:blipFill>
          <a:blip r:embed="rId7"/>
          <a:stretch>
            <a:fillRect/>
          </a:stretch>
        </p:blipFill>
        <p:spPr>
          <a:xfrm>
            <a:off x="5204091" y="8411388"/>
            <a:ext cx="1395501" cy="517008"/>
          </a:xfrm>
          <a:prstGeom prst="rect">
            <a:avLst/>
          </a:prstGeom>
          <a:noFill/>
          <a:ln w="9525">
            <a:noFill/>
          </a:ln>
        </p:spPr>
      </p:pic>
      <p:pic>
        <p:nvPicPr>
          <p:cNvPr id="2" name="Picture 1">
            <a:extLst>
              <a:ext uri="{FF2B5EF4-FFF2-40B4-BE49-F238E27FC236}">
                <a16:creationId xmlns:a16="http://schemas.microsoft.com/office/drawing/2014/main" id="{8AF51618-8B24-4F8C-ADDE-885698A4A128}"/>
              </a:ext>
            </a:extLst>
          </p:cNvPr>
          <p:cNvPicPr>
            <a:picLocks noChangeAspect="1"/>
          </p:cNvPicPr>
          <p:nvPr/>
        </p:nvPicPr>
        <p:blipFill>
          <a:blip r:embed="rId8"/>
          <a:stretch>
            <a:fillRect/>
          </a:stretch>
        </p:blipFill>
        <p:spPr>
          <a:xfrm>
            <a:off x="1047196" y="3012459"/>
            <a:ext cx="1132477" cy="4905085"/>
          </a:xfrm>
          <a:prstGeom prst="rect">
            <a:avLst/>
          </a:prstGeom>
        </p:spPr>
      </p:pic>
      <p:sp>
        <p:nvSpPr>
          <p:cNvPr id="3" name="Rectangle 2">
            <a:extLst>
              <a:ext uri="{FF2B5EF4-FFF2-40B4-BE49-F238E27FC236}">
                <a16:creationId xmlns:a16="http://schemas.microsoft.com/office/drawing/2014/main" id="{701F69D3-E2E7-45B6-8AB8-D0A9F9174C5A}"/>
              </a:ext>
            </a:extLst>
          </p:cNvPr>
          <p:cNvSpPr/>
          <p:nvPr/>
        </p:nvSpPr>
        <p:spPr>
          <a:xfrm>
            <a:off x="2565110" y="2969335"/>
            <a:ext cx="3429000" cy="4247317"/>
          </a:xfrm>
          <a:prstGeom prst="rect">
            <a:avLst/>
          </a:prstGeom>
        </p:spPr>
        <p:txBody>
          <a:bodyPr>
            <a:spAutoFit/>
          </a:bodyPr>
          <a:lstStyle/>
          <a:p>
            <a:r>
              <a:rPr lang="en-US" dirty="0">
                <a:solidFill>
                  <a:srgbClr val="333333"/>
                </a:solidFill>
                <a:latin typeface="Din2014-Light"/>
              </a:rPr>
              <a:t>Black Antique traditional style pull handle on backplate which will make a bold and striking addition to any entrance door. Fleur-de-</a:t>
            </a:r>
            <a:r>
              <a:rPr lang="en-US" dirty="0" err="1">
                <a:solidFill>
                  <a:srgbClr val="333333"/>
                </a:solidFill>
                <a:latin typeface="Din2014-Light"/>
              </a:rPr>
              <a:t>lys</a:t>
            </a:r>
            <a:r>
              <a:rPr lang="en-US" dirty="0">
                <a:solidFill>
                  <a:srgbClr val="333333"/>
                </a:solidFill>
                <a:latin typeface="Din2014-Light"/>
              </a:rPr>
              <a:t> patterns adorn the backplate above and below the twisted handle while the castle rampant design encompasses the fixing points. This sturdy handle will withstand the </a:t>
            </a:r>
            <a:r>
              <a:rPr lang="en-US" dirty="0" err="1">
                <a:solidFill>
                  <a:srgbClr val="333333"/>
                </a:solidFill>
                <a:latin typeface="Din2014-Light"/>
              </a:rPr>
              <a:t>rigours</a:t>
            </a:r>
            <a:r>
              <a:rPr lang="en-US" dirty="0">
                <a:solidFill>
                  <a:srgbClr val="333333"/>
                </a:solidFill>
                <a:latin typeface="Din2014-Light"/>
              </a:rPr>
              <a:t> of a busy environment such as pubs. Comes with a 10 year mechanical guarantee. Ludlow Black Antique is a traditional range of furniture with a powder coated Black finish.</a:t>
            </a:r>
            <a:endParaRPr lang="en-PH" dirty="0"/>
          </a:p>
        </p:txBody>
      </p:sp>
    </p:spTree>
    <p:extLst>
      <p:ext uri="{BB962C8B-B14F-4D97-AF65-F5344CB8AC3E}">
        <p14:creationId xmlns:p14="http://schemas.microsoft.com/office/powerpoint/2010/main" val="34756795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6"/>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7"/>
          <a:stretch>
            <a:fillRect/>
          </a:stretch>
        </p:blipFill>
        <p:spPr>
          <a:xfrm>
            <a:off x="419386" y="460312"/>
            <a:ext cx="5842746" cy="854392"/>
          </a:xfrm>
          <a:prstGeom prst="rect">
            <a:avLst/>
          </a:prstGeom>
        </p:spPr>
      </p:pic>
      <p:sp>
        <p:nvSpPr>
          <p:cNvPr id="37" name="TextBox 36">
            <a:extLst>
              <a:ext uri="{FF2B5EF4-FFF2-40B4-BE49-F238E27FC236}">
                <a16:creationId xmlns:a16="http://schemas.microsoft.com/office/drawing/2014/main" id="{52DC8923-61C9-4470-916A-9276F6A63A4E}"/>
              </a:ext>
            </a:extLst>
          </p:cNvPr>
          <p:cNvSpPr txBox="1"/>
          <p:nvPr/>
        </p:nvSpPr>
        <p:spPr>
          <a:xfrm>
            <a:off x="2806760" y="2449598"/>
            <a:ext cx="1018309" cy="369332"/>
          </a:xfrm>
          <a:prstGeom prst="rect">
            <a:avLst/>
          </a:prstGeom>
          <a:noFill/>
        </p:spPr>
        <p:txBody>
          <a:bodyPr wrap="square" rtlCol="0">
            <a:spAutoFit/>
          </a:bodyPr>
          <a:lstStyle/>
          <a:p>
            <a:r>
              <a:rPr lang="en-PH" b="1" dirty="0">
                <a:solidFill>
                  <a:srgbClr val="FF0000"/>
                </a:solidFill>
              </a:rPr>
              <a:t>  </a:t>
            </a:r>
          </a:p>
        </p:txBody>
      </p:sp>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8"/>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extLst>
              <p:ext uri="{D42A27DB-BD31-4B8C-83A1-F6EECF244321}">
                <p14:modId xmlns:p14="http://schemas.microsoft.com/office/powerpoint/2010/main" val="331910688"/>
              </p:ext>
            </p:extLst>
          </p:nvPr>
        </p:nvGraphicFramePr>
        <p:xfrm>
          <a:off x="1073880" y="4675231"/>
          <a:ext cx="4470992" cy="2837264"/>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US" sz="1000" b="0" baseline="0" dirty="0">
                          <a:solidFill>
                            <a:schemeClr val="tx1"/>
                          </a:solidFill>
                        </a:rPr>
                        <a:t>LF5101</a:t>
                      </a:r>
                      <a:endParaRPr lang="en-PH" sz="1000" b="0" baseline="0" dirty="0">
                        <a:solidFill>
                          <a:schemeClr val="tx1"/>
                        </a:solidFill>
                      </a:endParaRP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US" sz="1000" baseline="0" dirty="0">
                          <a:solidFill>
                            <a:schemeClr val="tx1"/>
                          </a:solidFill>
                        </a:rPr>
                        <a:t>LUDLOW</a:t>
                      </a:r>
                      <a:endParaRPr lang="en-PH" sz="1000" baseline="0" dirty="0">
                        <a:solidFill>
                          <a:schemeClr val="tx1"/>
                        </a:solidFill>
                      </a:endParaRPr>
                    </a:p>
                  </a:txBody>
                  <a:tcPr/>
                </a:tc>
                <a:extLst>
                  <a:ext uri="{0D108BD9-81ED-4DB2-BD59-A6C34878D82A}">
                    <a16:rowId xmlns:a16="http://schemas.microsoft.com/office/drawing/2014/main" val="3698042402"/>
                  </a:ext>
                </a:extLst>
              </a:tr>
              <a:tr h="354658">
                <a:tc>
                  <a:txBody>
                    <a:bodyPr/>
                    <a:lstStyle/>
                    <a:p>
                      <a:r>
                        <a:rPr lang="en-PH" sz="1000" baseline="0" dirty="0">
                          <a:solidFill>
                            <a:schemeClr val="tx1"/>
                          </a:solidFill>
                        </a:rPr>
                        <a:t>AVAILABLE FINISH</a:t>
                      </a:r>
                    </a:p>
                  </a:txBody>
                  <a:tcPr/>
                </a:tc>
                <a:tc>
                  <a:txBody>
                    <a:bodyPr/>
                    <a:lstStyle/>
                    <a:p>
                      <a:r>
                        <a:rPr lang="en-US" sz="1000" baseline="0" dirty="0">
                          <a:solidFill>
                            <a:schemeClr val="tx1"/>
                          </a:solidFill>
                        </a:rPr>
                        <a:t>POWDER COATED BLACK</a:t>
                      </a:r>
                      <a:endParaRPr lang="en-PH" sz="1000" baseline="0" dirty="0">
                        <a:solidFill>
                          <a:schemeClr val="tx1"/>
                        </a:solidFill>
                      </a:endParaRP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US" sz="1000" baseline="0" dirty="0">
                          <a:solidFill>
                            <a:schemeClr val="tx1"/>
                          </a:solidFill>
                        </a:rPr>
                        <a:t>PULL HANDLE</a:t>
                      </a:r>
                      <a:endParaRPr lang="en-PH" sz="1000" baseline="0" dirty="0">
                        <a:solidFill>
                          <a:schemeClr val="tx1"/>
                        </a:solidFill>
                      </a:endParaRPr>
                    </a:p>
                  </a:txBody>
                  <a:tcPr/>
                </a:tc>
                <a:extLst>
                  <a:ext uri="{0D108BD9-81ED-4DB2-BD59-A6C34878D82A}">
                    <a16:rowId xmlns:a16="http://schemas.microsoft.com/office/drawing/2014/main" val="2401254085"/>
                  </a:ext>
                </a:extLst>
              </a:tr>
              <a:tr h="354658">
                <a:tc>
                  <a:txBody>
                    <a:bodyPr/>
                    <a:lstStyle/>
                    <a:p>
                      <a:r>
                        <a:rPr lang="en-US" sz="1000" baseline="0" dirty="0">
                          <a:solidFill>
                            <a:schemeClr val="tx1"/>
                          </a:solidFill>
                        </a:rPr>
                        <a:t>LENGTH</a:t>
                      </a:r>
                      <a:endParaRPr lang="en-PH" sz="1000" baseline="0" dirty="0">
                        <a:solidFill>
                          <a:schemeClr val="tx1"/>
                        </a:solidFill>
                      </a:endParaRPr>
                    </a:p>
                  </a:txBody>
                  <a:tcPr/>
                </a:tc>
                <a:tc>
                  <a:txBody>
                    <a:bodyPr/>
                    <a:lstStyle/>
                    <a:p>
                      <a:r>
                        <a:rPr lang="en-US" sz="1000" baseline="0" dirty="0">
                          <a:solidFill>
                            <a:schemeClr val="tx1"/>
                          </a:solidFill>
                        </a:rPr>
                        <a:t>310MM</a:t>
                      </a:r>
                      <a:endParaRPr lang="en-PH" sz="1000" baseline="0" dirty="0">
                        <a:solidFill>
                          <a:schemeClr val="tx1"/>
                        </a:solidFill>
                      </a:endParaRPr>
                    </a:p>
                  </a:txBody>
                  <a:tcPr/>
                </a:tc>
                <a:extLst>
                  <a:ext uri="{0D108BD9-81ED-4DB2-BD59-A6C34878D82A}">
                    <a16:rowId xmlns:a16="http://schemas.microsoft.com/office/drawing/2014/main" val="1126124889"/>
                  </a:ext>
                </a:extLst>
              </a:tr>
              <a:tr h="354658">
                <a:tc>
                  <a:txBody>
                    <a:bodyPr/>
                    <a:lstStyle/>
                    <a:p>
                      <a:r>
                        <a:rPr lang="en-US" sz="1000" baseline="0" dirty="0">
                          <a:solidFill>
                            <a:schemeClr val="tx1"/>
                          </a:solidFill>
                        </a:rPr>
                        <a:t>PROJECTION</a:t>
                      </a:r>
                      <a:endParaRPr lang="en-PH" sz="1000" baseline="0" dirty="0">
                        <a:solidFill>
                          <a:schemeClr val="tx1"/>
                        </a:solidFill>
                      </a:endParaRPr>
                    </a:p>
                  </a:txBody>
                  <a:tcPr/>
                </a:tc>
                <a:tc>
                  <a:txBody>
                    <a:bodyPr/>
                    <a:lstStyle/>
                    <a:p>
                      <a:r>
                        <a:rPr lang="en-US" sz="1000" baseline="0" dirty="0">
                          <a:solidFill>
                            <a:schemeClr val="tx1"/>
                          </a:solidFill>
                        </a:rPr>
                        <a:t>81MM</a:t>
                      </a:r>
                      <a:endParaRPr lang="en-PH" sz="1000" baseline="0" dirty="0">
                        <a:solidFill>
                          <a:schemeClr val="tx1"/>
                        </a:solidFill>
                      </a:endParaRPr>
                    </a:p>
                  </a:txBody>
                  <a:tcPr/>
                </a:tc>
                <a:extLst>
                  <a:ext uri="{0D108BD9-81ED-4DB2-BD59-A6C34878D82A}">
                    <a16:rowId xmlns:a16="http://schemas.microsoft.com/office/drawing/2014/main" val="725395169"/>
                  </a:ext>
                </a:extLst>
              </a:tr>
              <a:tr h="354658">
                <a:tc>
                  <a:txBody>
                    <a:bodyPr/>
                    <a:lstStyle/>
                    <a:p>
                      <a:r>
                        <a:rPr lang="en-PH" sz="1000" baseline="0" dirty="0">
                          <a:solidFill>
                            <a:schemeClr val="tx1"/>
                          </a:solidFill>
                        </a:rPr>
                        <a:t>MECHANICAL WARRANTY</a:t>
                      </a:r>
                    </a:p>
                  </a:txBody>
                  <a:tcPr/>
                </a:tc>
                <a:tc>
                  <a:txBody>
                    <a:bodyPr/>
                    <a:lstStyle/>
                    <a:p>
                      <a:r>
                        <a:rPr lang="en-US" sz="1000" baseline="0" dirty="0">
                          <a:solidFill>
                            <a:schemeClr val="tx1"/>
                          </a:solidFill>
                        </a:rPr>
                        <a:t>10 YEARS</a:t>
                      </a:r>
                      <a:endParaRPr lang="en-PH" sz="1000" baseline="0" dirty="0">
                        <a:solidFill>
                          <a:schemeClr val="tx1"/>
                        </a:solidFill>
                      </a:endParaRPr>
                    </a:p>
                  </a:txBody>
                  <a:tcPr/>
                </a:tc>
                <a:extLst>
                  <a:ext uri="{0D108BD9-81ED-4DB2-BD59-A6C34878D82A}">
                    <a16:rowId xmlns:a16="http://schemas.microsoft.com/office/drawing/2014/main" val="1480764841"/>
                  </a:ext>
                </a:extLst>
              </a:tr>
            </a:tbl>
          </a:graphicData>
        </a:graphic>
      </p:graphicFrame>
      <p:pic>
        <p:nvPicPr>
          <p:cNvPr id="6" name="Picture 5">
            <a:extLst>
              <a:ext uri="{FF2B5EF4-FFF2-40B4-BE49-F238E27FC236}">
                <a16:creationId xmlns:a16="http://schemas.microsoft.com/office/drawing/2014/main" id="{3AEBE0D2-ADF4-4661-8739-4A4AC654BA53}"/>
              </a:ext>
            </a:extLst>
          </p:cNvPr>
          <p:cNvPicPr>
            <a:picLocks noChangeAspect="1"/>
          </p:cNvPicPr>
          <p:nvPr/>
        </p:nvPicPr>
        <p:blipFill>
          <a:blip r:embed="rId9"/>
          <a:stretch>
            <a:fillRect/>
          </a:stretch>
        </p:blipFill>
        <p:spPr>
          <a:xfrm>
            <a:off x="4554272" y="2941487"/>
            <a:ext cx="990600" cy="209550"/>
          </a:xfrm>
          <a:prstGeom prst="rect">
            <a:avLst/>
          </a:prstGeom>
        </p:spPr>
      </p:pic>
      <p:pic>
        <p:nvPicPr>
          <p:cNvPr id="21" name="Picture 20">
            <a:extLst>
              <a:ext uri="{FF2B5EF4-FFF2-40B4-BE49-F238E27FC236}">
                <a16:creationId xmlns:a16="http://schemas.microsoft.com/office/drawing/2014/main" id="{27833E90-8F9B-48A8-AD5A-6681B68B1F56}"/>
              </a:ext>
            </a:extLst>
          </p:cNvPr>
          <p:cNvPicPr>
            <a:picLocks noChangeAspect="1"/>
          </p:cNvPicPr>
          <p:nvPr/>
        </p:nvPicPr>
        <p:blipFill>
          <a:blip r:embed="rId10"/>
          <a:stretch>
            <a:fillRect/>
          </a:stretch>
        </p:blipFill>
        <p:spPr>
          <a:xfrm>
            <a:off x="5204091" y="8411388"/>
            <a:ext cx="1395501" cy="517008"/>
          </a:xfrm>
          <a:prstGeom prst="rect">
            <a:avLst/>
          </a:prstGeom>
          <a:noFill/>
          <a:ln w="9525">
            <a:noFill/>
          </a:ln>
        </p:spPr>
      </p:pic>
      <p:pic>
        <p:nvPicPr>
          <p:cNvPr id="15" name="Picture 14">
            <a:extLst>
              <a:ext uri="{FF2B5EF4-FFF2-40B4-BE49-F238E27FC236}">
                <a16:creationId xmlns:a16="http://schemas.microsoft.com/office/drawing/2014/main" id="{D3412251-F799-4C95-A245-391A9BF6AEB5}"/>
              </a:ext>
            </a:extLst>
          </p:cNvPr>
          <p:cNvPicPr>
            <a:picLocks noChangeAspect="1"/>
          </p:cNvPicPr>
          <p:nvPr/>
        </p:nvPicPr>
        <p:blipFill>
          <a:blip r:embed="rId11"/>
          <a:stretch>
            <a:fillRect/>
          </a:stretch>
        </p:blipFill>
        <p:spPr>
          <a:xfrm>
            <a:off x="1073880" y="8243316"/>
            <a:ext cx="1547072" cy="630139"/>
          </a:xfrm>
          <a:prstGeom prst="rect">
            <a:avLst/>
          </a:prstGeom>
        </p:spPr>
      </p:pic>
      <p:pic>
        <p:nvPicPr>
          <p:cNvPr id="2" name="Picture 1">
            <a:extLst>
              <a:ext uri="{FF2B5EF4-FFF2-40B4-BE49-F238E27FC236}">
                <a16:creationId xmlns:a16="http://schemas.microsoft.com/office/drawing/2014/main" id="{32DB3B57-2C06-45E5-A165-60E44EE274DA}"/>
              </a:ext>
            </a:extLst>
          </p:cNvPr>
          <p:cNvPicPr>
            <a:picLocks noChangeAspect="1"/>
          </p:cNvPicPr>
          <p:nvPr/>
        </p:nvPicPr>
        <p:blipFill>
          <a:blip r:embed="rId12"/>
          <a:stretch>
            <a:fillRect/>
          </a:stretch>
        </p:blipFill>
        <p:spPr>
          <a:xfrm>
            <a:off x="1233378" y="1887762"/>
            <a:ext cx="4071082" cy="2708329"/>
          </a:xfrm>
          <a:prstGeom prst="rect">
            <a:avLst/>
          </a:prstGeom>
        </p:spPr>
      </p:pic>
      <p:pic>
        <p:nvPicPr>
          <p:cNvPr id="18" name="Picture 17">
            <a:extLst>
              <a:ext uri="{FF2B5EF4-FFF2-40B4-BE49-F238E27FC236}">
                <a16:creationId xmlns:a16="http://schemas.microsoft.com/office/drawing/2014/main" id="{BB2BC2F9-37F0-4F94-B80B-FE1188DF1D18}"/>
              </a:ext>
            </a:extLst>
          </p:cNvPr>
          <p:cNvPicPr>
            <a:picLocks noChangeAspect="1"/>
          </p:cNvPicPr>
          <p:nvPr/>
        </p:nvPicPr>
        <p:blipFill>
          <a:blip r:embed="rId13"/>
          <a:stretch>
            <a:fillRect/>
          </a:stretch>
        </p:blipFill>
        <p:spPr>
          <a:xfrm>
            <a:off x="5376155" y="7736443"/>
            <a:ext cx="610428" cy="589379"/>
          </a:xfrm>
          <a:prstGeom prst="rect">
            <a:avLst/>
          </a:prstGeom>
        </p:spPr>
      </p:pic>
    </p:spTree>
    <p:extLst>
      <p:ext uri="{BB962C8B-B14F-4D97-AF65-F5344CB8AC3E}">
        <p14:creationId xmlns:p14="http://schemas.microsoft.com/office/powerpoint/2010/main" val="89029027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6"/>
          <a:stretch>
            <a:fillRect/>
          </a:stretch>
        </p:blipFill>
        <p:spPr>
          <a:xfrm>
            <a:off x="419386" y="460312"/>
            <a:ext cx="5842746" cy="854392"/>
          </a:xfrm>
          <a:prstGeom prst="rect">
            <a:avLst/>
          </a:prstGeom>
        </p:spPr>
      </p:pic>
      <p:sp>
        <p:nvSpPr>
          <p:cNvPr id="21" name="TextBox 20">
            <a:extLst>
              <a:ext uri="{FF2B5EF4-FFF2-40B4-BE49-F238E27FC236}">
                <a16:creationId xmlns:a16="http://schemas.microsoft.com/office/drawing/2014/main" id="{C9E4C7AE-6303-4B38-B384-230BCB85A882}"/>
              </a:ext>
            </a:extLst>
          </p:cNvPr>
          <p:cNvSpPr txBox="1"/>
          <p:nvPr/>
        </p:nvSpPr>
        <p:spPr>
          <a:xfrm>
            <a:off x="1360967" y="1868516"/>
            <a:ext cx="4742121" cy="369332"/>
          </a:xfrm>
          <a:prstGeom prst="rect">
            <a:avLst/>
          </a:prstGeom>
          <a:noFill/>
        </p:spPr>
        <p:txBody>
          <a:bodyPr wrap="square" rtlCol="0">
            <a:spAutoFit/>
          </a:bodyPr>
          <a:lstStyle/>
          <a:p>
            <a:r>
              <a:rPr lang="en-US" b="1" dirty="0"/>
              <a:t>LUDLOW™  </a:t>
            </a:r>
            <a:r>
              <a:rPr lang="en-US" b="1" cap="all" dirty="0"/>
              <a:t>CURLY TAIL LEVER ON BACKPLATE    </a:t>
            </a:r>
          </a:p>
        </p:txBody>
      </p:sp>
      <p:sp>
        <p:nvSpPr>
          <p:cNvPr id="26" name="TextBox 25">
            <a:extLst>
              <a:ext uri="{FF2B5EF4-FFF2-40B4-BE49-F238E27FC236}">
                <a16:creationId xmlns:a16="http://schemas.microsoft.com/office/drawing/2014/main" id="{F146E743-8A89-4BF5-86D1-9F42153C1212}"/>
              </a:ext>
            </a:extLst>
          </p:cNvPr>
          <p:cNvSpPr txBox="1"/>
          <p:nvPr/>
        </p:nvSpPr>
        <p:spPr>
          <a:xfrm>
            <a:off x="2468880" y="1499185"/>
            <a:ext cx="1947672" cy="369332"/>
          </a:xfrm>
          <a:prstGeom prst="rect">
            <a:avLst/>
          </a:prstGeom>
          <a:noFill/>
        </p:spPr>
        <p:txBody>
          <a:bodyPr wrap="square" rtlCol="0">
            <a:spAutoFit/>
          </a:bodyPr>
          <a:lstStyle/>
          <a:p>
            <a:r>
              <a:rPr lang="en-PH" b="1" dirty="0">
                <a:solidFill>
                  <a:srgbClr val="FF0000"/>
                </a:solidFill>
              </a:rPr>
              <a:t> </a:t>
            </a:r>
          </a:p>
        </p:txBody>
      </p:sp>
      <p:pic>
        <p:nvPicPr>
          <p:cNvPr id="18" name="Picture 17">
            <a:extLst>
              <a:ext uri="{FF2B5EF4-FFF2-40B4-BE49-F238E27FC236}">
                <a16:creationId xmlns:a16="http://schemas.microsoft.com/office/drawing/2014/main" id="{E2612971-AC02-4FFF-A5BD-1FC0A7D5CD29}"/>
              </a:ext>
            </a:extLst>
          </p:cNvPr>
          <p:cNvPicPr>
            <a:picLocks noChangeAspect="1"/>
          </p:cNvPicPr>
          <p:nvPr/>
        </p:nvPicPr>
        <p:blipFill>
          <a:blip r:embed="rId7"/>
          <a:stretch>
            <a:fillRect/>
          </a:stretch>
        </p:blipFill>
        <p:spPr>
          <a:xfrm>
            <a:off x="5204091" y="8411388"/>
            <a:ext cx="1395501" cy="517008"/>
          </a:xfrm>
          <a:prstGeom prst="rect">
            <a:avLst/>
          </a:prstGeom>
          <a:noFill/>
          <a:ln w="9525">
            <a:noFill/>
          </a:ln>
        </p:spPr>
      </p:pic>
      <p:sp>
        <p:nvSpPr>
          <p:cNvPr id="2" name="TextBox 1">
            <a:extLst>
              <a:ext uri="{FF2B5EF4-FFF2-40B4-BE49-F238E27FC236}">
                <a16:creationId xmlns:a16="http://schemas.microsoft.com/office/drawing/2014/main" id="{56EF9D3A-4D2E-4133-BF84-12E42E7ECBB4}"/>
              </a:ext>
            </a:extLst>
          </p:cNvPr>
          <p:cNvSpPr txBox="1"/>
          <p:nvPr/>
        </p:nvSpPr>
        <p:spPr>
          <a:xfrm>
            <a:off x="2647505" y="1599905"/>
            <a:ext cx="1205457" cy="369332"/>
          </a:xfrm>
          <a:prstGeom prst="rect">
            <a:avLst/>
          </a:prstGeom>
          <a:noFill/>
        </p:spPr>
        <p:txBody>
          <a:bodyPr wrap="square" rtlCol="0">
            <a:spAutoFit/>
          </a:bodyPr>
          <a:lstStyle/>
          <a:p>
            <a:r>
              <a:rPr lang="en-US" b="1" dirty="0">
                <a:solidFill>
                  <a:srgbClr val="FF0000"/>
                </a:solidFill>
              </a:rPr>
              <a:t>LF5116</a:t>
            </a:r>
            <a:endParaRPr lang="en-PH" b="1" dirty="0">
              <a:solidFill>
                <a:srgbClr val="FF0000"/>
              </a:solidFill>
            </a:endParaRPr>
          </a:p>
        </p:txBody>
      </p:sp>
      <p:pic>
        <p:nvPicPr>
          <p:cNvPr id="3" name="Picture 2">
            <a:extLst>
              <a:ext uri="{FF2B5EF4-FFF2-40B4-BE49-F238E27FC236}">
                <a16:creationId xmlns:a16="http://schemas.microsoft.com/office/drawing/2014/main" id="{00850118-310F-4BB5-B05F-3FB0190562FE}"/>
              </a:ext>
            </a:extLst>
          </p:cNvPr>
          <p:cNvPicPr>
            <a:picLocks noChangeAspect="1"/>
          </p:cNvPicPr>
          <p:nvPr/>
        </p:nvPicPr>
        <p:blipFill>
          <a:blip r:embed="rId8"/>
          <a:stretch>
            <a:fillRect/>
          </a:stretch>
        </p:blipFill>
        <p:spPr>
          <a:xfrm>
            <a:off x="2094614" y="4605501"/>
            <a:ext cx="3113453" cy="3396494"/>
          </a:xfrm>
          <a:prstGeom prst="rect">
            <a:avLst/>
          </a:prstGeom>
        </p:spPr>
      </p:pic>
      <p:sp>
        <p:nvSpPr>
          <p:cNvPr id="4" name="Rectangle 3">
            <a:extLst>
              <a:ext uri="{FF2B5EF4-FFF2-40B4-BE49-F238E27FC236}">
                <a16:creationId xmlns:a16="http://schemas.microsoft.com/office/drawing/2014/main" id="{60741F55-1B99-4615-8F59-D105378F19B8}"/>
              </a:ext>
            </a:extLst>
          </p:cNvPr>
          <p:cNvSpPr/>
          <p:nvPr/>
        </p:nvSpPr>
        <p:spPr>
          <a:xfrm>
            <a:off x="978195" y="2438077"/>
            <a:ext cx="5283937" cy="2062103"/>
          </a:xfrm>
          <a:prstGeom prst="rect">
            <a:avLst/>
          </a:prstGeom>
        </p:spPr>
        <p:txBody>
          <a:bodyPr wrap="square">
            <a:spAutoFit/>
          </a:bodyPr>
          <a:lstStyle/>
          <a:p>
            <a:r>
              <a:rPr lang="en-US" sz="1600" dirty="0">
                <a:solidFill>
                  <a:srgbClr val="333333"/>
                </a:solidFill>
                <a:latin typeface="Din2014-Light"/>
              </a:rPr>
              <a:t>Black Antique lever on backplate. Elegant and visually impressive the curly-tail lever sits on an elaborate fleur-de-</a:t>
            </a:r>
            <a:r>
              <a:rPr lang="en-US" sz="1600" dirty="0" err="1">
                <a:solidFill>
                  <a:srgbClr val="333333"/>
                </a:solidFill>
                <a:latin typeface="Din2014-Light"/>
              </a:rPr>
              <a:t>lys</a:t>
            </a:r>
            <a:r>
              <a:rPr lang="en-US" sz="1600" dirty="0">
                <a:solidFill>
                  <a:srgbClr val="333333"/>
                </a:solidFill>
                <a:latin typeface="Din2014-Light"/>
              </a:rPr>
              <a:t> backplate. This striking and unique design and would be suitable for many different applications throughout the home. Available in Lock, Latch, or Bathroom versions. Comes with a 10 year mechanical guarantee. Suitable for domestic use. Ludlow Black Antique is a traditional range of furniture with a powder coated Black finish.</a:t>
            </a:r>
            <a:endParaRPr lang="en-PH" sz="1600" dirty="0"/>
          </a:p>
        </p:txBody>
      </p:sp>
    </p:spTree>
    <p:extLst>
      <p:ext uri="{BB962C8B-B14F-4D97-AF65-F5344CB8AC3E}">
        <p14:creationId xmlns:p14="http://schemas.microsoft.com/office/powerpoint/2010/main" val="260193384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6"/>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7"/>
          <a:stretch>
            <a:fillRect/>
          </a:stretch>
        </p:blipFill>
        <p:spPr>
          <a:xfrm>
            <a:off x="419386" y="460312"/>
            <a:ext cx="5842746" cy="854392"/>
          </a:xfrm>
          <a:prstGeom prst="rect">
            <a:avLst/>
          </a:prstGeom>
        </p:spPr>
      </p:pic>
      <p:sp>
        <p:nvSpPr>
          <p:cNvPr id="37" name="TextBox 36">
            <a:extLst>
              <a:ext uri="{FF2B5EF4-FFF2-40B4-BE49-F238E27FC236}">
                <a16:creationId xmlns:a16="http://schemas.microsoft.com/office/drawing/2014/main" id="{52DC8923-61C9-4470-916A-9276F6A63A4E}"/>
              </a:ext>
            </a:extLst>
          </p:cNvPr>
          <p:cNvSpPr txBox="1"/>
          <p:nvPr/>
        </p:nvSpPr>
        <p:spPr>
          <a:xfrm>
            <a:off x="2806760" y="2449598"/>
            <a:ext cx="1018309" cy="369332"/>
          </a:xfrm>
          <a:prstGeom prst="rect">
            <a:avLst/>
          </a:prstGeom>
          <a:noFill/>
        </p:spPr>
        <p:txBody>
          <a:bodyPr wrap="square" rtlCol="0">
            <a:spAutoFit/>
          </a:bodyPr>
          <a:lstStyle/>
          <a:p>
            <a:r>
              <a:rPr lang="en-PH" b="1" dirty="0">
                <a:solidFill>
                  <a:srgbClr val="FF0000"/>
                </a:solidFill>
              </a:rPr>
              <a:t>  </a:t>
            </a:r>
          </a:p>
        </p:txBody>
      </p:sp>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8"/>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extLst>
              <p:ext uri="{D42A27DB-BD31-4B8C-83A1-F6EECF244321}">
                <p14:modId xmlns:p14="http://schemas.microsoft.com/office/powerpoint/2010/main" val="3321255377"/>
              </p:ext>
            </p:extLst>
          </p:nvPr>
        </p:nvGraphicFramePr>
        <p:xfrm>
          <a:off x="1073880" y="4919784"/>
          <a:ext cx="4470992" cy="2837264"/>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US" sz="1000" b="0" baseline="0" dirty="0">
                          <a:solidFill>
                            <a:schemeClr val="tx1"/>
                          </a:solidFill>
                        </a:rPr>
                        <a:t>LF5116</a:t>
                      </a:r>
                      <a:endParaRPr lang="en-PH" sz="1000" b="0" baseline="0" dirty="0">
                        <a:solidFill>
                          <a:schemeClr val="tx1"/>
                        </a:solidFill>
                      </a:endParaRP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US" sz="1000" baseline="0" dirty="0">
                          <a:solidFill>
                            <a:schemeClr val="tx1"/>
                          </a:solidFill>
                        </a:rPr>
                        <a:t>LUDLOW</a:t>
                      </a:r>
                      <a:endParaRPr lang="en-PH" sz="1000" baseline="0" dirty="0">
                        <a:solidFill>
                          <a:schemeClr val="tx1"/>
                        </a:solidFill>
                      </a:endParaRPr>
                    </a:p>
                  </a:txBody>
                  <a:tcPr/>
                </a:tc>
                <a:extLst>
                  <a:ext uri="{0D108BD9-81ED-4DB2-BD59-A6C34878D82A}">
                    <a16:rowId xmlns:a16="http://schemas.microsoft.com/office/drawing/2014/main" val="3698042402"/>
                  </a:ext>
                </a:extLst>
              </a:tr>
              <a:tr h="354658">
                <a:tc>
                  <a:txBody>
                    <a:bodyPr/>
                    <a:lstStyle/>
                    <a:p>
                      <a:r>
                        <a:rPr lang="en-PH" sz="1000" baseline="0" dirty="0">
                          <a:solidFill>
                            <a:schemeClr val="tx1"/>
                          </a:solidFill>
                        </a:rPr>
                        <a:t>AVAILABLE FINISH</a:t>
                      </a:r>
                    </a:p>
                  </a:txBody>
                  <a:tcPr/>
                </a:tc>
                <a:tc>
                  <a:txBody>
                    <a:bodyPr/>
                    <a:lstStyle/>
                    <a:p>
                      <a:r>
                        <a:rPr lang="en-US" sz="1000" baseline="0" dirty="0">
                          <a:solidFill>
                            <a:schemeClr val="tx1"/>
                          </a:solidFill>
                        </a:rPr>
                        <a:t>POWDER COATED BLACK</a:t>
                      </a:r>
                      <a:endParaRPr lang="en-PH" sz="1000" baseline="0" dirty="0">
                        <a:solidFill>
                          <a:schemeClr val="tx1"/>
                        </a:solidFill>
                      </a:endParaRP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US" sz="1000" baseline="0" dirty="0">
                          <a:solidFill>
                            <a:schemeClr val="tx1"/>
                          </a:solidFill>
                        </a:rPr>
                        <a:t>LEVER HANDLE</a:t>
                      </a:r>
                      <a:endParaRPr lang="en-PH" sz="1000" baseline="0" dirty="0">
                        <a:solidFill>
                          <a:schemeClr val="tx1"/>
                        </a:solidFill>
                      </a:endParaRPr>
                    </a:p>
                  </a:txBody>
                  <a:tcPr/>
                </a:tc>
                <a:extLst>
                  <a:ext uri="{0D108BD9-81ED-4DB2-BD59-A6C34878D82A}">
                    <a16:rowId xmlns:a16="http://schemas.microsoft.com/office/drawing/2014/main" val="2401254085"/>
                  </a:ext>
                </a:extLst>
              </a:tr>
              <a:tr h="354658">
                <a:tc>
                  <a:txBody>
                    <a:bodyPr/>
                    <a:lstStyle/>
                    <a:p>
                      <a:r>
                        <a:rPr lang="en-US" sz="1000" baseline="0" dirty="0">
                          <a:solidFill>
                            <a:schemeClr val="tx1"/>
                          </a:solidFill>
                        </a:rPr>
                        <a:t>LENGTH</a:t>
                      </a:r>
                      <a:endParaRPr lang="en-PH" sz="1000" baseline="0" dirty="0">
                        <a:solidFill>
                          <a:schemeClr val="tx1"/>
                        </a:solidFill>
                      </a:endParaRPr>
                    </a:p>
                  </a:txBody>
                  <a:tcPr/>
                </a:tc>
                <a:tc>
                  <a:txBody>
                    <a:bodyPr/>
                    <a:lstStyle/>
                    <a:p>
                      <a:r>
                        <a:rPr lang="en-US" sz="1000" baseline="0" dirty="0">
                          <a:solidFill>
                            <a:schemeClr val="tx1"/>
                          </a:solidFill>
                        </a:rPr>
                        <a:t>167MM</a:t>
                      </a:r>
                      <a:endParaRPr lang="en-PH" sz="1000" baseline="0" dirty="0">
                        <a:solidFill>
                          <a:schemeClr val="tx1"/>
                        </a:solidFill>
                      </a:endParaRPr>
                    </a:p>
                  </a:txBody>
                  <a:tcPr/>
                </a:tc>
                <a:extLst>
                  <a:ext uri="{0D108BD9-81ED-4DB2-BD59-A6C34878D82A}">
                    <a16:rowId xmlns:a16="http://schemas.microsoft.com/office/drawing/2014/main" val="1126124889"/>
                  </a:ext>
                </a:extLst>
              </a:tr>
              <a:tr h="354658">
                <a:tc>
                  <a:txBody>
                    <a:bodyPr/>
                    <a:lstStyle/>
                    <a:p>
                      <a:r>
                        <a:rPr lang="en-US" sz="1000" baseline="0" dirty="0">
                          <a:solidFill>
                            <a:schemeClr val="tx1"/>
                          </a:solidFill>
                        </a:rPr>
                        <a:t>PROJECTION</a:t>
                      </a:r>
                      <a:endParaRPr lang="en-PH" sz="1000" baseline="0" dirty="0">
                        <a:solidFill>
                          <a:schemeClr val="tx1"/>
                        </a:solidFill>
                      </a:endParaRPr>
                    </a:p>
                  </a:txBody>
                  <a:tcPr/>
                </a:tc>
                <a:tc>
                  <a:txBody>
                    <a:bodyPr/>
                    <a:lstStyle/>
                    <a:p>
                      <a:r>
                        <a:rPr lang="en-US" sz="1000" baseline="0" dirty="0">
                          <a:solidFill>
                            <a:schemeClr val="tx1"/>
                          </a:solidFill>
                        </a:rPr>
                        <a:t>53MM</a:t>
                      </a:r>
                      <a:endParaRPr lang="en-PH" sz="1000" baseline="0" dirty="0">
                        <a:solidFill>
                          <a:schemeClr val="tx1"/>
                        </a:solidFill>
                      </a:endParaRPr>
                    </a:p>
                  </a:txBody>
                  <a:tcPr/>
                </a:tc>
                <a:extLst>
                  <a:ext uri="{0D108BD9-81ED-4DB2-BD59-A6C34878D82A}">
                    <a16:rowId xmlns:a16="http://schemas.microsoft.com/office/drawing/2014/main" val="725395169"/>
                  </a:ext>
                </a:extLst>
              </a:tr>
              <a:tr h="354658">
                <a:tc>
                  <a:txBody>
                    <a:bodyPr/>
                    <a:lstStyle/>
                    <a:p>
                      <a:r>
                        <a:rPr lang="en-PH" sz="1000" baseline="0" dirty="0">
                          <a:solidFill>
                            <a:schemeClr val="tx1"/>
                          </a:solidFill>
                        </a:rPr>
                        <a:t>MECHANICAL WARRANTY</a:t>
                      </a:r>
                    </a:p>
                  </a:txBody>
                  <a:tcPr/>
                </a:tc>
                <a:tc>
                  <a:txBody>
                    <a:bodyPr/>
                    <a:lstStyle/>
                    <a:p>
                      <a:r>
                        <a:rPr lang="en-US" sz="1000" baseline="0" dirty="0">
                          <a:solidFill>
                            <a:schemeClr val="tx1"/>
                          </a:solidFill>
                        </a:rPr>
                        <a:t>10 YEARS</a:t>
                      </a:r>
                      <a:endParaRPr lang="en-PH" sz="1000" baseline="0" dirty="0">
                        <a:solidFill>
                          <a:schemeClr val="tx1"/>
                        </a:solidFill>
                      </a:endParaRPr>
                    </a:p>
                  </a:txBody>
                  <a:tcPr/>
                </a:tc>
                <a:extLst>
                  <a:ext uri="{0D108BD9-81ED-4DB2-BD59-A6C34878D82A}">
                    <a16:rowId xmlns:a16="http://schemas.microsoft.com/office/drawing/2014/main" val="1480764841"/>
                  </a:ext>
                </a:extLst>
              </a:tr>
            </a:tbl>
          </a:graphicData>
        </a:graphic>
      </p:graphicFrame>
      <p:pic>
        <p:nvPicPr>
          <p:cNvPr id="6" name="Picture 5">
            <a:extLst>
              <a:ext uri="{FF2B5EF4-FFF2-40B4-BE49-F238E27FC236}">
                <a16:creationId xmlns:a16="http://schemas.microsoft.com/office/drawing/2014/main" id="{3AEBE0D2-ADF4-4661-8739-4A4AC654BA53}"/>
              </a:ext>
            </a:extLst>
          </p:cNvPr>
          <p:cNvPicPr>
            <a:picLocks noChangeAspect="1"/>
          </p:cNvPicPr>
          <p:nvPr/>
        </p:nvPicPr>
        <p:blipFill>
          <a:blip r:embed="rId9"/>
          <a:stretch>
            <a:fillRect/>
          </a:stretch>
        </p:blipFill>
        <p:spPr>
          <a:xfrm>
            <a:off x="4554272" y="2941487"/>
            <a:ext cx="990600" cy="209550"/>
          </a:xfrm>
          <a:prstGeom prst="rect">
            <a:avLst/>
          </a:prstGeom>
        </p:spPr>
      </p:pic>
      <p:pic>
        <p:nvPicPr>
          <p:cNvPr id="21" name="Picture 20">
            <a:extLst>
              <a:ext uri="{FF2B5EF4-FFF2-40B4-BE49-F238E27FC236}">
                <a16:creationId xmlns:a16="http://schemas.microsoft.com/office/drawing/2014/main" id="{27833E90-8F9B-48A8-AD5A-6681B68B1F56}"/>
              </a:ext>
            </a:extLst>
          </p:cNvPr>
          <p:cNvPicPr>
            <a:picLocks noChangeAspect="1"/>
          </p:cNvPicPr>
          <p:nvPr/>
        </p:nvPicPr>
        <p:blipFill>
          <a:blip r:embed="rId10"/>
          <a:stretch>
            <a:fillRect/>
          </a:stretch>
        </p:blipFill>
        <p:spPr>
          <a:xfrm>
            <a:off x="5204091" y="8411388"/>
            <a:ext cx="1395501" cy="517008"/>
          </a:xfrm>
          <a:prstGeom prst="rect">
            <a:avLst/>
          </a:prstGeom>
          <a:noFill/>
          <a:ln w="9525">
            <a:noFill/>
          </a:ln>
        </p:spPr>
      </p:pic>
      <p:pic>
        <p:nvPicPr>
          <p:cNvPr id="15" name="Picture 14">
            <a:extLst>
              <a:ext uri="{FF2B5EF4-FFF2-40B4-BE49-F238E27FC236}">
                <a16:creationId xmlns:a16="http://schemas.microsoft.com/office/drawing/2014/main" id="{D3412251-F799-4C95-A245-391A9BF6AEB5}"/>
              </a:ext>
            </a:extLst>
          </p:cNvPr>
          <p:cNvPicPr>
            <a:picLocks noChangeAspect="1"/>
          </p:cNvPicPr>
          <p:nvPr/>
        </p:nvPicPr>
        <p:blipFill>
          <a:blip r:embed="rId11"/>
          <a:stretch>
            <a:fillRect/>
          </a:stretch>
        </p:blipFill>
        <p:spPr>
          <a:xfrm>
            <a:off x="1073880" y="8243316"/>
            <a:ext cx="1547072" cy="630139"/>
          </a:xfrm>
          <a:prstGeom prst="rect">
            <a:avLst/>
          </a:prstGeom>
        </p:spPr>
      </p:pic>
      <p:pic>
        <p:nvPicPr>
          <p:cNvPr id="18" name="Picture 17">
            <a:extLst>
              <a:ext uri="{FF2B5EF4-FFF2-40B4-BE49-F238E27FC236}">
                <a16:creationId xmlns:a16="http://schemas.microsoft.com/office/drawing/2014/main" id="{BB2BC2F9-37F0-4F94-B80B-FE1188DF1D18}"/>
              </a:ext>
            </a:extLst>
          </p:cNvPr>
          <p:cNvPicPr>
            <a:picLocks noChangeAspect="1"/>
          </p:cNvPicPr>
          <p:nvPr/>
        </p:nvPicPr>
        <p:blipFill>
          <a:blip r:embed="rId12"/>
          <a:stretch>
            <a:fillRect/>
          </a:stretch>
        </p:blipFill>
        <p:spPr>
          <a:xfrm>
            <a:off x="5376155" y="7736443"/>
            <a:ext cx="610428" cy="589379"/>
          </a:xfrm>
          <a:prstGeom prst="rect">
            <a:avLst/>
          </a:prstGeom>
        </p:spPr>
      </p:pic>
      <p:pic>
        <p:nvPicPr>
          <p:cNvPr id="3" name="Picture 2">
            <a:extLst>
              <a:ext uri="{FF2B5EF4-FFF2-40B4-BE49-F238E27FC236}">
                <a16:creationId xmlns:a16="http://schemas.microsoft.com/office/drawing/2014/main" id="{C2A3817B-DB92-420E-B44B-4D647C9EB8EB}"/>
              </a:ext>
            </a:extLst>
          </p:cNvPr>
          <p:cNvPicPr>
            <a:picLocks noChangeAspect="1"/>
          </p:cNvPicPr>
          <p:nvPr/>
        </p:nvPicPr>
        <p:blipFill>
          <a:blip r:embed="rId13"/>
          <a:stretch>
            <a:fillRect/>
          </a:stretch>
        </p:blipFill>
        <p:spPr>
          <a:xfrm>
            <a:off x="1573409" y="1919068"/>
            <a:ext cx="3536700" cy="2896987"/>
          </a:xfrm>
          <a:prstGeom prst="rect">
            <a:avLst/>
          </a:prstGeom>
        </p:spPr>
      </p:pic>
    </p:spTree>
    <p:extLst>
      <p:ext uri="{BB962C8B-B14F-4D97-AF65-F5344CB8AC3E}">
        <p14:creationId xmlns:p14="http://schemas.microsoft.com/office/powerpoint/2010/main" val="407413056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6"/>
          <a:stretch>
            <a:fillRect/>
          </a:stretch>
        </p:blipFill>
        <p:spPr>
          <a:xfrm>
            <a:off x="419386" y="460312"/>
            <a:ext cx="5842746" cy="854392"/>
          </a:xfrm>
          <a:prstGeom prst="rect">
            <a:avLst/>
          </a:prstGeom>
        </p:spPr>
      </p:pic>
      <p:sp>
        <p:nvSpPr>
          <p:cNvPr id="21" name="TextBox 20">
            <a:extLst>
              <a:ext uri="{FF2B5EF4-FFF2-40B4-BE49-F238E27FC236}">
                <a16:creationId xmlns:a16="http://schemas.microsoft.com/office/drawing/2014/main" id="{C9E4C7AE-6303-4B38-B384-230BCB85A882}"/>
              </a:ext>
            </a:extLst>
          </p:cNvPr>
          <p:cNvSpPr txBox="1"/>
          <p:nvPr/>
        </p:nvSpPr>
        <p:spPr>
          <a:xfrm>
            <a:off x="2200940" y="1741900"/>
            <a:ext cx="3902148" cy="369332"/>
          </a:xfrm>
          <a:prstGeom prst="rect">
            <a:avLst/>
          </a:prstGeom>
          <a:noFill/>
        </p:spPr>
        <p:txBody>
          <a:bodyPr wrap="square" rtlCol="0">
            <a:spAutoFit/>
          </a:bodyPr>
          <a:lstStyle/>
          <a:p>
            <a:r>
              <a:rPr lang="en-US" b="1" dirty="0">
                <a:solidFill>
                  <a:srgbClr val="FF0000"/>
                </a:solidFill>
              </a:rPr>
              <a:t>LF55103</a:t>
            </a:r>
            <a:r>
              <a:rPr lang="en-US" dirty="0"/>
              <a:t> - </a:t>
            </a:r>
            <a:r>
              <a:rPr lang="en-US" b="1" dirty="0"/>
              <a:t>LUDLOW™ Door Stud </a:t>
            </a:r>
            <a:endParaRPr lang="en-US" dirty="0"/>
          </a:p>
        </p:txBody>
      </p:sp>
      <p:sp>
        <p:nvSpPr>
          <p:cNvPr id="26" name="TextBox 25">
            <a:extLst>
              <a:ext uri="{FF2B5EF4-FFF2-40B4-BE49-F238E27FC236}">
                <a16:creationId xmlns:a16="http://schemas.microsoft.com/office/drawing/2014/main" id="{F146E743-8A89-4BF5-86D1-9F42153C1212}"/>
              </a:ext>
            </a:extLst>
          </p:cNvPr>
          <p:cNvSpPr txBox="1"/>
          <p:nvPr/>
        </p:nvSpPr>
        <p:spPr>
          <a:xfrm>
            <a:off x="2468880" y="1499185"/>
            <a:ext cx="1947672" cy="369332"/>
          </a:xfrm>
          <a:prstGeom prst="rect">
            <a:avLst/>
          </a:prstGeom>
          <a:noFill/>
        </p:spPr>
        <p:txBody>
          <a:bodyPr wrap="square" rtlCol="0">
            <a:spAutoFit/>
          </a:bodyPr>
          <a:lstStyle/>
          <a:p>
            <a:r>
              <a:rPr lang="en-PH" b="1" dirty="0">
                <a:solidFill>
                  <a:srgbClr val="FF0000"/>
                </a:solidFill>
              </a:rPr>
              <a:t> </a:t>
            </a:r>
          </a:p>
        </p:txBody>
      </p:sp>
      <p:pic>
        <p:nvPicPr>
          <p:cNvPr id="18" name="Picture 17">
            <a:extLst>
              <a:ext uri="{FF2B5EF4-FFF2-40B4-BE49-F238E27FC236}">
                <a16:creationId xmlns:a16="http://schemas.microsoft.com/office/drawing/2014/main" id="{E2612971-AC02-4FFF-A5BD-1FC0A7D5CD29}"/>
              </a:ext>
            </a:extLst>
          </p:cNvPr>
          <p:cNvPicPr>
            <a:picLocks noChangeAspect="1"/>
          </p:cNvPicPr>
          <p:nvPr/>
        </p:nvPicPr>
        <p:blipFill>
          <a:blip r:embed="rId7"/>
          <a:stretch>
            <a:fillRect/>
          </a:stretch>
        </p:blipFill>
        <p:spPr>
          <a:xfrm>
            <a:off x="5204091" y="8411388"/>
            <a:ext cx="1395501" cy="517008"/>
          </a:xfrm>
          <a:prstGeom prst="rect">
            <a:avLst/>
          </a:prstGeom>
          <a:noFill/>
          <a:ln w="9525">
            <a:noFill/>
          </a:ln>
        </p:spPr>
      </p:pic>
      <p:pic>
        <p:nvPicPr>
          <p:cNvPr id="12" name="Picture 11">
            <a:extLst>
              <a:ext uri="{FF2B5EF4-FFF2-40B4-BE49-F238E27FC236}">
                <a16:creationId xmlns:a16="http://schemas.microsoft.com/office/drawing/2014/main" id="{64E68205-E9EE-44F0-9B05-5935E785505B}"/>
              </a:ext>
            </a:extLst>
          </p:cNvPr>
          <p:cNvPicPr>
            <a:picLocks noChangeAspect="1"/>
          </p:cNvPicPr>
          <p:nvPr/>
        </p:nvPicPr>
        <p:blipFill>
          <a:blip r:embed="rId8"/>
          <a:stretch>
            <a:fillRect/>
          </a:stretch>
        </p:blipFill>
        <p:spPr>
          <a:xfrm>
            <a:off x="2552000" y="2486083"/>
            <a:ext cx="1466850" cy="1247775"/>
          </a:xfrm>
          <a:prstGeom prst="rect">
            <a:avLst/>
          </a:prstGeom>
        </p:spPr>
      </p:pic>
      <p:sp>
        <p:nvSpPr>
          <p:cNvPr id="13" name="TextBox 12">
            <a:extLst>
              <a:ext uri="{FF2B5EF4-FFF2-40B4-BE49-F238E27FC236}">
                <a16:creationId xmlns:a16="http://schemas.microsoft.com/office/drawing/2014/main" id="{A9E8BF91-C86F-4842-9A75-7C0FF44B91DE}"/>
              </a:ext>
            </a:extLst>
          </p:cNvPr>
          <p:cNvSpPr txBox="1"/>
          <p:nvPr/>
        </p:nvSpPr>
        <p:spPr>
          <a:xfrm>
            <a:off x="978195" y="4049001"/>
            <a:ext cx="4873965" cy="1077218"/>
          </a:xfrm>
          <a:prstGeom prst="rect">
            <a:avLst/>
          </a:prstGeom>
          <a:noFill/>
        </p:spPr>
        <p:txBody>
          <a:bodyPr wrap="square" rtlCol="0">
            <a:spAutoFit/>
          </a:bodyPr>
          <a:lstStyle/>
          <a:p>
            <a:r>
              <a:rPr lang="en-US" sz="1600" dirty="0"/>
              <a:t>Black Antique square, raised pinnacle door stud. Add as many as required to your front door. Ludlow Black Antique is a traditional range of furniture with a powder coated Black finish.</a:t>
            </a:r>
            <a:endParaRPr lang="en-PH" sz="1600" dirty="0"/>
          </a:p>
        </p:txBody>
      </p:sp>
    </p:spTree>
    <p:extLst>
      <p:ext uri="{BB962C8B-B14F-4D97-AF65-F5344CB8AC3E}">
        <p14:creationId xmlns:p14="http://schemas.microsoft.com/office/powerpoint/2010/main" val="2751066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sp>
        <p:nvSpPr>
          <p:cNvPr id="7" name="TextBox 6">
            <a:extLst>
              <a:ext uri="{FF2B5EF4-FFF2-40B4-BE49-F238E27FC236}">
                <a16:creationId xmlns:a16="http://schemas.microsoft.com/office/drawing/2014/main" id="{F445AF61-DA94-42D7-AF9B-5894BE699DAC}"/>
              </a:ext>
            </a:extLst>
          </p:cNvPr>
          <p:cNvSpPr txBox="1"/>
          <p:nvPr/>
        </p:nvSpPr>
        <p:spPr>
          <a:xfrm>
            <a:off x="-179560" y="1496286"/>
            <a:ext cx="6614646" cy="646331"/>
          </a:xfrm>
          <a:prstGeom prst="rect">
            <a:avLst/>
          </a:prstGeom>
          <a:noFill/>
        </p:spPr>
        <p:txBody>
          <a:bodyPr wrap="square" rtlCol="0">
            <a:spAutoFit/>
          </a:bodyPr>
          <a:lstStyle/>
          <a:p>
            <a:r>
              <a:rPr lang="en-US" b="1" dirty="0">
                <a:solidFill>
                  <a:srgbClr val="FF0000"/>
                </a:solidFill>
              </a:rPr>
              <a:t>                                                   SZM004MB  </a:t>
            </a:r>
          </a:p>
          <a:p>
            <a:r>
              <a:rPr lang="en-US" b="1" dirty="0">
                <a:solidFill>
                  <a:srgbClr val="FF0000"/>
                </a:solidFill>
              </a:rPr>
              <a:t>                    </a:t>
            </a:r>
            <a:r>
              <a:rPr lang="en-US" b="1" dirty="0"/>
              <a:t>SEROZZETTA™</a:t>
            </a:r>
            <a:r>
              <a:rPr lang="en-US" b="1" dirty="0">
                <a:solidFill>
                  <a:srgbClr val="FF0000"/>
                </a:solidFill>
              </a:rPr>
              <a:t> </a:t>
            </a:r>
            <a:r>
              <a:rPr lang="en-US" b="1" cap="all" dirty="0"/>
              <a:t>THUMBTURN AND RELEASE ON ROSE</a:t>
            </a:r>
          </a:p>
        </p:txBody>
      </p:sp>
      <p:pic>
        <p:nvPicPr>
          <p:cNvPr id="12" name="Picture 11">
            <a:extLst>
              <a:ext uri="{FF2B5EF4-FFF2-40B4-BE49-F238E27FC236}">
                <a16:creationId xmlns:a16="http://schemas.microsoft.com/office/drawing/2014/main" id="{0141056F-5A1B-431E-932A-E175151AAC9A}"/>
              </a:ext>
            </a:extLst>
          </p:cNvPr>
          <p:cNvPicPr>
            <a:picLocks noChangeAspect="1"/>
          </p:cNvPicPr>
          <p:nvPr/>
        </p:nvPicPr>
        <p:blipFill>
          <a:blip r:embed="rId4"/>
          <a:stretch>
            <a:fillRect/>
          </a:stretch>
        </p:blipFill>
        <p:spPr>
          <a:xfrm>
            <a:off x="4045340" y="8401596"/>
            <a:ext cx="1071686" cy="532915"/>
          </a:xfrm>
          <a:prstGeom prst="rect">
            <a:avLst/>
          </a:prstGeom>
        </p:spPr>
      </p:pic>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5"/>
          <a:stretch>
            <a:fillRect/>
          </a:stretch>
        </p:blipFill>
        <p:spPr>
          <a:xfrm>
            <a:off x="2072948" y="8505927"/>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6"/>
          <a:stretch>
            <a:fillRect/>
          </a:stretch>
        </p:blipFill>
        <p:spPr>
          <a:xfrm>
            <a:off x="2229464" y="8846130"/>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N</a:t>
            </a:r>
            <a:endParaRPr lang="en-PH" sz="1000" dirty="0">
              <a:solidFill>
                <a:schemeClr val="bg1"/>
              </a:solidFill>
              <a:latin typeface="Agency FB" panose="020B0503020202020204" pitchFamily="34" charset="0"/>
            </a:endParaRPr>
          </a:p>
        </p:txBody>
      </p:sp>
      <p:pic>
        <p:nvPicPr>
          <p:cNvPr id="28" name="Picture 27">
            <a:extLst>
              <a:ext uri="{FF2B5EF4-FFF2-40B4-BE49-F238E27FC236}">
                <a16:creationId xmlns:a16="http://schemas.microsoft.com/office/drawing/2014/main" id="{00000000-0008-0000-0400-000009000000}"/>
              </a:ext>
            </a:extLst>
          </p:cNvPr>
          <p:cNvPicPr>
            <a:picLocks noChangeAspect="1"/>
          </p:cNvPicPr>
          <p:nvPr/>
        </p:nvPicPr>
        <p:blipFill>
          <a:blip r:embed="rId7"/>
          <a:stretch>
            <a:fillRect/>
          </a:stretch>
        </p:blipFill>
        <p:spPr>
          <a:xfrm>
            <a:off x="5204091" y="8411388"/>
            <a:ext cx="1395501" cy="517008"/>
          </a:xfrm>
          <a:prstGeom prst="rect">
            <a:avLst/>
          </a:prstGeom>
          <a:noFill/>
          <a:ln w="9525">
            <a:noFill/>
          </a:ln>
        </p:spPr>
      </p:pic>
      <p:pic>
        <p:nvPicPr>
          <p:cNvPr id="21" name="Picture 20">
            <a:extLst>
              <a:ext uri="{FF2B5EF4-FFF2-40B4-BE49-F238E27FC236}">
                <a16:creationId xmlns:a16="http://schemas.microsoft.com/office/drawing/2014/main" id="{F68BCF35-220C-4FD1-83A1-69C314C54A71}"/>
              </a:ext>
            </a:extLst>
          </p:cNvPr>
          <p:cNvPicPr>
            <a:picLocks noChangeAspect="1"/>
          </p:cNvPicPr>
          <p:nvPr/>
        </p:nvPicPr>
        <p:blipFill>
          <a:blip r:embed="rId8"/>
          <a:stretch>
            <a:fillRect/>
          </a:stretch>
        </p:blipFill>
        <p:spPr>
          <a:xfrm>
            <a:off x="4530836" y="8410117"/>
            <a:ext cx="593155" cy="557848"/>
          </a:xfrm>
          <a:prstGeom prst="rect">
            <a:avLst/>
          </a:prstGeom>
        </p:spPr>
      </p:pic>
      <p:sp>
        <p:nvSpPr>
          <p:cNvPr id="18" name="Rectangle 17">
            <a:extLst>
              <a:ext uri="{FF2B5EF4-FFF2-40B4-BE49-F238E27FC236}">
                <a16:creationId xmlns:a16="http://schemas.microsoft.com/office/drawing/2014/main" id="{28BAB2C3-B8D5-479C-B5D0-4B7186A7A969}"/>
              </a:ext>
            </a:extLst>
          </p:cNvPr>
          <p:cNvSpPr/>
          <p:nvPr/>
        </p:nvSpPr>
        <p:spPr>
          <a:xfrm>
            <a:off x="242046" y="6852179"/>
            <a:ext cx="3429000" cy="923330"/>
          </a:xfrm>
          <a:prstGeom prst="rect">
            <a:avLst/>
          </a:prstGeom>
        </p:spPr>
        <p:txBody>
          <a:bodyPr>
            <a:spAutoFit/>
          </a:bodyPr>
          <a:lstStyle/>
          <a:p>
            <a:endParaRPr lang="en-PH" dirty="0"/>
          </a:p>
          <a:p>
            <a:endParaRPr lang="en-PH" dirty="0"/>
          </a:p>
          <a:p>
            <a:endParaRPr lang="en-PH" dirty="0"/>
          </a:p>
        </p:txBody>
      </p:sp>
      <p:pic>
        <p:nvPicPr>
          <p:cNvPr id="16" name="Picture 15">
            <a:extLst>
              <a:ext uri="{FF2B5EF4-FFF2-40B4-BE49-F238E27FC236}">
                <a16:creationId xmlns:a16="http://schemas.microsoft.com/office/drawing/2014/main" id="{6FFC6B42-4E96-41E5-AA3B-17DBC45D18E4}"/>
              </a:ext>
            </a:extLst>
          </p:cNvPr>
          <p:cNvPicPr>
            <a:picLocks noChangeAspect="1"/>
          </p:cNvPicPr>
          <p:nvPr/>
        </p:nvPicPr>
        <p:blipFill>
          <a:blip r:embed="rId9"/>
          <a:stretch>
            <a:fillRect/>
          </a:stretch>
        </p:blipFill>
        <p:spPr>
          <a:xfrm>
            <a:off x="419386" y="460312"/>
            <a:ext cx="5842746" cy="854392"/>
          </a:xfrm>
          <a:prstGeom prst="rect">
            <a:avLst/>
          </a:prstGeom>
        </p:spPr>
      </p:pic>
      <p:pic>
        <p:nvPicPr>
          <p:cNvPr id="4" name="Picture 3">
            <a:extLst>
              <a:ext uri="{FF2B5EF4-FFF2-40B4-BE49-F238E27FC236}">
                <a16:creationId xmlns:a16="http://schemas.microsoft.com/office/drawing/2014/main" id="{A124840C-4489-42D2-8FC4-1090B1B86367}"/>
              </a:ext>
            </a:extLst>
          </p:cNvPr>
          <p:cNvPicPr>
            <a:picLocks noChangeAspect="1"/>
          </p:cNvPicPr>
          <p:nvPr/>
        </p:nvPicPr>
        <p:blipFill>
          <a:blip r:embed="rId10"/>
          <a:stretch>
            <a:fillRect/>
          </a:stretch>
        </p:blipFill>
        <p:spPr>
          <a:xfrm>
            <a:off x="1506131" y="2567901"/>
            <a:ext cx="3243263" cy="1700213"/>
          </a:xfrm>
          <a:prstGeom prst="rect">
            <a:avLst/>
          </a:prstGeom>
        </p:spPr>
      </p:pic>
      <p:sp>
        <p:nvSpPr>
          <p:cNvPr id="5" name="Rectangle 4">
            <a:extLst>
              <a:ext uri="{FF2B5EF4-FFF2-40B4-BE49-F238E27FC236}">
                <a16:creationId xmlns:a16="http://schemas.microsoft.com/office/drawing/2014/main" id="{35368C3C-8080-49F9-98AB-290A96A82699}"/>
              </a:ext>
            </a:extLst>
          </p:cNvPr>
          <p:cNvSpPr/>
          <p:nvPr/>
        </p:nvSpPr>
        <p:spPr>
          <a:xfrm>
            <a:off x="595423" y="4640589"/>
            <a:ext cx="5666709" cy="1477328"/>
          </a:xfrm>
          <a:prstGeom prst="rect">
            <a:avLst/>
          </a:prstGeom>
        </p:spPr>
        <p:txBody>
          <a:bodyPr wrap="square">
            <a:spAutoFit/>
          </a:bodyPr>
          <a:lstStyle/>
          <a:p>
            <a:r>
              <a:rPr lang="en-US" dirty="0" err="1">
                <a:solidFill>
                  <a:srgbClr val="333333"/>
                </a:solidFill>
                <a:latin typeface="Din2014-Light"/>
              </a:rPr>
              <a:t>Thumbturn</a:t>
            </a:r>
            <a:r>
              <a:rPr lang="en-US" dirty="0">
                <a:solidFill>
                  <a:srgbClr val="333333"/>
                </a:solidFill>
                <a:latin typeface="Din2014-Light"/>
              </a:rPr>
              <a:t> and release on a chamfered edge, screw on rose, concealed fix. Designed to match the range of </a:t>
            </a:r>
            <a:r>
              <a:rPr lang="en-US" dirty="0" err="1">
                <a:solidFill>
                  <a:srgbClr val="333333"/>
                </a:solidFill>
                <a:latin typeface="Din2014-Light"/>
              </a:rPr>
              <a:t>Serozzetta</a:t>
            </a:r>
            <a:r>
              <a:rPr lang="en-US" dirty="0">
                <a:solidFill>
                  <a:srgbClr val="333333"/>
                </a:solidFill>
                <a:latin typeface="Din2014-Light"/>
              </a:rPr>
              <a:t> SZM designer handles on round roses. Comes with a 10 year mechanical guarantee and is suitable for domestic and commercial use.</a:t>
            </a:r>
            <a:endParaRPr lang="en-PH" dirty="0"/>
          </a:p>
        </p:txBody>
      </p:sp>
    </p:spTree>
    <p:extLst>
      <p:ext uri="{BB962C8B-B14F-4D97-AF65-F5344CB8AC3E}">
        <p14:creationId xmlns:p14="http://schemas.microsoft.com/office/powerpoint/2010/main" val="12976857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6"/>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7"/>
          <a:stretch>
            <a:fillRect/>
          </a:stretch>
        </p:blipFill>
        <p:spPr>
          <a:xfrm>
            <a:off x="419386" y="460312"/>
            <a:ext cx="5842746" cy="854392"/>
          </a:xfrm>
          <a:prstGeom prst="rect">
            <a:avLst/>
          </a:prstGeom>
        </p:spPr>
      </p:pic>
      <p:sp>
        <p:nvSpPr>
          <p:cNvPr id="37" name="TextBox 36">
            <a:extLst>
              <a:ext uri="{FF2B5EF4-FFF2-40B4-BE49-F238E27FC236}">
                <a16:creationId xmlns:a16="http://schemas.microsoft.com/office/drawing/2014/main" id="{52DC8923-61C9-4470-916A-9276F6A63A4E}"/>
              </a:ext>
            </a:extLst>
          </p:cNvPr>
          <p:cNvSpPr txBox="1"/>
          <p:nvPr/>
        </p:nvSpPr>
        <p:spPr>
          <a:xfrm>
            <a:off x="2806760" y="2449598"/>
            <a:ext cx="1018309" cy="369332"/>
          </a:xfrm>
          <a:prstGeom prst="rect">
            <a:avLst/>
          </a:prstGeom>
          <a:noFill/>
        </p:spPr>
        <p:txBody>
          <a:bodyPr wrap="square" rtlCol="0">
            <a:spAutoFit/>
          </a:bodyPr>
          <a:lstStyle/>
          <a:p>
            <a:r>
              <a:rPr lang="en-PH" b="1" dirty="0">
                <a:solidFill>
                  <a:srgbClr val="FF0000"/>
                </a:solidFill>
              </a:rPr>
              <a:t>  </a:t>
            </a:r>
          </a:p>
        </p:txBody>
      </p:sp>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8"/>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extLst>
              <p:ext uri="{D42A27DB-BD31-4B8C-83A1-F6EECF244321}">
                <p14:modId xmlns:p14="http://schemas.microsoft.com/office/powerpoint/2010/main" val="143668729"/>
              </p:ext>
            </p:extLst>
          </p:nvPr>
        </p:nvGraphicFramePr>
        <p:xfrm>
          <a:off x="1073880" y="4249923"/>
          <a:ext cx="4470992" cy="2837264"/>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US" sz="1000" b="0" baseline="0" dirty="0">
                          <a:solidFill>
                            <a:schemeClr val="tx1"/>
                          </a:solidFill>
                        </a:rPr>
                        <a:t>LF55103</a:t>
                      </a:r>
                      <a:endParaRPr lang="en-PH" sz="1000" b="0" baseline="0" dirty="0">
                        <a:solidFill>
                          <a:schemeClr val="tx1"/>
                        </a:solidFill>
                      </a:endParaRP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US" sz="1000" baseline="0" dirty="0">
                          <a:solidFill>
                            <a:schemeClr val="tx1"/>
                          </a:solidFill>
                        </a:rPr>
                        <a:t>LUDLOW</a:t>
                      </a:r>
                      <a:endParaRPr lang="en-PH" sz="1000" baseline="0" dirty="0">
                        <a:solidFill>
                          <a:schemeClr val="tx1"/>
                        </a:solidFill>
                      </a:endParaRPr>
                    </a:p>
                  </a:txBody>
                  <a:tcPr/>
                </a:tc>
                <a:extLst>
                  <a:ext uri="{0D108BD9-81ED-4DB2-BD59-A6C34878D82A}">
                    <a16:rowId xmlns:a16="http://schemas.microsoft.com/office/drawing/2014/main" val="3698042402"/>
                  </a:ext>
                </a:extLst>
              </a:tr>
              <a:tr h="354658">
                <a:tc>
                  <a:txBody>
                    <a:bodyPr/>
                    <a:lstStyle/>
                    <a:p>
                      <a:r>
                        <a:rPr lang="en-PH" sz="1000" baseline="0" dirty="0">
                          <a:solidFill>
                            <a:schemeClr val="tx1"/>
                          </a:solidFill>
                        </a:rPr>
                        <a:t>AVAILABLE FINISH</a:t>
                      </a:r>
                    </a:p>
                  </a:txBody>
                  <a:tcPr/>
                </a:tc>
                <a:tc>
                  <a:txBody>
                    <a:bodyPr/>
                    <a:lstStyle/>
                    <a:p>
                      <a:r>
                        <a:rPr lang="en-US" sz="1000" baseline="0" dirty="0">
                          <a:solidFill>
                            <a:schemeClr val="tx1"/>
                          </a:solidFill>
                        </a:rPr>
                        <a:t>POWDER COATED BLACK</a:t>
                      </a:r>
                      <a:endParaRPr lang="en-PH" sz="1000" baseline="0" dirty="0">
                        <a:solidFill>
                          <a:schemeClr val="tx1"/>
                        </a:solidFill>
                      </a:endParaRP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US" sz="1000" baseline="0" dirty="0">
                          <a:solidFill>
                            <a:schemeClr val="tx1"/>
                          </a:solidFill>
                        </a:rPr>
                        <a:t>ACCESSORIES</a:t>
                      </a:r>
                      <a:endParaRPr lang="en-PH" sz="1000" baseline="0" dirty="0">
                        <a:solidFill>
                          <a:schemeClr val="tx1"/>
                        </a:solidFill>
                      </a:endParaRPr>
                    </a:p>
                  </a:txBody>
                  <a:tcPr/>
                </a:tc>
                <a:extLst>
                  <a:ext uri="{0D108BD9-81ED-4DB2-BD59-A6C34878D82A}">
                    <a16:rowId xmlns:a16="http://schemas.microsoft.com/office/drawing/2014/main" val="2401254085"/>
                  </a:ext>
                </a:extLst>
              </a:tr>
              <a:tr h="354658">
                <a:tc>
                  <a:txBody>
                    <a:bodyPr/>
                    <a:lstStyle/>
                    <a:p>
                      <a:r>
                        <a:rPr lang="en-US" sz="1000" baseline="0" dirty="0">
                          <a:solidFill>
                            <a:schemeClr val="tx1"/>
                          </a:solidFill>
                        </a:rPr>
                        <a:t>DIMENSION</a:t>
                      </a:r>
                      <a:endParaRPr lang="en-PH" sz="1000" baseline="0" dirty="0">
                        <a:solidFill>
                          <a:schemeClr val="tx1"/>
                        </a:solidFill>
                      </a:endParaRPr>
                    </a:p>
                  </a:txBody>
                  <a:tcPr/>
                </a:tc>
                <a:tc>
                  <a:txBody>
                    <a:bodyPr/>
                    <a:lstStyle/>
                    <a:p>
                      <a:r>
                        <a:rPr lang="en-US" sz="1000" baseline="0" dirty="0">
                          <a:solidFill>
                            <a:schemeClr val="tx1"/>
                          </a:solidFill>
                        </a:rPr>
                        <a:t>22MM x 22MM</a:t>
                      </a:r>
                      <a:endParaRPr lang="en-PH" sz="1000" baseline="0" dirty="0">
                        <a:solidFill>
                          <a:schemeClr val="tx1"/>
                        </a:solidFill>
                      </a:endParaRPr>
                    </a:p>
                  </a:txBody>
                  <a:tcPr/>
                </a:tc>
                <a:extLst>
                  <a:ext uri="{0D108BD9-81ED-4DB2-BD59-A6C34878D82A}">
                    <a16:rowId xmlns:a16="http://schemas.microsoft.com/office/drawing/2014/main" val="1126124889"/>
                  </a:ext>
                </a:extLst>
              </a:tr>
              <a:tr h="354658">
                <a:tc>
                  <a:txBody>
                    <a:bodyPr/>
                    <a:lstStyle/>
                    <a:p>
                      <a:r>
                        <a:rPr lang="en-US" sz="1000" baseline="0" dirty="0">
                          <a:solidFill>
                            <a:schemeClr val="tx1"/>
                          </a:solidFill>
                        </a:rPr>
                        <a:t>HEIGHT</a:t>
                      </a:r>
                      <a:endParaRPr lang="en-PH" sz="1000" baseline="0" dirty="0">
                        <a:solidFill>
                          <a:schemeClr val="tx1"/>
                        </a:solidFill>
                      </a:endParaRPr>
                    </a:p>
                  </a:txBody>
                  <a:tcPr/>
                </a:tc>
                <a:tc>
                  <a:txBody>
                    <a:bodyPr/>
                    <a:lstStyle/>
                    <a:p>
                      <a:r>
                        <a:rPr lang="en-US" sz="1000" baseline="0" dirty="0">
                          <a:solidFill>
                            <a:schemeClr val="tx1"/>
                          </a:solidFill>
                        </a:rPr>
                        <a:t>10MM</a:t>
                      </a:r>
                      <a:endParaRPr lang="en-PH" sz="1000" baseline="0" dirty="0">
                        <a:solidFill>
                          <a:schemeClr val="tx1"/>
                        </a:solidFill>
                      </a:endParaRPr>
                    </a:p>
                  </a:txBody>
                  <a:tcPr/>
                </a:tc>
                <a:extLst>
                  <a:ext uri="{0D108BD9-81ED-4DB2-BD59-A6C34878D82A}">
                    <a16:rowId xmlns:a16="http://schemas.microsoft.com/office/drawing/2014/main" val="725395169"/>
                  </a:ext>
                </a:extLst>
              </a:tr>
              <a:tr h="354658">
                <a:tc>
                  <a:txBody>
                    <a:bodyPr/>
                    <a:lstStyle/>
                    <a:p>
                      <a:r>
                        <a:rPr lang="en-PH" sz="1000" baseline="0" dirty="0">
                          <a:solidFill>
                            <a:schemeClr val="tx1"/>
                          </a:solidFill>
                        </a:rPr>
                        <a:t>MECHANICAL WARRANTY</a:t>
                      </a:r>
                    </a:p>
                  </a:txBody>
                  <a:tcPr/>
                </a:tc>
                <a:tc>
                  <a:txBody>
                    <a:bodyPr/>
                    <a:lstStyle/>
                    <a:p>
                      <a:r>
                        <a:rPr lang="en-US" sz="1000" baseline="0" dirty="0">
                          <a:solidFill>
                            <a:schemeClr val="tx1"/>
                          </a:solidFill>
                        </a:rPr>
                        <a:t>10 YEARS</a:t>
                      </a:r>
                      <a:endParaRPr lang="en-PH" sz="1000" baseline="0" dirty="0">
                        <a:solidFill>
                          <a:schemeClr val="tx1"/>
                        </a:solidFill>
                      </a:endParaRPr>
                    </a:p>
                  </a:txBody>
                  <a:tcPr/>
                </a:tc>
                <a:extLst>
                  <a:ext uri="{0D108BD9-81ED-4DB2-BD59-A6C34878D82A}">
                    <a16:rowId xmlns:a16="http://schemas.microsoft.com/office/drawing/2014/main" val="1480764841"/>
                  </a:ext>
                </a:extLst>
              </a:tr>
            </a:tbl>
          </a:graphicData>
        </a:graphic>
      </p:graphicFrame>
      <p:pic>
        <p:nvPicPr>
          <p:cNvPr id="21" name="Picture 20">
            <a:extLst>
              <a:ext uri="{FF2B5EF4-FFF2-40B4-BE49-F238E27FC236}">
                <a16:creationId xmlns:a16="http://schemas.microsoft.com/office/drawing/2014/main" id="{27833E90-8F9B-48A8-AD5A-6681B68B1F56}"/>
              </a:ext>
            </a:extLst>
          </p:cNvPr>
          <p:cNvPicPr>
            <a:picLocks noChangeAspect="1"/>
          </p:cNvPicPr>
          <p:nvPr/>
        </p:nvPicPr>
        <p:blipFill>
          <a:blip r:embed="rId9"/>
          <a:stretch>
            <a:fillRect/>
          </a:stretch>
        </p:blipFill>
        <p:spPr>
          <a:xfrm>
            <a:off x="5204091" y="8411388"/>
            <a:ext cx="1395501" cy="517008"/>
          </a:xfrm>
          <a:prstGeom prst="rect">
            <a:avLst/>
          </a:prstGeom>
          <a:noFill/>
          <a:ln w="9525">
            <a:noFill/>
          </a:ln>
        </p:spPr>
      </p:pic>
      <p:pic>
        <p:nvPicPr>
          <p:cNvPr id="15" name="Picture 14">
            <a:extLst>
              <a:ext uri="{FF2B5EF4-FFF2-40B4-BE49-F238E27FC236}">
                <a16:creationId xmlns:a16="http://schemas.microsoft.com/office/drawing/2014/main" id="{59D5E0AA-85D9-4565-A43A-C6F3C4E822F2}"/>
              </a:ext>
            </a:extLst>
          </p:cNvPr>
          <p:cNvPicPr>
            <a:picLocks noChangeAspect="1"/>
          </p:cNvPicPr>
          <p:nvPr/>
        </p:nvPicPr>
        <p:blipFill>
          <a:blip r:embed="rId10"/>
          <a:stretch>
            <a:fillRect/>
          </a:stretch>
        </p:blipFill>
        <p:spPr>
          <a:xfrm>
            <a:off x="1073880" y="8243316"/>
            <a:ext cx="1547072" cy="630139"/>
          </a:xfrm>
          <a:prstGeom prst="rect">
            <a:avLst/>
          </a:prstGeom>
        </p:spPr>
      </p:pic>
      <p:pic>
        <p:nvPicPr>
          <p:cNvPr id="16" name="Picture 15">
            <a:extLst>
              <a:ext uri="{FF2B5EF4-FFF2-40B4-BE49-F238E27FC236}">
                <a16:creationId xmlns:a16="http://schemas.microsoft.com/office/drawing/2014/main" id="{B6707506-371E-48B1-A66B-C796CA8A9C67}"/>
              </a:ext>
            </a:extLst>
          </p:cNvPr>
          <p:cNvPicPr>
            <a:picLocks noChangeAspect="1"/>
          </p:cNvPicPr>
          <p:nvPr/>
        </p:nvPicPr>
        <p:blipFill>
          <a:blip r:embed="rId11"/>
          <a:stretch>
            <a:fillRect/>
          </a:stretch>
        </p:blipFill>
        <p:spPr>
          <a:xfrm>
            <a:off x="1244550" y="2224246"/>
            <a:ext cx="2004101" cy="1739096"/>
          </a:xfrm>
          <a:prstGeom prst="rect">
            <a:avLst/>
          </a:prstGeom>
        </p:spPr>
      </p:pic>
      <p:pic>
        <p:nvPicPr>
          <p:cNvPr id="18" name="Picture 17">
            <a:extLst>
              <a:ext uri="{FF2B5EF4-FFF2-40B4-BE49-F238E27FC236}">
                <a16:creationId xmlns:a16="http://schemas.microsoft.com/office/drawing/2014/main" id="{F956F22A-4134-49D6-8928-F1EF02219FC3}"/>
              </a:ext>
            </a:extLst>
          </p:cNvPr>
          <p:cNvPicPr>
            <a:picLocks noChangeAspect="1"/>
          </p:cNvPicPr>
          <p:nvPr/>
        </p:nvPicPr>
        <p:blipFill>
          <a:blip r:embed="rId12"/>
          <a:stretch>
            <a:fillRect/>
          </a:stretch>
        </p:blipFill>
        <p:spPr>
          <a:xfrm>
            <a:off x="3340759" y="2063852"/>
            <a:ext cx="2105025" cy="2000250"/>
          </a:xfrm>
          <a:prstGeom prst="rect">
            <a:avLst/>
          </a:prstGeom>
        </p:spPr>
      </p:pic>
      <p:pic>
        <p:nvPicPr>
          <p:cNvPr id="20" name="Picture 19">
            <a:extLst>
              <a:ext uri="{FF2B5EF4-FFF2-40B4-BE49-F238E27FC236}">
                <a16:creationId xmlns:a16="http://schemas.microsoft.com/office/drawing/2014/main" id="{A9A073B3-07A8-4BC9-87F6-89E00C3843CC}"/>
              </a:ext>
            </a:extLst>
          </p:cNvPr>
          <p:cNvPicPr>
            <a:picLocks noChangeAspect="1"/>
          </p:cNvPicPr>
          <p:nvPr/>
        </p:nvPicPr>
        <p:blipFill>
          <a:blip r:embed="rId13"/>
          <a:stretch>
            <a:fillRect/>
          </a:stretch>
        </p:blipFill>
        <p:spPr>
          <a:xfrm>
            <a:off x="5376155" y="7736443"/>
            <a:ext cx="610428" cy="589379"/>
          </a:xfrm>
          <a:prstGeom prst="rect">
            <a:avLst/>
          </a:prstGeom>
        </p:spPr>
      </p:pic>
    </p:spTree>
    <p:extLst>
      <p:ext uri="{BB962C8B-B14F-4D97-AF65-F5344CB8AC3E}">
        <p14:creationId xmlns:p14="http://schemas.microsoft.com/office/powerpoint/2010/main" val="37607628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6"/>
          <a:stretch>
            <a:fillRect/>
          </a:stretch>
        </p:blipFill>
        <p:spPr>
          <a:xfrm>
            <a:off x="419386" y="460312"/>
            <a:ext cx="5842746" cy="854392"/>
          </a:xfrm>
          <a:prstGeom prst="rect">
            <a:avLst/>
          </a:prstGeom>
        </p:spPr>
      </p:pic>
      <p:sp>
        <p:nvSpPr>
          <p:cNvPr id="21" name="TextBox 20">
            <a:extLst>
              <a:ext uri="{FF2B5EF4-FFF2-40B4-BE49-F238E27FC236}">
                <a16:creationId xmlns:a16="http://schemas.microsoft.com/office/drawing/2014/main" id="{C9E4C7AE-6303-4B38-B384-230BCB85A882}"/>
              </a:ext>
            </a:extLst>
          </p:cNvPr>
          <p:cNvSpPr txBox="1"/>
          <p:nvPr/>
        </p:nvSpPr>
        <p:spPr>
          <a:xfrm>
            <a:off x="552893" y="2056190"/>
            <a:ext cx="5550195" cy="369332"/>
          </a:xfrm>
          <a:prstGeom prst="rect">
            <a:avLst/>
          </a:prstGeom>
          <a:noFill/>
        </p:spPr>
        <p:txBody>
          <a:bodyPr wrap="square" rtlCol="0">
            <a:spAutoFit/>
          </a:bodyPr>
          <a:lstStyle/>
          <a:p>
            <a:r>
              <a:rPr lang="en-PH" cap="all" dirty="0"/>
              <a:t>   </a:t>
            </a:r>
            <a:r>
              <a:rPr lang="en-US" b="1" dirty="0"/>
              <a:t>LUDLOW™ </a:t>
            </a:r>
            <a:r>
              <a:rPr lang="en-PH" b="1" cap="all" dirty="0"/>
              <a:t>ANTIQUE BLACK EURO ESCUTCHEON</a:t>
            </a:r>
          </a:p>
        </p:txBody>
      </p:sp>
      <p:sp>
        <p:nvSpPr>
          <p:cNvPr id="26" name="TextBox 25">
            <a:extLst>
              <a:ext uri="{FF2B5EF4-FFF2-40B4-BE49-F238E27FC236}">
                <a16:creationId xmlns:a16="http://schemas.microsoft.com/office/drawing/2014/main" id="{F146E743-8A89-4BF5-86D1-9F42153C1212}"/>
              </a:ext>
            </a:extLst>
          </p:cNvPr>
          <p:cNvSpPr txBox="1"/>
          <p:nvPr/>
        </p:nvSpPr>
        <p:spPr>
          <a:xfrm>
            <a:off x="2468880" y="1499185"/>
            <a:ext cx="1947672" cy="369332"/>
          </a:xfrm>
          <a:prstGeom prst="rect">
            <a:avLst/>
          </a:prstGeom>
          <a:noFill/>
        </p:spPr>
        <p:txBody>
          <a:bodyPr wrap="square" rtlCol="0">
            <a:spAutoFit/>
          </a:bodyPr>
          <a:lstStyle/>
          <a:p>
            <a:r>
              <a:rPr lang="en-PH" b="1" dirty="0">
                <a:solidFill>
                  <a:srgbClr val="FF0000"/>
                </a:solidFill>
              </a:rPr>
              <a:t> </a:t>
            </a:r>
          </a:p>
        </p:txBody>
      </p:sp>
      <p:pic>
        <p:nvPicPr>
          <p:cNvPr id="18" name="Picture 17">
            <a:extLst>
              <a:ext uri="{FF2B5EF4-FFF2-40B4-BE49-F238E27FC236}">
                <a16:creationId xmlns:a16="http://schemas.microsoft.com/office/drawing/2014/main" id="{E2612971-AC02-4FFF-A5BD-1FC0A7D5CD29}"/>
              </a:ext>
            </a:extLst>
          </p:cNvPr>
          <p:cNvPicPr>
            <a:picLocks noChangeAspect="1"/>
          </p:cNvPicPr>
          <p:nvPr/>
        </p:nvPicPr>
        <p:blipFill>
          <a:blip r:embed="rId7"/>
          <a:stretch>
            <a:fillRect/>
          </a:stretch>
        </p:blipFill>
        <p:spPr>
          <a:xfrm>
            <a:off x="5204091" y="8411388"/>
            <a:ext cx="1395501" cy="517008"/>
          </a:xfrm>
          <a:prstGeom prst="rect">
            <a:avLst/>
          </a:prstGeom>
          <a:noFill/>
          <a:ln w="9525">
            <a:noFill/>
          </a:ln>
        </p:spPr>
      </p:pic>
      <p:pic>
        <p:nvPicPr>
          <p:cNvPr id="2" name="Picture 1">
            <a:extLst>
              <a:ext uri="{FF2B5EF4-FFF2-40B4-BE49-F238E27FC236}">
                <a16:creationId xmlns:a16="http://schemas.microsoft.com/office/drawing/2014/main" id="{39F8888C-571E-4C98-A879-0D1A191D46E4}"/>
              </a:ext>
            </a:extLst>
          </p:cNvPr>
          <p:cNvPicPr>
            <a:picLocks noChangeAspect="1"/>
          </p:cNvPicPr>
          <p:nvPr/>
        </p:nvPicPr>
        <p:blipFill>
          <a:blip r:embed="rId8"/>
          <a:stretch>
            <a:fillRect/>
          </a:stretch>
        </p:blipFill>
        <p:spPr>
          <a:xfrm>
            <a:off x="2286898" y="2656640"/>
            <a:ext cx="1997054" cy="2016827"/>
          </a:xfrm>
          <a:prstGeom prst="rect">
            <a:avLst/>
          </a:prstGeom>
        </p:spPr>
      </p:pic>
      <p:sp>
        <p:nvSpPr>
          <p:cNvPr id="3" name="Rectangle 2">
            <a:extLst>
              <a:ext uri="{FF2B5EF4-FFF2-40B4-BE49-F238E27FC236}">
                <a16:creationId xmlns:a16="http://schemas.microsoft.com/office/drawing/2014/main" id="{1945729B-7253-4A13-BCC9-ED467973571A}"/>
              </a:ext>
            </a:extLst>
          </p:cNvPr>
          <p:cNvSpPr/>
          <p:nvPr/>
        </p:nvSpPr>
        <p:spPr>
          <a:xfrm>
            <a:off x="3000837" y="1707922"/>
            <a:ext cx="856325" cy="369332"/>
          </a:xfrm>
          <a:prstGeom prst="rect">
            <a:avLst/>
          </a:prstGeom>
        </p:spPr>
        <p:txBody>
          <a:bodyPr wrap="none">
            <a:spAutoFit/>
          </a:bodyPr>
          <a:lstStyle/>
          <a:p>
            <a:r>
              <a:rPr lang="en-PH" b="1" dirty="0">
                <a:solidFill>
                  <a:srgbClr val="FF0000"/>
                </a:solidFill>
                <a:latin typeface="Din2014-Bold"/>
              </a:rPr>
              <a:t>LF5539</a:t>
            </a:r>
            <a:endParaRPr lang="en-PH" b="1" dirty="0">
              <a:solidFill>
                <a:srgbClr val="FF0000"/>
              </a:solidFill>
            </a:endParaRPr>
          </a:p>
        </p:txBody>
      </p:sp>
      <p:sp>
        <p:nvSpPr>
          <p:cNvPr id="4" name="Rectangle 3">
            <a:extLst>
              <a:ext uri="{FF2B5EF4-FFF2-40B4-BE49-F238E27FC236}">
                <a16:creationId xmlns:a16="http://schemas.microsoft.com/office/drawing/2014/main" id="{7B0EBB0A-471C-45B9-92CC-2C65DFEFB97B}"/>
              </a:ext>
            </a:extLst>
          </p:cNvPr>
          <p:cNvSpPr/>
          <p:nvPr/>
        </p:nvSpPr>
        <p:spPr>
          <a:xfrm>
            <a:off x="1682602" y="4864980"/>
            <a:ext cx="3429000" cy="1200329"/>
          </a:xfrm>
          <a:prstGeom prst="rect">
            <a:avLst/>
          </a:prstGeom>
        </p:spPr>
        <p:txBody>
          <a:bodyPr>
            <a:spAutoFit/>
          </a:bodyPr>
          <a:lstStyle/>
          <a:p>
            <a:r>
              <a:rPr lang="en-US" dirty="0">
                <a:solidFill>
                  <a:srgbClr val="333333"/>
                </a:solidFill>
                <a:latin typeface="Din2014-Light"/>
              </a:rPr>
              <a:t>Black Antique round </a:t>
            </a:r>
            <a:r>
              <a:rPr lang="en-US" dirty="0" err="1">
                <a:solidFill>
                  <a:srgbClr val="333333"/>
                </a:solidFill>
                <a:latin typeface="Din2014-Light"/>
              </a:rPr>
              <a:t>Europrofile</a:t>
            </a:r>
            <a:r>
              <a:rPr lang="en-US" dirty="0">
                <a:solidFill>
                  <a:srgbClr val="333333"/>
                </a:solidFill>
                <a:latin typeface="Din2014-Light"/>
              </a:rPr>
              <a:t> escutcheon. Ludlow Black Antique is a traditional range of furniture with a powder coated Black finish.</a:t>
            </a:r>
            <a:endParaRPr lang="en-PH" dirty="0"/>
          </a:p>
        </p:txBody>
      </p:sp>
    </p:spTree>
    <p:extLst>
      <p:ext uri="{BB962C8B-B14F-4D97-AF65-F5344CB8AC3E}">
        <p14:creationId xmlns:p14="http://schemas.microsoft.com/office/powerpoint/2010/main" val="420534714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6"/>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7"/>
          <a:stretch>
            <a:fillRect/>
          </a:stretch>
        </p:blipFill>
        <p:spPr>
          <a:xfrm>
            <a:off x="419386" y="460312"/>
            <a:ext cx="5842746" cy="854392"/>
          </a:xfrm>
          <a:prstGeom prst="rect">
            <a:avLst/>
          </a:prstGeom>
        </p:spPr>
      </p:pic>
      <p:sp>
        <p:nvSpPr>
          <p:cNvPr id="37" name="TextBox 36">
            <a:extLst>
              <a:ext uri="{FF2B5EF4-FFF2-40B4-BE49-F238E27FC236}">
                <a16:creationId xmlns:a16="http://schemas.microsoft.com/office/drawing/2014/main" id="{52DC8923-61C9-4470-916A-9276F6A63A4E}"/>
              </a:ext>
            </a:extLst>
          </p:cNvPr>
          <p:cNvSpPr txBox="1"/>
          <p:nvPr/>
        </p:nvSpPr>
        <p:spPr>
          <a:xfrm>
            <a:off x="2806760" y="2449598"/>
            <a:ext cx="1018309" cy="369332"/>
          </a:xfrm>
          <a:prstGeom prst="rect">
            <a:avLst/>
          </a:prstGeom>
          <a:noFill/>
        </p:spPr>
        <p:txBody>
          <a:bodyPr wrap="square" rtlCol="0">
            <a:spAutoFit/>
          </a:bodyPr>
          <a:lstStyle/>
          <a:p>
            <a:r>
              <a:rPr lang="en-PH" b="1" dirty="0">
                <a:solidFill>
                  <a:srgbClr val="FF0000"/>
                </a:solidFill>
              </a:rPr>
              <a:t>  </a:t>
            </a:r>
          </a:p>
        </p:txBody>
      </p:sp>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8"/>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extLst>
              <p:ext uri="{D42A27DB-BD31-4B8C-83A1-F6EECF244321}">
                <p14:modId xmlns:p14="http://schemas.microsoft.com/office/powerpoint/2010/main" val="2430798892"/>
              </p:ext>
            </p:extLst>
          </p:nvPr>
        </p:nvGraphicFramePr>
        <p:xfrm>
          <a:off x="1073880" y="4249923"/>
          <a:ext cx="4470992" cy="2837264"/>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US" sz="1000" b="0" baseline="0" dirty="0">
                          <a:solidFill>
                            <a:schemeClr val="tx1"/>
                          </a:solidFill>
                        </a:rPr>
                        <a:t>LF5539</a:t>
                      </a:r>
                      <a:endParaRPr lang="en-PH" sz="1000" b="0" baseline="0" dirty="0">
                        <a:solidFill>
                          <a:schemeClr val="tx1"/>
                        </a:solidFill>
                      </a:endParaRP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US" sz="1000" baseline="0" dirty="0">
                          <a:solidFill>
                            <a:schemeClr val="tx1"/>
                          </a:solidFill>
                        </a:rPr>
                        <a:t>LUDLOW</a:t>
                      </a:r>
                      <a:endParaRPr lang="en-PH" sz="1000" baseline="0" dirty="0">
                        <a:solidFill>
                          <a:schemeClr val="tx1"/>
                        </a:solidFill>
                      </a:endParaRPr>
                    </a:p>
                  </a:txBody>
                  <a:tcPr/>
                </a:tc>
                <a:extLst>
                  <a:ext uri="{0D108BD9-81ED-4DB2-BD59-A6C34878D82A}">
                    <a16:rowId xmlns:a16="http://schemas.microsoft.com/office/drawing/2014/main" val="3698042402"/>
                  </a:ext>
                </a:extLst>
              </a:tr>
              <a:tr h="354658">
                <a:tc>
                  <a:txBody>
                    <a:bodyPr/>
                    <a:lstStyle/>
                    <a:p>
                      <a:r>
                        <a:rPr lang="en-PH" sz="1000" baseline="0" dirty="0">
                          <a:solidFill>
                            <a:schemeClr val="tx1"/>
                          </a:solidFill>
                        </a:rPr>
                        <a:t>AVAILABLE FINISH</a:t>
                      </a:r>
                    </a:p>
                  </a:txBody>
                  <a:tcPr/>
                </a:tc>
                <a:tc>
                  <a:txBody>
                    <a:bodyPr/>
                    <a:lstStyle/>
                    <a:p>
                      <a:r>
                        <a:rPr lang="en-US" sz="1000" baseline="0" dirty="0">
                          <a:solidFill>
                            <a:schemeClr val="tx1"/>
                          </a:solidFill>
                        </a:rPr>
                        <a:t>POWDER COATED BLACK</a:t>
                      </a:r>
                      <a:endParaRPr lang="en-PH" sz="1000" baseline="0" dirty="0">
                        <a:solidFill>
                          <a:schemeClr val="tx1"/>
                        </a:solidFill>
                      </a:endParaRP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US" sz="1000" baseline="0" dirty="0">
                          <a:solidFill>
                            <a:schemeClr val="tx1"/>
                          </a:solidFill>
                        </a:rPr>
                        <a:t>ESUCUTCHEON</a:t>
                      </a:r>
                      <a:endParaRPr lang="en-PH" sz="1000" baseline="0" dirty="0">
                        <a:solidFill>
                          <a:schemeClr val="tx1"/>
                        </a:solidFill>
                      </a:endParaRPr>
                    </a:p>
                  </a:txBody>
                  <a:tcPr/>
                </a:tc>
                <a:extLst>
                  <a:ext uri="{0D108BD9-81ED-4DB2-BD59-A6C34878D82A}">
                    <a16:rowId xmlns:a16="http://schemas.microsoft.com/office/drawing/2014/main" val="2401254085"/>
                  </a:ext>
                </a:extLst>
              </a:tr>
              <a:tr h="354658">
                <a:tc>
                  <a:txBody>
                    <a:bodyPr/>
                    <a:lstStyle/>
                    <a:p>
                      <a:r>
                        <a:rPr lang="en-US" sz="1000" baseline="0" dirty="0">
                          <a:solidFill>
                            <a:schemeClr val="tx1"/>
                          </a:solidFill>
                        </a:rPr>
                        <a:t>DIAMETER</a:t>
                      </a:r>
                      <a:endParaRPr lang="en-PH" sz="1000" baseline="0" dirty="0">
                        <a:solidFill>
                          <a:schemeClr val="tx1"/>
                        </a:solidFill>
                      </a:endParaRPr>
                    </a:p>
                  </a:txBody>
                  <a:tcPr/>
                </a:tc>
                <a:tc>
                  <a:txBody>
                    <a:bodyPr/>
                    <a:lstStyle/>
                    <a:p>
                      <a:r>
                        <a:rPr lang="en-US" sz="1000" baseline="0" dirty="0">
                          <a:solidFill>
                            <a:schemeClr val="tx1"/>
                          </a:solidFill>
                        </a:rPr>
                        <a:t>52MM </a:t>
                      </a:r>
                      <a:endParaRPr lang="en-PH" sz="1000" baseline="0" dirty="0">
                        <a:solidFill>
                          <a:schemeClr val="tx1"/>
                        </a:solidFill>
                      </a:endParaRPr>
                    </a:p>
                  </a:txBody>
                  <a:tcPr/>
                </a:tc>
                <a:extLst>
                  <a:ext uri="{0D108BD9-81ED-4DB2-BD59-A6C34878D82A}">
                    <a16:rowId xmlns:a16="http://schemas.microsoft.com/office/drawing/2014/main" val="1126124889"/>
                  </a:ext>
                </a:extLst>
              </a:tr>
              <a:tr h="354658">
                <a:tc>
                  <a:txBody>
                    <a:bodyPr/>
                    <a:lstStyle/>
                    <a:p>
                      <a:r>
                        <a:rPr lang="en-US" sz="1000" baseline="0" dirty="0">
                          <a:solidFill>
                            <a:schemeClr val="tx1"/>
                          </a:solidFill>
                        </a:rPr>
                        <a:t>DEPTH</a:t>
                      </a:r>
                      <a:endParaRPr lang="en-PH" sz="1000" baseline="0" dirty="0">
                        <a:solidFill>
                          <a:schemeClr val="tx1"/>
                        </a:solidFill>
                      </a:endParaRPr>
                    </a:p>
                  </a:txBody>
                  <a:tcPr/>
                </a:tc>
                <a:tc>
                  <a:txBody>
                    <a:bodyPr/>
                    <a:lstStyle/>
                    <a:p>
                      <a:r>
                        <a:rPr lang="en-US" sz="1000" baseline="0" dirty="0">
                          <a:solidFill>
                            <a:schemeClr val="tx1"/>
                          </a:solidFill>
                        </a:rPr>
                        <a:t>8MM</a:t>
                      </a:r>
                      <a:endParaRPr lang="en-PH" sz="1000" baseline="0" dirty="0">
                        <a:solidFill>
                          <a:schemeClr val="tx1"/>
                        </a:solidFill>
                      </a:endParaRPr>
                    </a:p>
                  </a:txBody>
                  <a:tcPr/>
                </a:tc>
                <a:extLst>
                  <a:ext uri="{0D108BD9-81ED-4DB2-BD59-A6C34878D82A}">
                    <a16:rowId xmlns:a16="http://schemas.microsoft.com/office/drawing/2014/main" val="725395169"/>
                  </a:ext>
                </a:extLst>
              </a:tr>
              <a:tr h="354658">
                <a:tc>
                  <a:txBody>
                    <a:bodyPr/>
                    <a:lstStyle/>
                    <a:p>
                      <a:r>
                        <a:rPr lang="en-PH" sz="1000" baseline="0" dirty="0">
                          <a:solidFill>
                            <a:schemeClr val="tx1"/>
                          </a:solidFill>
                        </a:rPr>
                        <a:t>MECHANICAL WARRANTY</a:t>
                      </a:r>
                    </a:p>
                  </a:txBody>
                  <a:tcPr/>
                </a:tc>
                <a:tc>
                  <a:txBody>
                    <a:bodyPr/>
                    <a:lstStyle/>
                    <a:p>
                      <a:r>
                        <a:rPr lang="en-US" sz="1000" baseline="0" dirty="0">
                          <a:solidFill>
                            <a:schemeClr val="tx1"/>
                          </a:solidFill>
                        </a:rPr>
                        <a:t>10 YEARS </a:t>
                      </a:r>
                      <a:endParaRPr lang="en-PH" sz="1000" baseline="0" dirty="0">
                        <a:solidFill>
                          <a:schemeClr val="tx1"/>
                        </a:solidFill>
                      </a:endParaRPr>
                    </a:p>
                  </a:txBody>
                  <a:tcPr/>
                </a:tc>
                <a:extLst>
                  <a:ext uri="{0D108BD9-81ED-4DB2-BD59-A6C34878D82A}">
                    <a16:rowId xmlns:a16="http://schemas.microsoft.com/office/drawing/2014/main" val="1480764841"/>
                  </a:ext>
                </a:extLst>
              </a:tr>
            </a:tbl>
          </a:graphicData>
        </a:graphic>
      </p:graphicFrame>
      <p:pic>
        <p:nvPicPr>
          <p:cNvPr id="6" name="Picture 5">
            <a:extLst>
              <a:ext uri="{FF2B5EF4-FFF2-40B4-BE49-F238E27FC236}">
                <a16:creationId xmlns:a16="http://schemas.microsoft.com/office/drawing/2014/main" id="{3AEBE0D2-ADF4-4661-8739-4A4AC654BA53}"/>
              </a:ext>
            </a:extLst>
          </p:cNvPr>
          <p:cNvPicPr>
            <a:picLocks noChangeAspect="1"/>
          </p:cNvPicPr>
          <p:nvPr/>
        </p:nvPicPr>
        <p:blipFill>
          <a:blip r:embed="rId9"/>
          <a:stretch>
            <a:fillRect/>
          </a:stretch>
        </p:blipFill>
        <p:spPr>
          <a:xfrm>
            <a:off x="4554272" y="2941487"/>
            <a:ext cx="990600" cy="209550"/>
          </a:xfrm>
          <a:prstGeom prst="rect">
            <a:avLst/>
          </a:prstGeom>
        </p:spPr>
      </p:pic>
      <p:pic>
        <p:nvPicPr>
          <p:cNvPr id="21" name="Picture 20">
            <a:extLst>
              <a:ext uri="{FF2B5EF4-FFF2-40B4-BE49-F238E27FC236}">
                <a16:creationId xmlns:a16="http://schemas.microsoft.com/office/drawing/2014/main" id="{27833E90-8F9B-48A8-AD5A-6681B68B1F56}"/>
              </a:ext>
            </a:extLst>
          </p:cNvPr>
          <p:cNvPicPr>
            <a:picLocks noChangeAspect="1"/>
          </p:cNvPicPr>
          <p:nvPr/>
        </p:nvPicPr>
        <p:blipFill>
          <a:blip r:embed="rId10"/>
          <a:stretch>
            <a:fillRect/>
          </a:stretch>
        </p:blipFill>
        <p:spPr>
          <a:xfrm>
            <a:off x="5204091" y="8411388"/>
            <a:ext cx="1395501" cy="517008"/>
          </a:xfrm>
          <a:prstGeom prst="rect">
            <a:avLst/>
          </a:prstGeom>
          <a:noFill/>
          <a:ln w="9525">
            <a:noFill/>
          </a:ln>
        </p:spPr>
      </p:pic>
      <p:pic>
        <p:nvPicPr>
          <p:cNvPr id="15" name="Picture 14">
            <a:extLst>
              <a:ext uri="{FF2B5EF4-FFF2-40B4-BE49-F238E27FC236}">
                <a16:creationId xmlns:a16="http://schemas.microsoft.com/office/drawing/2014/main" id="{65AFD05A-41A2-43FC-9CDD-A2E2B96285AE}"/>
              </a:ext>
            </a:extLst>
          </p:cNvPr>
          <p:cNvPicPr>
            <a:picLocks noChangeAspect="1"/>
          </p:cNvPicPr>
          <p:nvPr/>
        </p:nvPicPr>
        <p:blipFill>
          <a:blip r:embed="rId11"/>
          <a:stretch>
            <a:fillRect/>
          </a:stretch>
        </p:blipFill>
        <p:spPr>
          <a:xfrm>
            <a:off x="1073880" y="8243316"/>
            <a:ext cx="1547072" cy="630139"/>
          </a:xfrm>
          <a:prstGeom prst="rect">
            <a:avLst/>
          </a:prstGeom>
        </p:spPr>
      </p:pic>
      <p:pic>
        <p:nvPicPr>
          <p:cNvPr id="2" name="Picture 1">
            <a:extLst>
              <a:ext uri="{FF2B5EF4-FFF2-40B4-BE49-F238E27FC236}">
                <a16:creationId xmlns:a16="http://schemas.microsoft.com/office/drawing/2014/main" id="{474E9616-12ED-4D7B-B3BF-D256C1BF9F9D}"/>
              </a:ext>
            </a:extLst>
          </p:cNvPr>
          <p:cNvPicPr>
            <a:picLocks noChangeAspect="1"/>
          </p:cNvPicPr>
          <p:nvPr/>
        </p:nvPicPr>
        <p:blipFill>
          <a:blip r:embed="rId12"/>
          <a:stretch>
            <a:fillRect/>
          </a:stretch>
        </p:blipFill>
        <p:spPr>
          <a:xfrm>
            <a:off x="1931801" y="1994694"/>
            <a:ext cx="2707248" cy="2098117"/>
          </a:xfrm>
          <a:prstGeom prst="rect">
            <a:avLst/>
          </a:prstGeom>
        </p:spPr>
      </p:pic>
      <p:pic>
        <p:nvPicPr>
          <p:cNvPr id="18" name="Picture 17">
            <a:extLst>
              <a:ext uri="{FF2B5EF4-FFF2-40B4-BE49-F238E27FC236}">
                <a16:creationId xmlns:a16="http://schemas.microsoft.com/office/drawing/2014/main" id="{71FC9087-DE03-459F-B559-129ECB4A25CD}"/>
              </a:ext>
            </a:extLst>
          </p:cNvPr>
          <p:cNvPicPr>
            <a:picLocks noChangeAspect="1"/>
          </p:cNvPicPr>
          <p:nvPr/>
        </p:nvPicPr>
        <p:blipFill>
          <a:blip r:embed="rId13"/>
          <a:stretch>
            <a:fillRect/>
          </a:stretch>
        </p:blipFill>
        <p:spPr>
          <a:xfrm>
            <a:off x="5376155" y="7736443"/>
            <a:ext cx="610428" cy="589379"/>
          </a:xfrm>
          <a:prstGeom prst="rect">
            <a:avLst/>
          </a:prstGeom>
        </p:spPr>
      </p:pic>
    </p:spTree>
    <p:extLst>
      <p:ext uri="{BB962C8B-B14F-4D97-AF65-F5344CB8AC3E}">
        <p14:creationId xmlns:p14="http://schemas.microsoft.com/office/powerpoint/2010/main" val="29781445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6"/>
          <a:stretch>
            <a:fillRect/>
          </a:stretch>
        </p:blipFill>
        <p:spPr>
          <a:xfrm>
            <a:off x="419386" y="460312"/>
            <a:ext cx="5842746" cy="854392"/>
          </a:xfrm>
          <a:prstGeom prst="rect">
            <a:avLst/>
          </a:prstGeom>
        </p:spPr>
      </p:pic>
      <p:sp>
        <p:nvSpPr>
          <p:cNvPr id="21" name="TextBox 20">
            <a:extLst>
              <a:ext uri="{FF2B5EF4-FFF2-40B4-BE49-F238E27FC236}">
                <a16:creationId xmlns:a16="http://schemas.microsoft.com/office/drawing/2014/main" id="{C9E4C7AE-6303-4B38-B384-230BCB85A882}"/>
              </a:ext>
            </a:extLst>
          </p:cNvPr>
          <p:cNvSpPr txBox="1"/>
          <p:nvPr/>
        </p:nvSpPr>
        <p:spPr>
          <a:xfrm>
            <a:off x="419387" y="1851521"/>
            <a:ext cx="5683702" cy="369332"/>
          </a:xfrm>
          <a:prstGeom prst="rect">
            <a:avLst/>
          </a:prstGeom>
          <a:noFill/>
        </p:spPr>
        <p:txBody>
          <a:bodyPr wrap="square" rtlCol="0">
            <a:spAutoFit/>
          </a:bodyPr>
          <a:lstStyle/>
          <a:p>
            <a:r>
              <a:rPr lang="en-US" dirty="0"/>
              <a:t>       </a:t>
            </a:r>
            <a:r>
              <a:rPr lang="en-US" b="1" dirty="0"/>
              <a:t>LUDLOW™  Fleur de Lys Lever on Lock Plate</a:t>
            </a:r>
            <a:endParaRPr lang="en-PH" b="1" cap="all" dirty="0"/>
          </a:p>
        </p:txBody>
      </p:sp>
      <p:sp>
        <p:nvSpPr>
          <p:cNvPr id="26" name="TextBox 25">
            <a:extLst>
              <a:ext uri="{FF2B5EF4-FFF2-40B4-BE49-F238E27FC236}">
                <a16:creationId xmlns:a16="http://schemas.microsoft.com/office/drawing/2014/main" id="{F146E743-8A89-4BF5-86D1-9F42153C1212}"/>
              </a:ext>
            </a:extLst>
          </p:cNvPr>
          <p:cNvSpPr txBox="1"/>
          <p:nvPr/>
        </p:nvSpPr>
        <p:spPr>
          <a:xfrm>
            <a:off x="2468880" y="1499185"/>
            <a:ext cx="1947672" cy="369332"/>
          </a:xfrm>
          <a:prstGeom prst="rect">
            <a:avLst/>
          </a:prstGeom>
          <a:noFill/>
        </p:spPr>
        <p:txBody>
          <a:bodyPr wrap="square" rtlCol="0">
            <a:spAutoFit/>
          </a:bodyPr>
          <a:lstStyle/>
          <a:p>
            <a:r>
              <a:rPr lang="en-PH" b="1" dirty="0">
                <a:solidFill>
                  <a:srgbClr val="FF0000"/>
                </a:solidFill>
              </a:rPr>
              <a:t> </a:t>
            </a:r>
          </a:p>
        </p:txBody>
      </p:sp>
      <p:pic>
        <p:nvPicPr>
          <p:cNvPr id="18" name="Picture 17">
            <a:extLst>
              <a:ext uri="{FF2B5EF4-FFF2-40B4-BE49-F238E27FC236}">
                <a16:creationId xmlns:a16="http://schemas.microsoft.com/office/drawing/2014/main" id="{E2612971-AC02-4FFF-A5BD-1FC0A7D5CD29}"/>
              </a:ext>
            </a:extLst>
          </p:cNvPr>
          <p:cNvPicPr>
            <a:picLocks noChangeAspect="1"/>
          </p:cNvPicPr>
          <p:nvPr/>
        </p:nvPicPr>
        <p:blipFill>
          <a:blip r:embed="rId7"/>
          <a:stretch>
            <a:fillRect/>
          </a:stretch>
        </p:blipFill>
        <p:spPr>
          <a:xfrm>
            <a:off x="5204091" y="8411388"/>
            <a:ext cx="1395501" cy="517008"/>
          </a:xfrm>
          <a:prstGeom prst="rect">
            <a:avLst/>
          </a:prstGeom>
          <a:noFill/>
          <a:ln w="9525">
            <a:noFill/>
          </a:ln>
        </p:spPr>
      </p:pic>
      <p:sp>
        <p:nvSpPr>
          <p:cNvPr id="3" name="Rectangle 2">
            <a:extLst>
              <a:ext uri="{FF2B5EF4-FFF2-40B4-BE49-F238E27FC236}">
                <a16:creationId xmlns:a16="http://schemas.microsoft.com/office/drawing/2014/main" id="{1945729B-7253-4A13-BCC9-ED467973571A}"/>
              </a:ext>
            </a:extLst>
          </p:cNvPr>
          <p:cNvSpPr/>
          <p:nvPr/>
        </p:nvSpPr>
        <p:spPr>
          <a:xfrm>
            <a:off x="2580479" y="1560925"/>
            <a:ext cx="1276683" cy="646331"/>
          </a:xfrm>
          <a:prstGeom prst="rect">
            <a:avLst/>
          </a:prstGeom>
        </p:spPr>
        <p:txBody>
          <a:bodyPr wrap="square">
            <a:spAutoFit/>
          </a:bodyPr>
          <a:lstStyle/>
          <a:p>
            <a:r>
              <a:rPr lang="en-PH" b="1" dirty="0">
                <a:solidFill>
                  <a:srgbClr val="FF0000"/>
                </a:solidFill>
                <a:latin typeface="Din2014-Bold"/>
              </a:rPr>
              <a:t>LF5504</a:t>
            </a:r>
          </a:p>
          <a:p>
            <a:r>
              <a:rPr lang="en-PH" b="1" dirty="0">
                <a:solidFill>
                  <a:srgbClr val="FF0000"/>
                </a:solidFill>
              </a:rPr>
              <a:t>    </a:t>
            </a:r>
          </a:p>
        </p:txBody>
      </p:sp>
      <p:sp>
        <p:nvSpPr>
          <p:cNvPr id="4" name="Rectangle 3">
            <a:extLst>
              <a:ext uri="{FF2B5EF4-FFF2-40B4-BE49-F238E27FC236}">
                <a16:creationId xmlns:a16="http://schemas.microsoft.com/office/drawing/2014/main" id="{7B0EBB0A-471C-45B9-92CC-2C65DFEFB97B}"/>
              </a:ext>
            </a:extLst>
          </p:cNvPr>
          <p:cNvSpPr/>
          <p:nvPr/>
        </p:nvSpPr>
        <p:spPr>
          <a:xfrm>
            <a:off x="1682602" y="5354080"/>
            <a:ext cx="3429000" cy="2308324"/>
          </a:xfrm>
          <a:prstGeom prst="rect">
            <a:avLst/>
          </a:prstGeom>
        </p:spPr>
        <p:txBody>
          <a:bodyPr>
            <a:spAutoFit/>
          </a:bodyPr>
          <a:lstStyle/>
          <a:p>
            <a:r>
              <a:rPr lang="en-PH" dirty="0"/>
              <a:t>Black Antique lever on backplate. A sturdy classical scroll lever on an undulating edged backplate with fleur-de-</a:t>
            </a:r>
            <a:r>
              <a:rPr lang="en-PH" dirty="0" err="1"/>
              <a:t>lys</a:t>
            </a:r>
            <a:r>
              <a:rPr lang="en-PH" dirty="0"/>
              <a:t> pattern top and bottom. Comes with a 10 year mechanical guarantee. Suitable for domestic use.</a:t>
            </a:r>
          </a:p>
          <a:p>
            <a:endParaRPr lang="en-PH" dirty="0"/>
          </a:p>
        </p:txBody>
      </p:sp>
      <p:pic>
        <p:nvPicPr>
          <p:cNvPr id="15" name="Picture 14">
            <a:extLst>
              <a:ext uri="{FF2B5EF4-FFF2-40B4-BE49-F238E27FC236}">
                <a16:creationId xmlns:a16="http://schemas.microsoft.com/office/drawing/2014/main" id="{E37FF330-9536-4F80-BFA3-FB0172CFC81B}"/>
              </a:ext>
            </a:extLst>
          </p:cNvPr>
          <p:cNvPicPr>
            <a:picLocks noChangeAspect="1"/>
          </p:cNvPicPr>
          <p:nvPr/>
        </p:nvPicPr>
        <p:blipFill>
          <a:blip r:embed="rId8"/>
          <a:stretch>
            <a:fillRect/>
          </a:stretch>
        </p:blipFill>
        <p:spPr>
          <a:xfrm>
            <a:off x="2468880" y="2227830"/>
            <a:ext cx="1947671" cy="3097879"/>
          </a:xfrm>
          <a:prstGeom prst="rect">
            <a:avLst/>
          </a:prstGeom>
        </p:spPr>
      </p:pic>
    </p:spTree>
    <p:extLst>
      <p:ext uri="{BB962C8B-B14F-4D97-AF65-F5344CB8AC3E}">
        <p14:creationId xmlns:p14="http://schemas.microsoft.com/office/powerpoint/2010/main" val="71050237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9482A9E-FD19-4C95-BA36-E37368086DA7}"/>
              </a:ext>
            </a:extLst>
          </p:cNvPr>
          <p:cNvPicPr>
            <a:picLocks noChangeAspect="1"/>
          </p:cNvPicPr>
          <p:nvPr/>
        </p:nvPicPr>
        <p:blipFill>
          <a:blip r:embed="rId2"/>
          <a:stretch>
            <a:fillRect/>
          </a:stretch>
        </p:blipFill>
        <p:spPr>
          <a:xfrm>
            <a:off x="914400" y="1862939"/>
            <a:ext cx="5029200" cy="2765604"/>
          </a:xfrm>
          <a:prstGeom prst="rect">
            <a:avLst/>
          </a:prstGeom>
        </p:spPr>
      </p:pic>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5"/>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6"/>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7"/>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8"/>
          <a:stretch>
            <a:fillRect/>
          </a:stretch>
        </p:blipFill>
        <p:spPr>
          <a:xfrm>
            <a:off x="419386" y="460312"/>
            <a:ext cx="5842746" cy="854392"/>
          </a:xfrm>
          <a:prstGeom prst="rect">
            <a:avLst/>
          </a:prstGeom>
        </p:spPr>
      </p:pic>
      <p:sp>
        <p:nvSpPr>
          <p:cNvPr id="37" name="TextBox 36">
            <a:extLst>
              <a:ext uri="{FF2B5EF4-FFF2-40B4-BE49-F238E27FC236}">
                <a16:creationId xmlns:a16="http://schemas.microsoft.com/office/drawing/2014/main" id="{52DC8923-61C9-4470-916A-9276F6A63A4E}"/>
              </a:ext>
            </a:extLst>
          </p:cNvPr>
          <p:cNvSpPr txBox="1"/>
          <p:nvPr/>
        </p:nvSpPr>
        <p:spPr>
          <a:xfrm>
            <a:off x="2806760" y="2449598"/>
            <a:ext cx="1018309" cy="369332"/>
          </a:xfrm>
          <a:prstGeom prst="rect">
            <a:avLst/>
          </a:prstGeom>
          <a:noFill/>
        </p:spPr>
        <p:txBody>
          <a:bodyPr wrap="square" rtlCol="0">
            <a:spAutoFit/>
          </a:bodyPr>
          <a:lstStyle/>
          <a:p>
            <a:r>
              <a:rPr lang="en-PH" b="1" dirty="0">
                <a:solidFill>
                  <a:srgbClr val="FF0000"/>
                </a:solidFill>
              </a:rPr>
              <a:t>  </a:t>
            </a:r>
          </a:p>
        </p:txBody>
      </p:sp>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9"/>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extLst>
              <p:ext uri="{D42A27DB-BD31-4B8C-83A1-F6EECF244321}">
                <p14:modId xmlns:p14="http://schemas.microsoft.com/office/powerpoint/2010/main" val="3437291488"/>
              </p:ext>
            </p:extLst>
          </p:nvPr>
        </p:nvGraphicFramePr>
        <p:xfrm>
          <a:off x="1095146" y="4728396"/>
          <a:ext cx="4470992" cy="2837264"/>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US" sz="1000" b="0" baseline="0" dirty="0">
                          <a:solidFill>
                            <a:schemeClr val="tx1"/>
                          </a:solidFill>
                        </a:rPr>
                        <a:t>LF5504</a:t>
                      </a:r>
                      <a:endParaRPr lang="en-PH" sz="1000" b="0" baseline="0" dirty="0">
                        <a:solidFill>
                          <a:schemeClr val="tx1"/>
                        </a:solidFill>
                      </a:endParaRP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US" sz="1000" baseline="0" dirty="0">
                          <a:solidFill>
                            <a:schemeClr val="tx1"/>
                          </a:solidFill>
                        </a:rPr>
                        <a:t>LUDLOW</a:t>
                      </a:r>
                      <a:endParaRPr lang="en-PH" sz="1000" baseline="0" dirty="0">
                        <a:solidFill>
                          <a:schemeClr val="tx1"/>
                        </a:solidFill>
                      </a:endParaRPr>
                    </a:p>
                  </a:txBody>
                  <a:tcPr/>
                </a:tc>
                <a:extLst>
                  <a:ext uri="{0D108BD9-81ED-4DB2-BD59-A6C34878D82A}">
                    <a16:rowId xmlns:a16="http://schemas.microsoft.com/office/drawing/2014/main" val="3698042402"/>
                  </a:ext>
                </a:extLst>
              </a:tr>
              <a:tr h="354658">
                <a:tc>
                  <a:txBody>
                    <a:bodyPr/>
                    <a:lstStyle/>
                    <a:p>
                      <a:r>
                        <a:rPr lang="en-PH" sz="1000" baseline="0" dirty="0">
                          <a:solidFill>
                            <a:schemeClr val="tx1"/>
                          </a:solidFill>
                        </a:rPr>
                        <a:t>AVAILABLE FINISH</a:t>
                      </a:r>
                    </a:p>
                  </a:txBody>
                  <a:tcPr/>
                </a:tc>
                <a:tc>
                  <a:txBody>
                    <a:bodyPr/>
                    <a:lstStyle/>
                    <a:p>
                      <a:r>
                        <a:rPr lang="en-US" sz="1000" baseline="0" dirty="0">
                          <a:solidFill>
                            <a:schemeClr val="tx1"/>
                          </a:solidFill>
                        </a:rPr>
                        <a:t>POWDER COATED BLACK</a:t>
                      </a:r>
                      <a:endParaRPr lang="en-PH" sz="1000" baseline="0" dirty="0">
                        <a:solidFill>
                          <a:schemeClr val="tx1"/>
                        </a:solidFill>
                      </a:endParaRP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US" sz="1000" baseline="0" dirty="0">
                          <a:solidFill>
                            <a:schemeClr val="tx1"/>
                          </a:solidFill>
                        </a:rPr>
                        <a:t>LEVER HANDLE</a:t>
                      </a:r>
                      <a:endParaRPr lang="en-PH" sz="1000" baseline="0" dirty="0">
                        <a:solidFill>
                          <a:schemeClr val="tx1"/>
                        </a:solidFill>
                      </a:endParaRPr>
                    </a:p>
                  </a:txBody>
                  <a:tcPr/>
                </a:tc>
                <a:extLst>
                  <a:ext uri="{0D108BD9-81ED-4DB2-BD59-A6C34878D82A}">
                    <a16:rowId xmlns:a16="http://schemas.microsoft.com/office/drawing/2014/main" val="2401254085"/>
                  </a:ext>
                </a:extLst>
              </a:tr>
              <a:tr h="354658">
                <a:tc>
                  <a:txBody>
                    <a:bodyPr/>
                    <a:lstStyle/>
                    <a:p>
                      <a:r>
                        <a:rPr lang="en-US" sz="1000" baseline="0" dirty="0">
                          <a:solidFill>
                            <a:schemeClr val="tx1"/>
                          </a:solidFill>
                        </a:rPr>
                        <a:t>LENGTH</a:t>
                      </a:r>
                      <a:endParaRPr lang="en-PH" sz="1000" baseline="0" dirty="0">
                        <a:solidFill>
                          <a:schemeClr val="tx1"/>
                        </a:solidFill>
                      </a:endParaRPr>
                    </a:p>
                  </a:txBody>
                  <a:tcPr/>
                </a:tc>
                <a:tc>
                  <a:txBody>
                    <a:bodyPr/>
                    <a:lstStyle/>
                    <a:p>
                      <a:r>
                        <a:rPr lang="en-US" sz="1000" baseline="0" dirty="0">
                          <a:solidFill>
                            <a:schemeClr val="tx1"/>
                          </a:solidFill>
                        </a:rPr>
                        <a:t>206MM</a:t>
                      </a:r>
                      <a:endParaRPr lang="en-PH" sz="1000" baseline="0" dirty="0">
                        <a:solidFill>
                          <a:schemeClr val="tx1"/>
                        </a:solidFill>
                      </a:endParaRPr>
                    </a:p>
                  </a:txBody>
                  <a:tcPr/>
                </a:tc>
                <a:extLst>
                  <a:ext uri="{0D108BD9-81ED-4DB2-BD59-A6C34878D82A}">
                    <a16:rowId xmlns:a16="http://schemas.microsoft.com/office/drawing/2014/main" val="1126124889"/>
                  </a:ext>
                </a:extLst>
              </a:tr>
              <a:tr h="354658">
                <a:tc>
                  <a:txBody>
                    <a:bodyPr/>
                    <a:lstStyle/>
                    <a:p>
                      <a:r>
                        <a:rPr lang="en-US" sz="1000" baseline="0" dirty="0">
                          <a:solidFill>
                            <a:schemeClr val="tx1"/>
                          </a:solidFill>
                        </a:rPr>
                        <a:t>PROJECTION</a:t>
                      </a:r>
                      <a:endParaRPr lang="en-PH" sz="1000" baseline="0" dirty="0">
                        <a:solidFill>
                          <a:schemeClr val="tx1"/>
                        </a:solidFill>
                      </a:endParaRPr>
                    </a:p>
                  </a:txBody>
                  <a:tcPr/>
                </a:tc>
                <a:tc>
                  <a:txBody>
                    <a:bodyPr/>
                    <a:lstStyle/>
                    <a:p>
                      <a:r>
                        <a:rPr lang="en-US" sz="1000" baseline="0" dirty="0">
                          <a:solidFill>
                            <a:schemeClr val="tx1"/>
                          </a:solidFill>
                        </a:rPr>
                        <a:t>51MM</a:t>
                      </a:r>
                      <a:endParaRPr lang="en-PH" sz="1000" baseline="0" dirty="0">
                        <a:solidFill>
                          <a:schemeClr val="tx1"/>
                        </a:solidFill>
                      </a:endParaRPr>
                    </a:p>
                  </a:txBody>
                  <a:tcPr/>
                </a:tc>
                <a:extLst>
                  <a:ext uri="{0D108BD9-81ED-4DB2-BD59-A6C34878D82A}">
                    <a16:rowId xmlns:a16="http://schemas.microsoft.com/office/drawing/2014/main" val="725395169"/>
                  </a:ext>
                </a:extLst>
              </a:tr>
              <a:tr h="354658">
                <a:tc>
                  <a:txBody>
                    <a:bodyPr/>
                    <a:lstStyle/>
                    <a:p>
                      <a:r>
                        <a:rPr lang="en-PH" sz="1000" baseline="0" dirty="0">
                          <a:solidFill>
                            <a:schemeClr val="tx1"/>
                          </a:solidFill>
                        </a:rPr>
                        <a:t>MECHANICAL WARRANTY</a:t>
                      </a:r>
                    </a:p>
                  </a:txBody>
                  <a:tcPr/>
                </a:tc>
                <a:tc>
                  <a:txBody>
                    <a:bodyPr/>
                    <a:lstStyle/>
                    <a:p>
                      <a:r>
                        <a:rPr lang="en-US" sz="1000" baseline="0" dirty="0">
                          <a:solidFill>
                            <a:schemeClr val="tx1"/>
                          </a:solidFill>
                        </a:rPr>
                        <a:t>10 YEARS</a:t>
                      </a:r>
                      <a:endParaRPr lang="en-PH" sz="1000" baseline="0" dirty="0">
                        <a:solidFill>
                          <a:schemeClr val="tx1"/>
                        </a:solidFill>
                      </a:endParaRPr>
                    </a:p>
                  </a:txBody>
                  <a:tcPr/>
                </a:tc>
                <a:extLst>
                  <a:ext uri="{0D108BD9-81ED-4DB2-BD59-A6C34878D82A}">
                    <a16:rowId xmlns:a16="http://schemas.microsoft.com/office/drawing/2014/main" val="1480764841"/>
                  </a:ext>
                </a:extLst>
              </a:tr>
            </a:tbl>
          </a:graphicData>
        </a:graphic>
      </p:graphicFrame>
      <p:pic>
        <p:nvPicPr>
          <p:cNvPr id="21" name="Picture 20">
            <a:extLst>
              <a:ext uri="{FF2B5EF4-FFF2-40B4-BE49-F238E27FC236}">
                <a16:creationId xmlns:a16="http://schemas.microsoft.com/office/drawing/2014/main" id="{27833E90-8F9B-48A8-AD5A-6681B68B1F56}"/>
              </a:ext>
            </a:extLst>
          </p:cNvPr>
          <p:cNvPicPr>
            <a:picLocks noChangeAspect="1"/>
          </p:cNvPicPr>
          <p:nvPr/>
        </p:nvPicPr>
        <p:blipFill>
          <a:blip r:embed="rId10"/>
          <a:stretch>
            <a:fillRect/>
          </a:stretch>
        </p:blipFill>
        <p:spPr>
          <a:xfrm>
            <a:off x="5204091" y="8411388"/>
            <a:ext cx="1395501" cy="517008"/>
          </a:xfrm>
          <a:prstGeom prst="rect">
            <a:avLst/>
          </a:prstGeom>
          <a:noFill/>
          <a:ln w="9525">
            <a:noFill/>
          </a:ln>
        </p:spPr>
      </p:pic>
      <p:pic>
        <p:nvPicPr>
          <p:cNvPr id="15" name="Picture 14">
            <a:extLst>
              <a:ext uri="{FF2B5EF4-FFF2-40B4-BE49-F238E27FC236}">
                <a16:creationId xmlns:a16="http://schemas.microsoft.com/office/drawing/2014/main" id="{F76A11E2-9A12-4562-BD51-CFED55EFE021}"/>
              </a:ext>
            </a:extLst>
          </p:cNvPr>
          <p:cNvPicPr>
            <a:picLocks noChangeAspect="1"/>
          </p:cNvPicPr>
          <p:nvPr/>
        </p:nvPicPr>
        <p:blipFill>
          <a:blip r:embed="rId11"/>
          <a:stretch>
            <a:fillRect/>
          </a:stretch>
        </p:blipFill>
        <p:spPr>
          <a:xfrm>
            <a:off x="1073880" y="8243316"/>
            <a:ext cx="1547072" cy="630139"/>
          </a:xfrm>
          <a:prstGeom prst="rect">
            <a:avLst/>
          </a:prstGeom>
        </p:spPr>
      </p:pic>
      <p:pic>
        <p:nvPicPr>
          <p:cNvPr id="18" name="Picture 17">
            <a:extLst>
              <a:ext uri="{FF2B5EF4-FFF2-40B4-BE49-F238E27FC236}">
                <a16:creationId xmlns:a16="http://schemas.microsoft.com/office/drawing/2014/main" id="{8A7D0656-095A-4448-8EF0-CAFDF2AD218D}"/>
              </a:ext>
            </a:extLst>
          </p:cNvPr>
          <p:cNvPicPr>
            <a:picLocks noChangeAspect="1"/>
          </p:cNvPicPr>
          <p:nvPr/>
        </p:nvPicPr>
        <p:blipFill>
          <a:blip r:embed="rId12"/>
          <a:stretch>
            <a:fillRect/>
          </a:stretch>
        </p:blipFill>
        <p:spPr>
          <a:xfrm>
            <a:off x="5376155" y="7736443"/>
            <a:ext cx="610428" cy="589379"/>
          </a:xfrm>
          <a:prstGeom prst="rect">
            <a:avLst/>
          </a:prstGeom>
        </p:spPr>
      </p:pic>
    </p:spTree>
    <p:extLst>
      <p:ext uri="{BB962C8B-B14F-4D97-AF65-F5344CB8AC3E}">
        <p14:creationId xmlns:p14="http://schemas.microsoft.com/office/powerpoint/2010/main" val="163605499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6"/>
          <a:stretch>
            <a:fillRect/>
          </a:stretch>
        </p:blipFill>
        <p:spPr>
          <a:xfrm>
            <a:off x="419386" y="460312"/>
            <a:ext cx="5842746" cy="854392"/>
          </a:xfrm>
          <a:prstGeom prst="rect">
            <a:avLst/>
          </a:prstGeom>
        </p:spPr>
      </p:pic>
      <p:sp>
        <p:nvSpPr>
          <p:cNvPr id="21" name="TextBox 20">
            <a:extLst>
              <a:ext uri="{FF2B5EF4-FFF2-40B4-BE49-F238E27FC236}">
                <a16:creationId xmlns:a16="http://schemas.microsoft.com/office/drawing/2014/main" id="{C9E4C7AE-6303-4B38-B384-230BCB85A882}"/>
              </a:ext>
            </a:extLst>
          </p:cNvPr>
          <p:cNvSpPr txBox="1"/>
          <p:nvPr/>
        </p:nvSpPr>
        <p:spPr>
          <a:xfrm>
            <a:off x="419387" y="1851521"/>
            <a:ext cx="5683702" cy="369332"/>
          </a:xfrm>
          <a:prstGeom prst="rect">
            <a:avLst/>
          </a:prstGeom>
          <a:noFill/>
        </p:spPr>
        <p:txBody>
          <a:bodyPr wrap="square" rtlCol="0">
            <a:spAutoFit/>
          </a:bodyPr>
          <a:lstStyle/>
          <a:p>
            <a:r>
              <a:rPr lang="en-US" dirty="0"/>
              <a:t>     </a:t>
            </a:r>
            <a:r>
              <a:rPr lang="en-US" b="1" dirty="0"/>
              <a:t>LUDLOW™ Fleur de Lys Lever on Bathroom  Plate</a:t>
            </a:r>
            <a:endParaRPr lang="en-PH" b="1" cap="all" dirty="0"/>
          </a:p>
        </p:txBody>
      </p:sp>
      <p:sp>
        <p:nvSpPr>
          <p:cNvPr id="26" name="TextBox 25">
            <a:extLst>
              <a:ext uri="{FF2B5EF4-FFF2-40B4-BE49-F238E27FC236}">
                <a16:creationId xmlns:a16="http://schemas.microsoft.com/office/drawing/2014/main" id="{F146E743-8A89-4BF5-86D1-9F42153C1212}"/>
              </a:ext>
            </a:extLst>
          </p:cNvPr>
          <p:cNvSpPr txBox="1"/>
          <p:nvPr/>
        </p:nvSpPr>
        <p:spPr>
          <a:xfrm>
            <a:off x="2468880" y="1499185"/>
            <a:ext cx="1947672" cy="369332"/>
          </a:xfrm>
          <a:prstGeom prst="rect">
            <a:avLst/>
          </a:prstGeom>
          <a:noFill/>
        </p:spPr>
        <p:txBody>
          <a:bodyPr wrap="square" rtlCol="0">
            <a:spAutoFit/>
          </a:bodyPr>
          <a:lstStyle/>
          <a:p>
            <a:r>
              <a:rPr lang="en-PH" b="1" dirty="0">
                <a:solidFill>
                  <a:srgbClr val="FF0000"/>
                </a:solidFill>
              </a:rPr>
              <a:t> </a:t>
            </a:r>
          </a:p>
        </p:txBody>
      </p:sp>
      <p:pic>
        <p:nvPicPr>
          <p:cNvPr id="18" name="Picture 17">
            <a:extLst>
              <a:ext uri="{FF2B5EF4-FFF2-40B4-BE49-F238E27FC236}">
                <a16:creationId xmlns:a16="http://schemas.microsoft.com/office/drawing/2014/main" id="{E2612971-AC02-4FFF-A5BD-1FC0A7D5CD29}"/>
              </a:ext>
            </a:extLst>
          </p:cNvPr>
          <p:cNvPicPr>
            <a:picLocks noChangeAspect="1"/>
          </p:cNvPicPr>
          <p:nvPr/>
        </p:nvPicPr>
        <p:blipFill>
          <a:blip r:embed="rId7"/>
          <a:stretch>
            <a:fillRect/>
          </a:stretch>
        </p:blipFill>
        <p:spPr>
          <a:xfrm>
            <a:off x="5204091" y="8411388"/>
            <a:ext cx="1395501" cy="517008"/>
          </a:xfrm>
          <a:prstGeom prst="rect">
            <a:avLst/>
          </a:prstGeom>
          <a:noFill/>
          <a:ln w="9525">
            <a:noFill/>
          </a:ln>
        </p:spPr>
      </p:pic>
      <p:sp>
        <p:nvSpPr>
          <p:cNvPr id="3" name="Rectangle 2">
            <a:extLst>
              <a:ext uri="{FF2B5EF4-FFF2-40B4-BE49-F238E27FC236}">
                <a16:creationId xmlns:a16="http://schemas.microsoft.com/office/drawing/2014/main" id="{1945729B-7253-4A13-BCC9-ED467973571A}"/>
              </a:ext>
            </a:extLst>
          </p:cNvPr>
          <p:cNvSpPr/>
          <p:nvPr/>
        </p:nvSpPr>
        <p:spPr>
          <a:xfrm>
            <a:off x="2580479" y="1560925"/>
            <a:ext cx="1276683" cy="646331"/>
          </a:xfrm>
          <a:prstGeom prst="rect">
            <a:avLst/>
          </a:prstGeom>
        </p:spPr>
        <p:txBody>
          <a:bodyPr wrap="square">
            <a:spAutoFit/>
          </a:bodyPr>
          <a:lstStyle/>
          <a:p>
            <a:r>
              <a:rPr lang="en-PH" b="1" dirty="0">
                <a:solidFill>
                  <a:srgbClr val="FF0000"/>
                </a:solidFill>
                <a:latin typeface="Din2014-Bold"/>
              </a:rPr>
              <a:t>LF5506</a:t>
            </a:r>
          </a:p>
          <a:p>
            <a:endParaRPr lang="en-PH" b="1" dirty="0">
              <a:solidFill>
                <a:srgbClr val="FF0000"/>
              </a:solidFill>
            </a:endParaRPr>
          </a:p>
        </p:txBody>
      </p:sp>
      <p:sp>
        <p:nvSpPr>
          <p:cNvPr id="4" name="Rectangle 3">
            <a:extLst>
              <a:ext uri="{FF2B5EF4-FFF2-40B4-BE49-F238E27FC236}">
                <a16:creationId xmlns:a16="http://schemas.microsoft.com/office/drawing/2014/main" id="{7B0EBB0A-471C-45B9-92CC-2C65DFEFB97B}"/>
              </a:ext>
            </a:extLst>
          </p:cNvPr>
          <p:cNvSpPr/>
          <p:nvPr/>
        </p:nvSpPr>
        <p:spPr>
          <a:xfrm>
            <a:off x="1682602" y="5354080"/>
            <a:ext cx="3429000" cy="2308324"/>
          </a:xfrm>
          <a:prstGeom prst="rect">
            <a:avLst/>
          </a:prstGeom>
        </p:spPr>
        <p:txBody>
          <a:bodyPr>
            <a:spAutoFit/>
          </a:bodyPr>
          <a:lstStyle/>
          <a:p>
            <a:r>
              <a:rPr lang="en-PH" dirty="0"/>
              <a:t>Black Antique lever on backplate. A sturdy classical scroll lever on an undulating edged backplate with fleur-de-</a:t>
            </a:r>
            <a:r>
              <a:rPr lang="en-PH" dirty="0" err="1"/>
              <a:t>lys</a:t>
            </a:r>
            <a:r>
              <a:rPr lang="en-PH" dirty="0"/>
              <a:t> pattern top and bottom. Comes with a 10 year mechanical guarantee. Suitable for domestic use.</a:t>
            </a:r>
          </a:p>
          <a:p>
            <a:endParaRPr lang="en-PH" dirty="0"/>
          </a:p>
        </p:txBody>
      </p:sp>
      <p:pic>
        <p:nvPicPr>
          <p:cNvPr id="15" name="Picture 14">
            <a:extLst>
              <a:ext uri="{FF2B5EF4-FFF2-40B4-BE49-F238E27FC236}">
                <a16:creationId xmlns:a16="http://schemas.microsoft.com/office/drawing/2014/main" id="{E37FF330-9536-4F80-BFA3-FB0172CFC81B}"/>
              </a:ext>
            </a:extLst>
          </p:cNvPr>
          <p:cNvPicPr>
            <a:picLocks noChangeAspect="1"/>
          </p:cNvPicPr>
          <p:nvPr/>
        </p:nvPicPr>
        <p:blipFill>
          <a:blip r:embed="rId8"/>
          <a:stretch>
            <a:fillRect/>
          </a:stretch>
        </p:blipFill>
        <p:spPr>
          <a:xfrm>
            <a:off x="2580479" y="2405334"/>
            <a:ext cx="1724473" cy="2742871"/>
          </a:xfrm>
          <a:prstGeom prst="rect">
            <a:avLst/>
          </a:prstGeom>
        </p:spPr>
      </p:pic>
      <p:sp>
        <p:nvSpPr>
          <p:cNvPr id="16" name="TextBox 15">
            <a:extLst>
              <a:ext uri="{FF2B5EF4-FFF2-40B4-BE49-F238E27FC236}">
                <a16:creationId xmlns:a16="http://schemas.microsoft.com/office/drawing/2014/main" id="{11D0D922-4B8D-4B34-9670-E770B118EDFA}"/>
              </a:ext>
            </a:extLst>
          </p:cNvPr>
          <p:cNvSpPr txBox="1"/>
          <p:nvPr/>
        </p:nvSpPr>
        <p:spPr>
          <a:xfrm>
            <a:off x="-277066" y="3073614"/>
            <a:ext cx="6614646" cy="369332"/>
          </a:xfrm>
          <a:prstGeom prst="rect">
            <a:avLst/>
          </a:prstGeom>
          <a:noFill/>
        </p:spPr>
        <p:txBody>
          <a:bodyPr wrap="square" rtlCol="0">
            <a:spAutoFit/>
          </a:bodyPr>
          <a:lstStyle/>
          <a:p>
            <a:r>
              <a:rPr lang="en-US" b="1" dirty="0">
                <a:solidFill>
                  <a:srgbClr val="FF0000"/>
                </a:solidFill>
              </a:rPr>
              <a:t>          </a:t>
            </a:r>
            <a:endParaRPr lang="en-PH" dirty="0"/>
          </a:p>
        </p:txBody>
      </p:sp>
      <p:pic>
        <p:nvPicPr>
          <p:cNvPr id="20" name="Picture 19">
            <a:extLst>
              <a:ext uri="{FF2B5EF4-FFF2-40B4-BE49-F238E27FC236}">
                <a16:creationId xmlns:a16="http://schemas.microsoft.com/office/drawing/2014/main" id="{73564086-1F94-47AA-987D-3AF21F651B42}"/>
              </a:ext>
            </a:extLst>
          </p:cNvPr>
          <p:cNvPicPr>
            <a:picLocks noChangeAspect="1"/>
          </p:cNvPicPr>
          <p:nvPr/>
        </p:nvPicPr>
        <p:blipFill>
          <a:blip r:embed="rId9"/>
          <a:stretch>
            <a:fillRect/>
          </a:stretch>
        </p:blipFill>
        <p:spPr>
          <a:xfrm>
            <a:off x="2468880" y="2405334"/>
            <a:ext cx="1808049" cy="2818302"/>
          </a:xfrm>
          <a:prstGeom prst="rect">
            <a:avLst/>
          </a:prstGeom>
        </p:spPr>
      </p:pic>
    </p:spTree>
    <p:extLst>
      <p:ext uri="{BB962C8B-B14F-4D97-AF65-F5344CB8AC3E}">
        <p14:creationId xmlns:p14="http://schemas.microsoft.com/office/powerpoint/2010/main" val="321335519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6"/>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7"/>
          <a:stretch>
            <a:fillRect/>
          </a:stretch>
        </p:blipFill>
        <p:spPr>
          <a:xfrm>
            <a:off x="419386" y="460312"/>
            <a:ext cx="5842746" cy="854392"/>
          </a:xfrm>
          <a:prstGeom prst="rect">
            <a:avLst/>
          </a:prstGeom>
        </p:spPr>
      </p:pic>
      <p:sp>
        <p:nvSpPr>
          <p:cNvPr id="37" name="TextBox 36">
            <a:extLst>
              <a:ext uri="{FF2B5EF4-FFF2-40B4-BE49-F238E27FC236}">
                <a16:creationId xmlns:a16="http://schemas.microsoft.com/office/drawing/2014/main" id="{52DC8923-61C9-4470-916A-9276F6A63A4E}"/>
              </a:ext>
            </a:extLst>
          </p:cNvPr>
          <p:cNvSpPr txBox="1"/>
          <p:nvPr/>
        </p:nvSpPr>
        <p:spPr>
          <a:xfrm>
            <a:off x="2806760" y="2449598"/>
            <a:ext cx="1018309" cy="369332"/>
          </a:xfrm>
          <a:prstGeom prst="rect">
            <a:avLst/>
          </a:prstGeom>
          <a:noFill/>
        </p:spPr>
        <p:txBody>
          <a:bodyPr wrap="square" rtlCol="0">
            <a:spAutoFit/>
          </a:bodyPr>
          <a:lstStyle/>
          <a:p>
            <a:r>
              <a:rPr lang="en-PH" b="1" dirty="0">
                <a:solidFill>
                  <a:srgbClr val="FF0000"/>
                </a:solidFill>
              </a:rPr>
              <a:t>  </a:t>
            </a:r>
          </a:p>
        </p:txBody>
      </p:sp>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8"/>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extLst>
              <p:ext uri="{D42A27DB-BD31-4B8C-83A1-F6EECF244321}">
                <p14:modId xmlns:p14="http://schemas.microsoft.com/office/powerpoint/2010/main" val="784641134"/>
              </p:ext>
            </p:extLst>
          </p:nvPr>
        </p:nvGraphicFramePr>
        <p:xfrm>
          <a:off x="1095146" y="4728396"/>
          <a:ext cx="4470992" cy="2837264"/>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US" sz="1000" b="0" baseline="0" dirty="0">
                          <a:solidFill>
                            <a:schemeClr val="tx1"/>
                          </a:solidFill>
                        </a:rPr>
                        <a:t>LF5506</a:t>
                      </a:r>
                      <a:endParaRPr lang="en-PH" sz="1000" b="0" baseline="0" dirty="0">
                        <a:solidFill>
                          <a:schemeClr val="tx1"/>
                        </a:solidFill>
                      </a:endParaRP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US" sz="1000" baseline="0" dirty="0">
                          <a:solidFill>
                            <a:schemeClr val="tx1"/>
                          </a:solidFill>
                        </a:rPr>
                        <a:t>LUDLOW</a:t>
                      </a:r>
                      <a:endParaRPr lang="en-PH" sz="1000" baseline="0" dirty="0">
                        <a:solidFill>
                          <a:schemeClr val="tx1"/>
                        </a:solidFill>
                      </a:endParaRPr>
                    </a:p>
                  </a:txBody>
                  <a:tcPr/>
                </a:tc>
                <a:extLst>
                  <a:ext uri="{0D108BD9-81ED-4DB2-BD59-A6C34878D82A}">
                    <a16:rowId xmlns:a16="http://schemas.microsoft.com/office/drawing/2014/main" val="3698042402"/>
                  </a:ext>
                </a:extLst>
              </a:tr>
              <a:tr h="354658">
                <a:tc>
                  <a:txBody>
                    <a:bodyPr/>
                    <a:lstStyle/>
                    <a:p>
                      <a:r>
                        <a:rPr lang="en-PH" sz="1000" baseline="0" dirty="0">
                          <a:solidFill>
                            <a:schemeClr val="tx1"/>
                          </a:solidFill>
                        </a:rPr>
                        <a:t>AVAILABLE FINISH</a:t>
                      </a:r>
                    </a:p>
                  </a:txBody>
                  <a:tcPr/>
                </a:tc>
                <a:tc>
                  <a:txBody>
                    <a:bodyPr/>
                    <a:lstStyle/>
                    <a:p>
                      <a:r>
                        <a:rPr lang="en-US" sz="1000" baseline="0" dirty="0">
                          <a:solidFill>
                            <a:schemeClr val="tx1"/>
                          </a:solidFill>
                        </a:rPr>
                        <a:t>POWDER COATED BLACK</a:t>
                      </a:r>
                      <a:endParaRPr lang="en-PH" sz="1000" baseline="0" dirty="0">
                        <a:solidFill>
                          <a:schemeClr val="tx1"/>
                        </a:solidFill>
                      </a:endParaRP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US" sz="1000" baseline="0" dirty="0">
                          <a:solidFill>
                            <a:schemeClr val="tx1"/>
                          </a:solidFill>
                        </a:rPr>
                        <a:t>LEVER HANDLE</a:t>
                      </a:r>
                      <a:endParaRPr lang="en-PH" sz="1000" baseline="0" dirty="0">
                        <a:solidFill>
                          <a:schemeClr val="tx1"/>
                        </a:solidFill>
                      </a:endParaRPr>
                    </a:p>
                  </a:txBody>
                  <a:tcPr/>
                </a:tc>
                <a:extLst>
                  <a:ext uri="{0D108BD9-81ED-4DB2-BD59-A6C34878D82A}">
                    <a16:rowId xmlns:a16="http://schemas.microsoft.com/office/drawing/2014/main" val="2401254085"/>
                  </a:ext>
                </a:extLst>
              </a:tr>
              <a:tr h="354658">
                <a:tc>
                  <a:txBody>
                    <a:bodyPr/>
                    <a:lstStyle/>
                    <a:p>
                      <a:r>
                        <a:rPr lang="en-US" sz="1000" baseline="0" dirty="0">
                          <a:solidFill>
                            <a:schemeClr val="tx1"/>
                          </a:solidFill>
                        </a:rPr>
                        <a:t>LENGTH</a:t>
                      </a:r>
                      <a:endParaRPr lang="en-PH" sz="1000" baseline="0" dirty="0">
                        <a:solidFill>
                          <a:schemeClr val="tx1"/>
                        </a:solidFill>
                      </a:endParaRPr>
                    </a:p>
                  </a:txBody>
                  <a:tcPr/>
                </a:tc>
                <a:tc>
                  <a:txBody>
                    <a:bodyPr/>
                    <a:lstStyle/>
                    <a:p>
                      <a:r>
                        <a:rPr lang="en-US" sz="1000" baseline="0" dirty="0">
                          <a:solidFill>
                            <a:schemeClr val="tx1"/>
                          </a:solidFill>
                        </a:rPr>
                        <a:t>206MM</a:t>
                      </a:r>
                      <a:endParaRPr lang="en-PH" sz="1000" baseline="0" dirty="0">
                        <a:solidFill>
                          <a:schemeClr val="tx1"/>
                        </a:solidFill>
                      </a:endParaRPr>
                    </a:p>
                  </a:txBody>
                  <a:tcPr/>
                </a:tc>
                <a:extLst>
                  <a:ext uri="{0D108BD9-81ED-4DB2-BD59-A6C34878D82A}">
                    <a16:rowId xmlns:a16="http://schemas.microsoft.com/office/drawing/2014/main" val="1126124889"/>
                  </a:ext>
                </a:extLst>
              </a:tr>
              <a:tr h="354658">
                <a:tc>
                  <a:txBody>
                    <a:bodyPr/>
                    <a:lstStyle/>
                    <a:p>
                      <a:r>
                        <a:rPr lang="en-US" sz="1000" baseline="0" dirty="0">
                          <a:solidFill>
                            <a:schemeClr val="tx1"/>
                          </a:solidFill>
                        </a:rPr>
                        <a:t>PROJECTION</a:t>
                      </a:r>
                      <a:endParaRPr lang="en-PH" sz="1000" baseline="0" dirty="0">
                        <a:solidFill>
                          <a:schemeClr val="tx1"/>
                        </a:solidFill>
                      </a:endParaRPr>
                    </a:p>
                  </a:txBody>
                  <a:tcPr/>
                </a:tc>
                <a:tc>
                  <a:txBody>
                    <a:bodyPr/>
                    <a:lstStyle/>
                    <a:p>
                      <a:r>
                        <a:rPr lang="en-US" sz="1000" baseline="0" dirty="0">
                          <a:solidFill>
                            <a:schemeClr val="tx1"/>
                          </a:solidFill>
                        </a:rPr>
                        <a:t>51MM</a:t>
                      </a:r>
                      <a:endParaRPr lang="en-PH" sz="1000" baseline="0" dirty="0">
                        <a:solidFill>
                          <a:schemeClr val="tx1"/>
                        </a:solidFill>
                      </a:endParaRPr>
                    </a:p>
                  </a:txBody>
                  <a:tcPr/>
                </a:tc>
                <a:extLst>
                  <a:ext uri="{0D108BD9-81ED-4DB2-BD59-A6C34878D82A}">
                    <a16:rowId xmlns:a16="http://schemas.microsoft.com/office/drawing/2014/main" val="725395169"/>
                  </a:ext>
                </a:extLst>
              </a:tr>
              <a:tr h="354658">
                <a:tc>
                  <a:txBody>
                    <a:bodyPr/>
                    <a:lstStyle/>
                    <a:p>
                      <a:r>
                        <a:rPr lang="en-PH" sz="1000" baseline="0" dirty="0">
                          <a:solidFill>
                            <a:schemeClr val="tx1"/>
                          </a:solidFill>
                        </a:rPr>
                        <a:t>MECHANICAL WARRANTY</a:t>
                      </a:r>
                    </a:p>
                  </a:txBody>
                  <a:tcPr/>
                </a:tc>
                <a:tc>
                  <a:txBody>
                    <a:bodyPr/>
                    <a:lstStyle/>
                    <a:p>
                      <a:r>
                        <a:rPr lang="en-US" sz="1000" baseline="0" dirty="0">
                          <a:solidFill>
                            <a:schemeClr val="tx1"/>
                          </a:solidFill>
                        </a:rPr>
                        <a:t>10 YEARS</a:t>
                      </a:r>
                      <a:endParaRPr lang="en-PH" sz="1000" baseline="0" dirty="0">
                        <a:solidFill>
                          <a:schemeClr val="tx1"/>
                        </a:solidFill>
                      </a:endParaRPr>
                    </a:p>
                  </a:txBody>
                  <a:tcPr/>
                </a:tc>
                <a:extLst>
                  <a:ext uri="{0D108BD9-81ED-4DB2-BD59-A6C34878D82A}">
                    <a16:rowId xmlns:a16="http://schemas.microsoft.com/office/drawing/2014/main" val="1480764841"/>
                  </a:ext>
                </a:extLst>
              </a:tr>
            </a:tbl>
          </a:graphicData>
        </a:graphic>
      </p:graphicFrame>
      <p:pic>
        <p:nvPicPr>
          <p:cNvPr id="21" name="Picture 20">
            <a:extLst>
              <a:ext uri="{FF2B5EF4-FFF2-40B4-BE49-F238E27FC236}">
                <a16:creationId xmlns:a16="http://schemas.microsoft.com/office/drawing/2014/main" id="{27833E90-8F9B-48A8-AD5A-6681B68B1F56}"/>
              </a:ext>
            </a:extLst>
          </p:cNvPr>
          <p:cNvPicPr>
            <a:picLocks noChangeAspect="1"/>
          </p:cNvPicPr>
          <p:nvPr/>
        </p:nvPicPr>
        <p:blipFill>
          <a:blip r:embed="rId9"/>
          <a:stretch>
            <a:fillRect/>
          </a:stretch>
        </p:blipFill>
        <p:spPr>
          <a:xfrm>
            <a:off x="5204091" y="8411388"/>
            <a:ext cx="1395501" cy="517008"/>
          </a:xfrm>
          <a:prstGeom prst="rect">
            <a:avLst/>
          </a:prstGeom>
          <a:noFill/>
          <a:ln w="9525">
            <a:noFill/>
          </a:ln>
        </p:spPr>
      </p:pic>
      <p:pic>
        <p:nvPicPr>
          <p:cNvPr id="15" name="Picture 14">
            <a:extLst>
              <a:ext uri="{FF2B5EF4-FFF2-40B4-BE49-F238E27FC236}">
                <a16:creationId xmlns:a16="http://schemas.microsoft.com/office/drawing/2014/main" id="{F76A11E2-9A12-4562-BD51-CFED55EFE021}"/>
              </a:ext>
            </a:extLst>
          </p:cNvPr>
          <p:cNvPicPr>
            <a:picLocks noChangeAspect="1"/>
          </p:cNvPicPr>
          <p:nvPr/>
        </p:nvPicPr>
        <p:blipFill>
          <a:blip r:embed="rId10"/>
          <a:stretch>
            <a:fillRect/>
          </a:stretch>
        </p:blipFill>
        <p:spPr>
          <a:xfrm>
            <a:off x="1073880" y="8243316"/>
            <a:ext cx="1547072" cy="630139"/>
          </a:xfrm>
          <a:prstGeom prst="rect">
            <a:avLst/>
          </a:prstGeom>
        </p:spPr>
      </p:pic>
      <p:pic>
        <p:nvPicPr>
          <p:cNvPr id="18" name="Picture 17">
            <a:extLst>
              <a:ext uri="{FF2B5EF4-FFF2-40B4-BE49-F238E27FC236}">
                <a16:creationId xmlns:a16="http://schemas.microsoft.com/office/drawing/2014/main" id="{8A7D0656-095A-4448-8EF0-CAFDF2AD218D}"/>
              </a:ext>
            </a:extLst>
          </p:cNvPr>
          <p:cNvPicPr>
            <a:picLocks noChangeAspect="1"/>
          </p:cNvPicPr>
          <p:nvPr/>
        </p:nvPicPr>
        <p:blipFill>
          <a:blip r:embed="rId11"/>
          <a:stretch>
            <a:fillRect/>
          </a:stretch>
        </p:blipFill>
        <p:spPr>
          <a:xfrm>
            <a:off x="5376155" y="7736443"/>
            <a:ext cx="610428" cy="589379"/>
          </a:xfrm>
          <a:prstGeom prst="rect">
            <a:avLst/>
          </a:prstGeom>
        </p:spPr>
      </p:pic>
      <p:pic>
        <p:nvPicPr>
          <p:cNvPr id="20" name="Picture 19">
            <a:extLst>
              <a:ext uri="{FF2B5EF4-FFF2-40B4-BE49-F238E27FC236}">
                <a16:creationId xmlns:a16="http://schemas.microsoft.com/office/drawing/2014/main" id="{5C10F42F-B4C7-4134-90D6-4B0FC15286AA}"/>
              </a:ext>
            </a:extLst>
          </p:cNvPr>
          <p:cNvPicPr>
            <a:picLocks noChangeAspect="1"/>
          </p:cNvPicPr>
          <p:nvPr/>
        </p:nvPicPr>
        <p:blipFill>
          <a:blip r:embed="rId12"/>
          <a:stretch>
            <a:fillRect/>
          </a:stretch>
        </p:blipFill>
        <p:spPr>
          <a:xfrm>
            <a:off x="1621606" y="1900856"/>
            <a:ext cx="3114413" cy="2769246"/>
          </a:xfrm>
          <a:prstGeom prst="rect">
            <a:avLst/>
          </a:prstGeom>
        </p:spPr>
      </p:pic>
    </p:spTree>
    <p:extLst>
      <p:ext uri="{BB962C8B-B14F-4D97-AF65-F5344CB8AC3E}">
        <p14:creationId xmlns:p14="http://schemas.microsoft.com/office/powerpoint/2010/main" val="413810046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6"/>
          <a:stretch>
            <a:fillRect/>
          </a:stretch>
        </p:blipFill>
        <p:spPr>
          <a:xfrm>
            <a:off x="419386" y="460312"/>
            <a:ext cx="5842746" cy="854392"/>
          </a:xfrm>
          <a:prstGeom prst="rect">
            <a:avLst/>
          </a:prstGeom>
        </p:spPr>
      </p:pic>
      <p:sp>
        <p:nvSpPr>
          <p:cNvPr id="21" name="TextBox 20">
            <a:extLst>
              <a:ext uri="{FF2B5EF4-FFF2-40B4-BE49-F238E27FC236}">
                <a16:creationId xmlns:a16="http://schemas.microsoft.com/office/drawing/2014/main" id="{C9E4C7AE-6303-4B38-B384-230BCB85A882}"/>
              </a:ext>
            </a:extLst>
          </p:cNvPr>
          <p:cNvSpPr txBox="1"/>
          <p:nvPr/>
        </p:nvSpPr>
        <p:spPr>
          <a:xfrm>
            <a:off x="419387" y="1851521"/>
            <a:ext cx="5683702" cy="369332"/>
          </a:xfrm>
          <a:prstGeom prst="rect">
            <a:avLst/>
          </a:prstGeom>
          <a:noFill/>
        </p:spPr>
        <p:txBody>
          <a:bodyPr wrap="square" rtlCol="0">
            <a:spAutoFit/>
          </a:bodyPr>
          <a:lstStyle/>
          <a:p>
            <a:r>
              <a:rPr lang="en-US" dirty="0"/>
              <a:t>              </a:t>
            </a:r>
            <a:r>
              <a:rPr lang="en-US" b="1" dirty="0"/>
              <a:t>LUDLOW™  Fleur de Lys Pull Handle</a:t>
            </a:r>
            <a:endParaRPr lang="en-PH" b="1" cap="all" dirty="0"/>
          </a:p>
        </p:txBody>
      </p:sp>
      <p:pic>
        <p:nvPicPr>
          <p:cNvPr id="18" name="Picture 17">
            <a:extLst>
              <a:ext uri="{FF2B5EF4-FFF2-40B4-BE49-F238E27FC236}">
                <a16:creationId xmlns:a16="http://schemas.microsoft.com/office/drawing/2014/main" id="{E2612971-AC02-4FFF-A5BD-1FC0A7D5CD29}"/>
              </a:ext>
            </a:extLst>
          </p:cNvPr>
          <p:cNvPicPr>
            <a:picLocks noChangeAspect="1"/>
          </p:cNvPicPr>
          <p:nvPr/>
        </p:nvPicPr>
        <p:blipFill>
          <a:blip r:embed="rId7"/>
          <a:stretch>
            <a:fillRect/>
          </a:stretch>
        </p:blipFill>
        <p:spPr>
          <a:xfrm>
            <a:off x="5204091" y="8411388"/>
            <a:ext cx="1395501" cy="517008"/>
          </a:xfrm>
          <a:prstGeom prst="rect">
            <a:avLst/>
          </a:prstGeom>
          <a:noFill/>
          <a:ln w="9525">
            <a:noFill/>
          </a:ln>
        </p:spPr>
      </p:pic>
      <p:sp>
        <p:nvSpPr>
          <p:cNvPr id="3" name="Rectangle 2">
            <a:extLst>
              <a:ext uri="{FF2B5EF4-FFF2-40B4-BE49-F238E27FC236}">
                <a16:creationId xmlns:a16="http://schemas.microsoft.com/office/drawing/2014/main" id="{1945729B-7253-4A13-BCC9-ED467973571A}"/>
              </a:ext>
            </a:extLst>
          </p:cNvPr>
          <p:cNvSpPr/>
          <p:nvPr/>
        </p:nvSpPr>
        <p:spPr>
          <a:xfrm>
            <a:off x="2580479" y="1560925"/>
            <a:ext cx="1276683" cy="646331"/>
          </a:xfrm>
          <a:prstGeom prst="rect">
            <a:avLst/>
          </a:prstGeom>
        </p:spPr>
        <p:txBody>
          <a:bodyPr wrap="square">
            <a:spAutoFit/>
          </a:bodyPr>
          <a:lstStyle/>
          <a:p>
            <a:r>
              <a:rPr lang="en-PH" b="1" dirty="0">
                <a:solidFill>
                  <a:srgbClr val="FF0000"/>
                </a:solidFill>
                <a:latin typeface="Din2014-Bold"/>
              </a:rPr>
              <a:t>LF5574B</a:t>
            </a:r>
          </a:p>
          <a:p>
            <a:endParaRPr lang="en-PH" b="1" dirty="0">
              <a:solidFill>
                <a:srgbClr val="FF0000"/>
              </a:solidFill>
            </a:endParaRPr>
          </a:p>
        </p:txBody>
      </p:sp>
      <p:pic>
        <p:nvPicPr>
          <p:cNvPr id="16" name="Picture 15">
            <a:extLst>
              <a:ext uri="{FF2B5EF4-FFF2-40B4-BE49-F238E27FC236}">
                <a16:creationId xmlns:a16="http://schemas.microsoft.com/office/drawing/2014/main" id="{F683F27B-557B-4AC6-A86D-123FB4324F7E}"/>
              </a:ext>
            </a:extLst>
          </p:cNvPr>
          <p:cNvPicPr>
            <a:picLocks noChangeAspect="1"/>
          </p:cNvPicPr>
          <p:nvPr/>
        </p:nvPicPr>
        <p:blipFill>
          <a:blip r:embed="rId8"/>
          <a:stretch>
            <a:fillRect/>
          </a:stretch>
        </p:blipFill>
        <p:spPr>
          <a:xfrm>
            <a:off x="2580479" y="2207256"/>
            <a:ext cx="1101898" cy="2736973"/>
          </a:xfrm>
          <a:prstGeom prst="rect">
            <a:avLst/>
          </a:prstGeom>
        </p:spPr>
      </p:pic>
      <p:sp>
        <p:nvSpPr>
          <p:cNvPr id="2" name="Rectangle 1">
            <a:extLst>
              <a:ext uri="{FF2B5EF4-FFF2-40B4-BE49-F238E27FC236}">
                <a16:creationId xmlns:a16="http://schemas.microsoft.com/office/drawing/2014/main" id="{2AAB1F9F-E8FF-4285-91C6-112D4BDFB901}"/>
              </a:ext>
            </a:extLst>
          </p:cNvPr>
          <p:cNvSpPr/>
          <p:nvPr/>
        </p:nvSpPr>
        <p:spPr>
          <a:xfrm>
            <a:off x="1714500" y="5076518"/>
            <a:ext cx="3429000" cy="2308324"/>
          </a:xfrm>
          <a:prstGeom prst="rect">
            <a:avLst/>
          </a:prstGeom>
        </p:spPr>
        <p:txBody>
          <a:bodyPr>
            <a:spAutoFit/>
          </a:bodyPr>
          <a:lstStyle/>
          <a:p>
            <a:r>
              <a:rPr lang="en-US" dirty="0"/>
              <a:t>Black Antique traditional design pull handle, the wrought iron pull handle is durable and easy to fix. Comes with a 10- year mechanical guarantee. Suitable for domestic use. Ludlow Black Antique is a traditional range of furniture with a powder coated Black finish</a:t>
            </a:r>
            <a:endParaRPr lang="en-PH" dirty="0"/>
          </a:p>
        </p:txBody>
      </p:sp>
    </p:spTree>
    <p:extLst>
      <p:ext uri="{BB962C8B-B14F-4D97-AF65-F5344CB8AC3E}">
        <p14:creationId xmlns:p14="http://schemas.microsoft.com/office/powerpoint/2010/main" val="270767632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31" name="Picture 30">
            <a:extLst>
              <a:ext uri="{FF2B5EF4-FFF2-40B4-BE49-F238E27FC236}">
                <a16:creationId xmlns:a16="http://schemas.microsoft.com/office/drawing/2014/main" id="{A01682C7-72D3-4B74-87B7-22721A103C9D}"/>
              </a:ext>
            </a:extLst>
          </p:cNvPr>
          <p:cNvPicPr>
            <a:picLocks noChangeAspect="1"/>
          </p:cNvPicPr>
          <p:nvPr/>
        </p:nvPicPr>
        <p:blipFill>
          <a:blip r:embed="rId6"/>
          <a:stretch>
            <a:fillRect/>
          </a:stretch>
        </p:blipFill>
        <p:spPr>
          <a:xfrm>
            <a:off x="2870648" y="4713350"/>
            <a:ext cx="470111" cy="457200"/>
          </a:xfrm>
          <a:prstGeom prst="rect">
            <a:avLst/>
          </a:prstGeom>
        </p:spPr>
      </p:pic>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7"/>
          <a:stretch>
            <a:fillRect/>
          </a:stretch>
        </p:blipFill>
        <p:spPr>
          <a:xfrm>
            <a:off x="419386" y="460312"/>
            <a:ext cx="5842746" cy="854392"/>
          </a:xfrm>
          <a:prstGeom prst="rect">
            <a:avLst/>
          </a:prstGeom>
        </p:spPr>
      </p:pic>
      <p:sp>
        <p:nvSpPr>
          <p:cNvPr id="37" name="TextBox 36">
            <a:extLst>
              <a:ext uri="{FF2B5EF4-FFF2-40B4-BE49-F238E27FC236}">
                <a16:creationId xmlns:a16="http://schemas.microsoft.com/office/drawing/2014/main" id="{52DC8923-61C9-4470-916A-9276F6A63A4E}"/>
              </a:ext>
            </a:extLst>
          </p:cNvPr>
          <p:cNvSpPr txBox="1"/>
          <p:nvPr/>
        </p:nvSpPr>
        <p:spPr>
          <a:xfrm>
            <a:off x="2806760" y="2449598"/>
            <a:ext cx="1018309" cy="369332"/>
          </a:xfrm>
          <a:prstGeom prst="rect">
            <a:avLst/>
          </a:prstGeom>
          <a:noFill/>
        </p:spPr>
        <p:txBody>
          <a:bodyPr wrap="square" rtlCol="0">
            <a:spAutoFit/>
          </a:bodyPr>
          <a:lstStyle/>
          <a:p>
            <a:r>
              <a:rPr lang="en-PH" b="1" dirty="0">
                <a:solidFill>
                  <a:srgbClr val="FF0000"/>
                </a:solidFill>
              </a:rPr>
              <a:t>  </a:t>
            </a:r>
          </a:p>
        </p:txBody>
      </p:sp>
      <p:pic>
        <p:nvPicPr>
          <p:cNvPr id="17" name="Picture 16">
            <a:extLst>
              <a:ext uri="{FF2B5EF4-FFF2-40B4-BE49-F238E27FC236}">
                <a16:creationId xmlns:a16="http://schemas.microsoft.com/office/drawing/2014/main" id="{995CE7F6-0342-443D-A753-FA6FE520D8C6}"/>
              </a:ext>
            </a:extLst>
          </p:cNvPr>
          <p:cNvPicPr>
            <a:picLocks noChangeAspect="1"/>
          </p:cNvPicPr>
          <p:nvPr/>
        </p:nvPicPr>
        <p:blipFill>
          <a:blip r:embed="rId8"/>
          <a:stretch>
            <a:fillRect/>
          </a:stretch>
        </p:blipFill>
        <p:spPr>
          <a:xfrm>
            <a:off x="1621606" y="1525607"/>
            <a:ext cx="3448050" cy="352425"/>
          </a:xfrm>
          <a:prstGeom prst="rect">
            <a:avLst/>
          </a:prstGeom>
        </p:spPr>
      </p:pic>
      <p:graphicFrame>
        <p:nvGraphicFramePr>
          <p:cNvPr id="4" name="Table 4">
            <a:extLst>
              <a:ext uri="{FF2B5EF4-FFF2-40B4-BE49-F238E27FC236}">
                <a16:creationId xmlns:a16="http://schemas.microsoft.com/office/drawing/2014/main" id="{A6C32C87-7A80-49E8-8E2C-CD0419234840}"/>
              </a:ext>
            </a:extLst>
          </p:cNvPr>
          <p:cNvGraphicFramePr>
            <a:graphicFrameLocks noGrp="1"/>
          </p:cNvGraphicFramePr>
          <p:nvPr>
            <p:extLst>
              <p:ext uri="{D42A27DB-BD31-4B8C-83A1-F6EECF244321}">
                <p14:modId xmlns:p14="http://schemas.microsoft.com/office/powerpoint/2010/main" val="2272298023"/>
              </p:ext>
            </p:extLst>
          </p:nvPr>
        </p:nvGraphicFramePr>
        <p:xfrm>
          <a:off x="1095146" y="4802827"/>
          <a:ext cx="4470992" cy="2837264"/>
        </p:xfrm>
        <a:graphic>
          <a:graphicData uri="http://schemas.openxmlformats.org/drawingml/2006/table">
            <a:tbl>
              <a:tblPr firstRow="1" bandRow="1">
                <a:tableStyleId>{5C22544A-7EE6-4342-B048-85BDC9FD1C3A}</a:tableStyleId>
              </a:tblPr>
              <a:tblGrid>
                <a:gridCol w="2235496">
                  <a:extLst>
                    <a:ext uri="{9D8B030D-6E8A-4147-A177-3AD203B41FA5}">
                      <a16:colId xmlns:a16="http://schemas.microsoft.com/office/drawing/2014/main" val="3915869059"/>
                    </a:ext>
                  </a:extLst>
                </a:gridCol>
                <a:gridCol w="2235496">
                  <a:extLst>
                    <a:ext uri="{9D8B030D-6E8A-4147-A177-3AD203B41FA5}">
                      <a16:colId xmlns:a16="http://schemas.microsoft.com/office/drawing/2014/main" val="2399587076"/>
                    </a:ext>
                  </a:extLst>
                </a:gridCol>
              </a:tblGrid>
              <a:tr h="354658">
                <a:tc>
                  <a:txBody>
                    <a:bodyPr/>
                    <a:lstStyle/>
                    <a:p>
                      <a:r>
                        <a:rPr lang="en-PH" sz="1000" b="0" baseline="0" dirty="0">
                          <a:solidFill>
                            <a:schemeClr val="tx1"/>
                          </a:solidFill>
                        </a:rPr>
                        <a:t>ITEM CODE</a:t>
                      </a:r>
                    </a:p>
                  </a:txBody>
                  <a:tcPr/>
                </a:tc>
                <a:tc>
                  <a:txBody>
                    <a:bodyPr/>
                    <a:lstStyle/>
                    <a:p>
                      <a:r>
                        <a:rPr lang="en-US" sz="1000" b="0" baseline="0" dirty="0">
                          <a:solidFill>
                            <a:schemeClr val="tx1"/>
                          </a:solidFill>
                        </a:rPr>
                        <a:t>LF5574B</a:t>
                      </a:r>
                      <a:endParaRPr lang="en-PH" sz="1000" b="0" baseline="0" dirty="0">
                        <a:solidFill>
                          <a:schemeClr val="tx1"/>
                        </a:solidFill>
                      </a:endParaRPr>
                    </a:p>
                  </a:txBody>
                  <a:tcPr/>
                </a:tc>
                <a:extLst>
                  <a:ext uri="{0D108BD9-81ED-4DB2-BD59-A6C34878D82A}">
                    <a16:rowId xmlns:a16="http://schemas.microsoft.com/office/drawing/2014/main" val="2230228017"/>
                  </a:ext>
                </a:extLst>
              </a:tr>
              <a:tr h="354658">
                <a:tc>
                  <a:txBody>
                    <a:bodyPr/>
                    <a:lstStyle/>
                    <a:p>
                      <a:r>
                        <a:rPr lang="en-PH" sz="1000" baseline="0" dirty="0">
                          <a:solidFill>
                            <a:schemeClr val="tx1"/>
                          </a:solidFill>
                        </a:rPr>
                        <a:t>MANUFACTURER</a:t>
                      </a:r>
                    </a:p>
                  </a:txBody>
                  <a:tcPr/>
                </a:tc>
                <a:tc>
                  <a:txBody>
                    <a:bodyPr/>
                    <a:lstStyle/>
                    <a:p>
                      <a:r>
                        <a:rPr lang="en-PH" sz="1000" baseline="0" dirty="0">
                          <a:solidFill>
                            <a:schemeClr val="tx1"/>
                          </a:solidFill>
                        </a:rPr>
                        <a:t>CARLISLE BRASS LTD UK</a:t>
                      </a:r>
                    </a:p>
                  </a:txBody>
                  <a:tcPr/>
                </a:tc>
                <a:extLst>
                  <a:ext uri="{0D108BD9-81ED-4DB2-BD59-A6C34878D82A}">
                    <a16:rowId xmlns:a16="http://schemas.microsoft.com/office/drawing/2014/main" val="3559834696"/>
                  </a:ext>
                </a:extLst>
              </a:tr>
              <a:tr h="354658">
                <a:tc>
                  <a:txBody>
                    <a:bodyPr/>
                    <a:lstStyle/>
                    <a:p>
                      <a:r>
                        <a:rPr lang="en-PH" sz="1000" baseline="0" dirty="0">
                          <a:solidFill>
                            <a:schemeClr val="tx1"/>
                          </a:solidFill>
                        </a:rPr>
                        <a:t>BRAND</a:t>
                      </a:r>
                    </a:p>
                  </a:txBody>
                  <a:tcPr/>
                </a:tc>
                <a:tc>
                  <a:txBody>
                    <a:bodyPr/>
                    <a:lstStyle/>
                    <a:p>
                      <a:r>
                        <a:rPr lang="en-US" sz="1000" baseline="0" dirty="0">
                          <a:solidFill>
                            <a:schemeClr val="tx1"/>
                          </a:solidFill>
                        </a:rPr>
                        <a:t>LUDLOW</a:t>
                      </a:r>
                      <a:endParaRPr lang="en-PH" sz="1000" baseline="0" dirty="0">
                        <a:solidFill>
                          <a:schemeClr val="tx1"/>
                        </a:solidFill>
                      </a:endParaRPr>
                    </a:p>
                  </a:txBody>
                  <a:tcPr/>
                </a:tc>
                <a:extLst>
                  <a:ext uri="{0D108BD9-81ED-4DB2-BD59-A6C34878D82A}">
                    <a16:rowId xmlns:a16="http://schemas.microsoft.com/office/drawing/2014/main" val="3698042402"/>
                  </a:ext>
                </a:extLst>
              </a:tr>
              <a:tr h="354658">
                <a:tc>
                  <a:txBody>
                    <a:bodyPr/>
                    <a:lstStyle/>
                    <a:p>
                      <a:r>
                        <a:rPr lang="en-PH" sz="1000" baseline="0" dirty="0">
                          <a:solidFill>
                            <a:schemeClr val="tx1"/>
                          </a:solidFill>
                        </a:rPr>
                        <a:t>AVAILABLE FINISH</a:t>
                      </a:r>
                    </a:p>
                  </a:txBody>
                  <a:tcPr/>
                </a:tc>
                <a:tc>
                  <a:txBody>
                    <a:bodyPr/>
                    <a:lstStyle/>
                    <a:p>
                      <a:r>
                        <a:rPr lang="en-US" sz="1000" baseline="0" dirty="0">
                          <a:solidFill>
                            <a:schemeClr val="tx1"/>
                          </a:solidFill>
                        </a:rPr>
                        <a:t>POWDER COATED BLACK</a:t>
                      </a:r>
                      <a:endParaRPr lang="en-PH" sz="1000" baseline="0" dirty="0">
                        <a:solidFill>
                          <a:schemeClr val="tx1"/>
                        </a:solidFill>
                      </a:endParaRPr>
                    </a:p>
                  </a:txBody>
                  <a:tcPr/>
                </a:tc>
                <a:extLst>
                  <a:ext uri="{0D108BD9-81ED-4DB2-BD59-A6C34878D82A}">
                    <a16:rowId xmlns:a16="http://schemas.microsoft.com/office/drawing/2014/main" val="371289840"/>
                  </a:ext>
                </a:extLst>
              </a:tr>
              <a:tr h="354658">
                <a:tc>
                  <a:txBody>
                    <a:bodyPr/>
                    <a:lstStyle/>
                    <a:p>
                      <a:r>
                        <a:rPr lang="en-PH" sz="1000" baseline="0" dirty="0">
                          <a:solidFill>
                            <a:schemeClr val="tx1"/>
                          </a:solidFill>
                        </a:rPr>
                        <a:t>TYPE</a:t>
                      </a:r>
                    </a:p>
                  </a:txBody>
                  <a:tcPr/>
                </a:tc>
                <a:tc>
                  <a:txBody>
                    <a:bodyPr/>
                    <a:lstStyle/>
                    <a:p>
                      <a:r>
                        <a:rPr lang="en-US" sz="1000" baseline="0" dirty="0">
                          <a:solidFill>
                            <a:schemeClr val="tx1"/>
                          </a:solidFill>
                        </a:rPr>
                        <a:t>PULL HANDLE</a:t>
                      </a:r>
                      <a:endParaRPr lang="en-PH" sz="1000" baseline="0" dirty="0">
                        <a:solidFill>
                          <a:schemeClr val="tx1"/>
                        </a:solidFill>
                      </a:endParaRPr>
                    </a:p>
                  </a:txBody>
                  <a:tcPr/>
                </a:tc>
                <a:extLst>
                  <a:ext uri="{0D108BD9-81ED-4DB2-BD59-A6C34878D82A}">
                    <a16:rowId xmlns:a16="http://schemas.microsoft.com/office/drawing/2014/main" val="2401254085"/>
                  </a:ext>
                </a:extLst>
              </a:tr>
              <a:tr h="354658">
                <a:tc>
                  <a:txBody>
                    <a:bodyPr/>
                    <a:lstStyle/>
                    <a:p>
                      <a:r>
                        <a:rPr lang="en-US" sz="1000" baseline="0" dirty="0">
                          <a:solidFill>
                            <a:schemeClr val="tx1"/>
                          </a:solidFill>
                        </a:rPr>
                        <a:t>LENGTH</a:t>
                      </a:r>
                      <a:endParaRPr lang="en-PH" sz="1000" baseline="0" dirty="0">
                        <a:solidFill>
                          <a:schemeClr val="tx1"/>
                        </a:solidFill>
                      </a:endParaRPr>
                    </a:p>
                  </a:txBody>
                  <a:tcPr/>
                </a:tc>
                <a:tc>
                  <a:txBody>
                    <a:bodyPr/>
                    <a:lstStyle/>
                    <a:p>
                      <a:r>
                        <a:rPr lang="en-US" sz="1000" baseline="0" dirty="0">
                          <a:solidFill>
                            <a:schemeClr val="tx1"/>
                          </a:solidFill>
                        </a:rPr>
                        <a:t>180MM</a:t>
                      </a:r>
                      <a:endParaRPr lang="en-PH" sz="1000" baseline="0" dirty="0">
                        <a:solidFill>
                          <a:schemeClr val="tx1"/>
                        </a:solidFill>
                      </a:endParaRPr>
                    </a:p>
                  </a:txBody>
                  <a:tcPr/>
                </a:tc>
                <a:extLst>
                  <a:ext uri="{0D108BD9-81ED-4DB2-BD59-A6C34878D82A}">
                    <a16:rowId xmlns:a16="http://schemas.microsoft.com/office/drawing/2014/main" val="1126124889"/>
                  </a:ext>
                </a:extLst>
              </a:tr>
              <a:tr h="354658">
                <a:tc>
                  <a:txBody>
                    <a:bodyPr/>
                    <a:lstStyle/>
                    <a:p>
                      <a:r>
                        <a:rPr lang="en-US" sz="1000" baseline="0" dirty="0">
                          <a:solidFill>
                            <a:schemeClr val="tx1"/>
                          </a:solidFill>
                        </a:rPr>
                        <a:t>PROJECTION</a:t>
                      </a:r>
                      <a:endParaRPr lang="en-PH" sz="1000" baseline="0" dirty="0">
                        <a:solidFill>
                          <a:schemeClr val="tx1"/>
                        </a:solidFill>
                      </a:endParaRPr>
                    </a:p>
                  </a:txBody>
                  <a:tcPr/>
                </a:tc>
                <a:tc>
                  <a:txBody>
                    <a:bodyPr/>
                    <a:lstStyle/>
                    <a:p>
                      <a:r>
                        <a:rPr lang="en-US" sz="1000" baseline="0" dirty="0">
                          <a:solidFill>
                            <a:schemeClr val="tx1"/>
                          </a:solidFill>
                        </a:rPr>
                        <a:t>31.5MM</a:t>
                      </a:r>
                      <a:endParaRPr lang="en-PH" sz="1000" baseline="0" dirty="0">
                        <a:solidFill>
                          <a:schemeClr val="tx1"/>
                        </a:solidFill>
                      </a:endParaRPr>
                    </a:p>
                  </a:txBody>
                  <a:tcPr/>
                </a:tc>
                <a:extLst>
                  <a:ext uri="{0D108BD9-81ED-4DB2-BD59-A6C34878D82A}">
                    <a16:rowId xmlns:a16="http://schemas.microsoft.com/office/drawing/2014/main" val="725395169"/>
                  </a:ext>
                </a:extLst>
              </a:tr>
              <a:tr h="354658">
                <a:tc>
                  <a:txBody>
                    <a:bodyPr/>
                    <a:lstStyle/>
                    <a:p>
                      <a:r>
                        <a:rPr lang="en-PH" sz="1000" baseline="0" dirty="0">
                          <a:solidFill>
                            <a:schemeClr val="tx1"/>
                          </a:solidFill>
                        </a:rPr>
                        <a:t>MECHANICAL WARRANTY</a:t>
                      </a:r>
                    </a:p>
                  </a:txBody>
                  <a:tcPr/>
                </a:tc>
                <a:tc>
                  <a:txBody>
                    <a:bodyPr/>
                    <a:lstStyle/>
                    <a:p>
                      <a:r>
                        <a:rPr lang="en-US" sz="1000" baseline="0" dirty="0">
                          <a:solidFill>
                            <a:schemeClr val="tx1"/>
                          </a:solidFill>
                        </a:rPr>
                        <a:t>10 YEARS</a:t>
                      </a:r>
                      <a:endParaRPr lang="en-PH" sz="1000" baseline="0" dirty="0">
                        <a:solidFill>
                          <a:schemeClr val="tx1"/>
                        </a:solidFill>
                      </a:endParaRPr>
                    </a:p>
                  </a:txBody>
                  <a:tcPr/>
                </a:tc>
                <a:extLst>
                  <a:ext uri="{0D108BD9-81ED-4DB2-BD59-A6C34878D82A}">
                    <a16:rowId xmlns:a16="http://schemas.microsoft.com/office/drawing/2014/main" val="1480764841"/>
                  </a:ext>
                </a:extLst>
              </a:tr>
            </a:tbl>
          </a:graphicData>
        </a:graphic>
      </p:graphicFrame>
      <p:pic>
        <p:nvPicPr>
          <p:cNvPr id="21" name="Picture 20">
            <a:extLst>
              <a:ext uri="{FF2B5EF4-FFF2-40B4-BE49-F238E27FC236}">
                <a16:creationId xmlns:a16="http://schemas.microsoft.com/office/drawing/2014/main" id="{27833E90-8F9B-48A8-AD5A-6681B68B1F56}"/>
              </a:ext>
            </a:extLst>
          </p:cNvPr>
          <p:cNvPicPr>
            <a:picLocks noChangeAspect="1"/>
          </p:cNvPicPr>
          <p:nvPr/>
        </p:nvPicPr>
        <p:blipFill>
          <a:blip r:embed="rId9"/>
          <a:stretch>
            <a:fillRect/>
          </a:stretch>
        </p:blipFill>
        <p:spPr>
          <a:xfrm>
            <a:off x="5204091" y="8411388"/>
            <a:ext cx="1395501" cy="517008"/>
          </a:xfrm>
          <a:prstGeom prst="rect">
            <a:avLst/>
          </a:prstGeom>
          <a:noFill/>
          <a:ln w="9525">
            <a:noFill/>
          </a:ln>
        </p:spPr>
      </p:pic>
      <p:pic>
        <p:nvPicPr>
          <p:cNvPr id="15" name="Picture 14">
            <a:extLst>
              <a:ext uri="{FF2B5EF4-FFF2-40B4-BE49-F238E27FC236}">
                <a16:creationId xmlns:a16="http://schemas.microsoft.com/office/drawing/2014/main" id="{F76A11E2-9A12-4562-BD51-CFED55EFE021}"/>
              </a:ext>
            </a:extLst>
          </p:cNvPr>
          <p:cNvPicPr>
            <a:picLocks noChangeAspect="1"/>
          </p:cNvPicPr>
          <p:nvPr/>
        </p:nvPicPr>
        <p:blipFill>
          <a:blip r:embed="rId10"/>
          <a:stretch>
            <a:fillRect/>
          </a:stretch>
        </p:blipFill>
        <p:spPr>
          <a:xfrm>
            <a:off x="1073880" y="8243316"/>
            <a:ext cx="1547072" cy="630139"/>
          </a:xfrm>
          <a:prstGeom prst="rect">
            <a:avLst/>
          </a:prstGeom>
        </p:spPr>
      </p:pic>
      <p:pic>
        <p:nvPicPr>
          <p:cNvPr id="18" name="Picture 17">
            <a:extLst>
              <a:ext uri="{FF2B5EF4-FFF2-40B4-BE49-F238E27FC236}">
                <a16:creationId xmlns:a16="http://schemas.microsoft.com/office/drawing/2014/main" id="{8A7D0656-095A-4448-8EF0-CAFDF2AD218D}"/>
              </a:ext>
            </a:extLst>
          </p:cNvPr>
          <p:cNvPicPr>
            <a:picLocks noChangeAspect="1"/>
          </p:cNvPicPr>
          <p:nvPr/>
        </p:nvPicPr>
        <p:blipFill>
          <a:blip r:embed="rId11"/>
          <a:stretch>
            <a:fillRect/>
          </a:stretch>
        </p:blipFill>
        <p:spPr>
          <a:xfrm>
            <a:off x="5376155" y="7736443"/>
            <a:ext cx="610428" cy="589379"/>
          </a:xfrm>
          <a:prstGeom prst="rect">
            <a:avLst/>
          </a:prstGeom>
        </p:spPr>
      </p:pic>
      <p:pic>
        <p:nvPicPr>
          <p:cNvPr id="20" name="Picture 19">
            <a:extLst>
              <a:ext uri="{FF2B5EF4-FFF2-40B4-BE49-F238E27FC236}">
                <a16:creationId xmlns:a16="http://schemas.microsoft.com/office/drawing/2014/main" id="{C1280484-1A06-4F61-99C8-19BE6B3C9AB6}"/>
              </a:ext>
            </a:extLst>
          </p:cNvPr>
          <p:cNvPicPr>
            <a:picLocks noChangeAspect="1"/>
          </p:cNvPicPr>
          <p:nvPr/>
        </p:nvPicPr>
        <p:blipFill>
          <a:blip r:embed="rId12"/>
          <a:stretch>
            <a:fillRect/>
          </a:stretch>
        </p:blipFill>
        <p:spPr>
          <a:xfrm>
            <a:off x="2205733" y="1917666"/>
            <a:ext cx="2370823" cy="2795683"/>
          </a:xfrm>
          <a:prstGeom prst="rect">
            <a:avLst/>
          </a:prstGeom>
        </p:spPr>
      </p:pic>
    </p:spTree>
    <p:extLst>
      <p:ext uri="{BB962C8B-B14F-4D97-AF65-F5344CB8AC3E}">
        <p14:creationId xmlns:p14="http://schemas.microsoft.com/office/powerpoint/2010/main" val="130344550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rker">
            <a:extLst>
              <a:ext uri="{FF2B5EF4-FFF2-40B4-BE49-F238E27FC236}">
                <a16:creationId xmlns:a16="http://schemas.microsoft.com/office/drawing/2014/main" id="{D3165ABF-1B26-47EE-8F24-3F984B03D3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595" y="933656"/>
            <a:ext cx="195039" cy="151045"/>
          </a:xfrm>
          <a:prstGeom prst="rect">
            <a:avLst/>
          </a:prstGeom>
        </p:spPr>
      </p:pic>
      <p:sp>
        <p:nvSpPr>
          <p:cNvPr id="32" name="TextBox 31">
            <a:extLst>
              <a:ext uri="{FF2B5EF4-FFF2-40B4-BE49-F238E27FC236}">
                <a16:creationId xmlns:a16="http://schemas.microsoft.com/office/drawing/2014/main" id="{183F6B20-F9EB-4388-A7A6-70D66D21E921}"/>
              </a:ext>
            </a:extLst>
          </p:cNvPr>
          <p:cNvSpPr txBox="1"/>
          <p:nvPr/>
        </p:nvSpPr>
        <p:spPr>
          <a:xfrm>
            <a:off x="107571" y="887508"/>
            <a:ext cx="584274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    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CAFB4E37-A70E-495D-AF92-4C37DBB89249}"/>
              </a:ext>
            </a:extLst>
          </p:cNvPr>
          <p:cNvPicPr>
            <a:picLocks noChangeAspect="1"/>
          </p:cNvPicPr>
          <p:nvPr/>
        </p:nvPicPr>
        <p:blipFill>
          <a:blip r:embed="rId4"/>
          <a:stretch>
            <a:fillRect/>
          </a:stretch>
        </p:blipFill>
        <p:spPr>
          <a:xfrm>
            <a:off x="3093869" y="8411388"/>
            <a:ext cx="1911989" cy="376604"/>
          </a:xfrm>
          <a:prstGeom prst="rect">
            <a:avLst/>
          </a:prstGeom>
        </p:spPr>
      </p:pic>
      <p:pic>
        <p:nvPicPr>
          <p:cNvPr id="19" name="Picture 18">
            <a:extLst>
              <a:ext uri="{FF2B5EF4-FFF2-40B4-BE49-F238E27FC236}">
                <a16:creationId xmlns:a16="http://schemas.microsoft.com/office/drawing/2014/main" id="{716958C3-6096-45A7-B996-DCF610AA60B8}"/>
              </a:ext>
            </a:extLst>
          </p:cNvPr>
          <p:cNvPicPr>
            <a:picLocks noChangeAspect="1"/>
          </p:cNvPicPr>
          <p:nvPr/>
        </p:nvPicPr>
        <p:blipFill>
          <a:blip r:embed="rId5"/>
          <a:stretch>
            <a:fillRect/>
          </a:stretch>
        </p:blipFill>
        <p:spPr>
          <a:xfrm>
            <a:off x="3285425" y="8787992"/>
            <a:ext cx="1728810" cy="103729"/>
          </a:xfrm>
          <a:prstGeom prst="rect">
            <a:avLst/>
          </a:prstGeom>
        </p:spPr>
      </p:pic>
      <p:pic>
        <p:nvPicPr>
          <p:cNvPr id="24" name="Graphic 23" descr="Marker">
            <a:extLst>
              <a:ext uri="{FF2B5EF4-FFF2-40B4-BE49-F238E27FC236}">
                <a16:creationId xmlns:a16="http://schemas.microsoft.com/office/drawing/2014/main" id="{2CE48072-425E-461E-9C0F-A7A58FC648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75" y="947372"/>
            <a:ext cx="195039" cy="151045"/>
          </a:xfrm>
          <a:prstGeom prst="rect">
            <a:avLst/>
          </a:prstGeom>
        </p:spPr>
      </p:pic>
      <p:sp>
        <p:nvSpPr>
          <p:cNvPr id="25" name="TextBox 24">
            <a:extLst>
              <a:ext uri="{FF2B5EF4-FFF2-40B4-BE49-F238E27FC236}">
                <a16:creationId xmlns:a16="http://schemas.microsoft.com/office/drawing/2014/main" id="{87534D39-E57F-4C21-9868-41C25F0E3C38}"/>
              </a:ext>
            </a:extLst>
          </p:cNvPr>
          <p:cNvSpPr txBox="1"/>
          <p:nvPr/>
        </p:nvSpPr>
        <p:spPr>
          <a:xfrm>
            <a:off x="126595" y="900684"/>
            <a:ext cx="5725566" cy="246221"/>
          </a:xfrm>
          <a:prstGeom prst="rect">
            <a:avLst/>
          </a:prstGeom>
          <a:noFill/>
        </p:spPr>
        <p:txBody>
          <a:bodyPr wrap="square" rtlCol="0">
            <a:spAutoFit/>
          </a:bodyPr>
          <a:lstStyle/>
          <a:p>
            <a:r>
              <a:rPr lang="en-US" sz="1000" dirty="0">
                <a:solidFill>
                  <a:schemeClr val="bg1"/>
                </a:solidFill>
                <a:latin typeface="Agency FB" panose="020B0503020202020204" pitchFamily="34" charset="0"/>
              </a:rPr>
              <a:t>B1 L2 Princess Homes </a:t>
            </a:r>
            <a:r>
              <a:rPr lang="en-US" sz="1000" dirty="0" err="1">
                <a:solidFill>
                  <a:schemeClr val="bg1"/>
                </a:solidFill>
                <a:latin typeface="Agency FB" panose="020B0503020202020204" pitchFamily="34" charset="0"/>
              </a:rPr>
              <a:t>Subd</a:t>
            </a:r>
            <a:r>
              <a:rPr lang="en-US" sz="1000" dirty="0">
                <a:solidFill>
                  <a:schemeClr val="bg1"/>
                </a:solidFill>
                <a:latin typeface="Agency FB" panose="020B0503020202020204" pitchFamily="34" charset="0"/>
              </a:rPr>
              <a:t>. Novaliches, Quezon City                         </a:t>
            </a:r>
            <a:r>
              <a:rPr lang="en-US" sz="1000" dirty="0">
                <a:solidFill>
                  <a:schemeClr val="bg1"/>
                </a:solidFill>
                <a:latin typeface="Agency FB" panose="020B0503020202020204" pitchFamily="34" charset="0"/>
                <a:sym typeface="Wingdings" panose="05000000000000000000" pitchFamily="2" charset="2"/>
              </a:rPr>
              <a:t> </a:t>
            </a:r>
            <a:r>
              <a:rPr lang="en-US" sz="1000" dirty="0">
                <a:solidFill>
                  <a:schemeClr val="bg1"/>
                </a:solidFill>
                <a:latin typeface="Agency FB" panose="020B0503020202020204" pitchFamily="34" charset="0"/>
              </a:rPr>
              <a:t>urbanity2022@gmail.com                                     </a:t>
            </a:r>
            <a:r>
              <a:rPr lang="en-US" sz="1000" dirty="0">
                <a:solidFill>
                  <a:schemeClr val="bg1"/>
                </a:solidFill>
                <a:latin typeface="Agency FB" panose="020B0503020202020204" pitchFamily="34" charset="0"/>
                <a:sym typeface="Wingdings" panose="05000000000000000000" pitchFamily="2" charset="2"/>
              </a:rPr>
              <a:t></a:t>
            </a:r>
            <a:r>
              <a:rPr lang="en-US" sz="1000" dirty="0">
                <a:solidFill>
                  <a:schemeClr val="bg1"/>
                </a:solidFill>
                <a:latin typeface="Agency FB" panose="020B0503020202020204" pitchFamily="34" charset="0"/>
              </a:rPr>
              <a:t>  927 361 2713</a:t>
            </a:r>
            <a:endParaRPr lang="en-PH" sz="1000" dirty="0">
              <a:solidFill>
                <a:schemeClr val="bg1"/>
              </a:solidFill>
              <a:latin typeface="Agency FB" panose="020B0503020202020204" pitchFamily="34" charset="0"/>
            </a:endParaRPr>
          </a:p>
        </p:txBody>
      </p:sp>
      <p:pic>
        <p:nvPicPr>
          <p:cNvPr id="27" name="Picture 26">
            <a:extLst>
              <a:ext uri="{FF2B5EF4-FFF2-40B4-BE49-F238E27FC236}">
                <a16:creationId xmlns:a16="http://schemas.microsoft.com/office/drawing/2014/main" id="{E86D42CD-43D9-440E-ABE9-FD52236D640B}"/>
              </a:ext>
            </a:extLst>
          </p:cNvPr>
          <p:cNvPicPr>
            <a:picLocks noChangeAspect="1"/>
          </p:cNvPicPr>
          <p:nvPr/>
        </p:nvPicPr>
        <p:blipFill>
          <a:blip r:embed="rId6"/>
          <a:stretch>
            <a:fillRect/>
          </a:stretch>
        </p:blipFill>
        <p:spPr>
          <a:xfrm>
            <a:off x="419386" y="460312"/>
            <a:ext cx="5842746" cy="854392"/>
          </a:xfrm>
          <a:prstGeom prst="rect">
            <a:avLst/>
          </a:prstGeom>
        </p:spPr>
      </p:pic>
      <p:sp>
        <p:nvSpPr>
          <p:cNvPr id="21" name="TextBox 20">
            <a:extLst>
              <a:ext uri="{FF2B5EF4-FFF2-40B4-BE49-F238E27FC236}">
                <a16:creationId xmlns:a16="http://schemas.microsoft.com/office/drawing/2014/main" id="{C9E4C7AE-6303-4B38-B384-230BCB85A882}"/>
              </a:ext>
            </a:extLst>
          </p:cNvPr>
          <p:cNvSpPr txBox="1"/>
          <p:nvPr/>
        </p:nvSpPr>
        <p:spPr>
          <a:xfrm>
            <a:off x="419387" y="1851521"/>
            <a:ext cx="5683702" cy="369332"/>
          </a:xfrm>
          <a:prstGeom prst="rect">
            <a:avLst/>
          </a:prstGeom>
          <a:noFill/>
        </p:spPr>
        <p:txBody>
          <a:bodyPr wrap="square" rtlCol="0">
            <a:spAutoFit/>
          </a:bodyPr>
          <a:lstStyle/>
          <a:p>
            <a:r>
              <a:rPr lang="en-US" dirty="0"/>
              <a:t>        </a:t>
            </a:r>
            <a:r>
              <a:rPr lang="en-US" b="1" dirty="0"/>
              <a:t>LUDLOW™</a:t>
            </a:r>
            <a:r>
              <a:rPr lang="en-US" dirty="0"/>
              <a:t>  </a:t>
            </a:r>
            <a:r>
              <a:rPr lang="en-US" b="1" dirty="0"/>
              <a:t>Traditional Lever on Lock Plate</a:t>
            </a:r>
            <a:endParaRPr lang="en-PH" b="1" cap="all" dirty="0"/>
          </a:p>
        </p:txBody>
      </p:sp>
      <p:sp>
        <p:nvSpPr>
          <p:cNvPr id="26" name="TextBox 25">
            <a:extLst>
              <a:ext uri="{FF2B5EF4-FFF2-40B4-BE49-F238E27FC236}">
                <a16:creationId xmlns:a16="http://schemas.microsoft.com/office/drawing/2014/main" id="{F146E743-8A89-4BF5-86D1-9F42153C1212}"/>
              </a:ext>
            </a:extLst>
          </p:cNvPr>
          <p:cNvSpPr txBox="1"/>
          <p:nvPr/>
        </p:nvSpPr>
        <p:spPr>
          <a:xfrm>
            <a:off x="2468880" y="1499185"/>
            <a:ext cx="1947672" cy="369332"/>
          </a:xfrm>
          <a:prstGeom prst="rect">
            <a:avLst/>
          </a:prstGeom>
          <a:noFill/>
        </p:spPr>
        <p:txBody>
          <a:bodyPr wrap="square" rtlCol="0">
            <a:spAutoFit/>
          </a:bodyPr>
          <a:lstStyle/>
          <a:p>
            <a:r>
              <a:rPr lang="en-PH" b="1" dirty="0">
                <a:solidFill>
                  <a:srgbClr val="FF0000"/>
                </a:solidFill>
              </a:rPr>
              <a:t> </a:t>
            </a:r>
          </a:p>
        </p:txBody>
      </p:sp>
      <p:pic>
        <p:nvPicPr>
          <p:cNvPr id="18" name="Picture 17">
            <a:extLst>
              <a:ext uri="{FF2B5EF4-FFF2-40B4-BE49-F238E27FC236}">
                <a16:creationId xmlns:a16="http://schemas.microsoft.com/office/drawing/2014/main" id="{E2612971-AC02-4FFF-A5BD-1FC0A7D5CD29}"/>
              </a:ext>
            </a:extLst>
          </p:cNvPr>
          <p:cNvPicPr>
            <a:picLocks noChangeAspect="1"/>
          </p:cNvPicPr>
          <p:nvPr/>
        </p:nvPicPr>
        <p:blipFill>
          <a:blip r:embed="rId7"/>
          <a:stretch>
            <a:fillRect/>
          </a:stretch>
        </p:blipFill>
        <p:spPr>
          <a:xfrm>
            <a:off x="5204091" y="8411388"/>
            <a:ext cx="1395501" cy="517008"/>
          </a:xfrm>
          <a:prstGeom prst="rect">
            <a:avLst/>
          </a:prstGeom>
          <a:noFill/>
          <a:ln w="9525">
            <a:noFill/>
          </a:ln>
        </p:spPr>
      </p:pic>
      <p:sp>
        <p:nvSpPr>
          <p:cNvPr id="3" name="Rectangle 2">
            <a:extLst>
              <a:ext uri="{FF2B5EF4-FFF2-40B4-BE49-F238E27FC236}">
                <a16:creationId xmlns:a16="http://schemas.microsoft.com/office/drawing/2014/main" id="{1945729B-7253-4A13-BCC9-ED467973571A}"/>
              </a:ext>
            </a:extLst>
          </p:cNvPr>
          <p:cNvSpPr/>
          <p:nvPr/>
        </p:nvSpPr>
        <p:spPr>
          <a:xfrm>
            <a:off x="2580479" y="1560925"/>
            <a:ext cx="1276683" cy="646331"/>
          </a:xfrm>
          <a:prstGeom prst="rect">
            <a:avLst/>
          </a:prstGeom>
        </p:spPr>
        <p:txBody>
          <a:bodyPr wrap="square">
            <a:spAutoFit/>
          </a:bodyPr>
          <a:lstStyle/>
          <a:p>
            <a:r>
              <a:rPr lang="en-PH" b="1" dirty="0">
                <a:solidFill>
                  <a:srgbClr val="FF0000"/>
                </a:solidFill>
                <a:latin typeface="Din2014-Bold"/>
              </a:rPr>
              <a:t>LF5501</a:t>
            </a:r>
          </a:p>
          <a:p>
            <a:endParaRPr lang="en-PH" dirty="0">
              <a:solidFill>
                <a:srgbClr val="FF0000"/>
              </a:solidFill>
            </a:endParaRPr>
          </a:p>
        </p:txBody>
      </p:sp>
      <p:pic>
        <p:nvPicPr>
          <p:cNvPr id="16" name="Picture 15">
            <a:extLst>
              <a:ext uri="{FF2B5EF4-FFF2-40B4-BE49-F238E27FC236}">
                <a16:creationId xmlns:a16="http://schemas.microsoft.com/office/drawing/2014/main" id="{734AD8B5-3932-4E73-8CFC-08373568C18A}"/>
              </a:ext>
            </a:extLst>
          </p:cNvPr>
          <p:cNvPicPr>
            <a:picLocks noChangeAspect="1"/>
          </p:cNvPicPr>
          <p:nvPr/>
        </p:nvPicPr>
        <p:blipFill>
          <a:blip r:embed="rId8"/>
          <a:stretch>
            <a:fillRect/>
          </a:stretch>
        </p:blipFill>
        <p:spPr>
          <a:xfrm>
            <a:off x="2339164" y="2268995"/>
            <a:ext cx="2135868" cy="2920637"/>
          </a:xfrm>
          <a:prstGeom prst="rect">
            <a:avLst/>
          </a:prstGeom>
        </p:spPr>
      </p:pic>
      <p:sp>
        <p:nvSpPr>
          <p:cNvPr id="2" name="Rectangle 1">
            <a:extLst>
              <a:ext uri="{FF2B5EF4-FFF2-40B4-BE49-F238E27FC236}">
                <a16:creationId xmlns:a16="http://schemas.microsoft.com/office/drawing/2014/main" id="{16ABCC2A-7BB5-4288-8337-A3C081B0E95A}"/>
              </a:ext>
            </a:extLst>
          </p:cNvPr>
          <p:cNvSpPr/>
          <p:nvPr/>
        </p:nvSpPr>
        <p:spPr>
          <a:xfrm>
            <a:off x="988829" y="5384318"/>
            <a:ext cx="5114260" cy="1754326"/>
          </a:xfrm>
          <a:prstGeom prst="rect">
            <a:avLst/>
          </a:prstGeom>
        </p:spPr>
        <p:txBody>
          <a:bodyPr wrap="square">
            <a:spAutoFit/>
          </a:bodyPr>
          <a:lstStyle/>
          <a:p>
            <a:pPr algn="just"/>
            <a:r>
              <a:rPr lang="en-PH" dirty="0"/>
              <a:t>Black Antique lever on backplate. An elegant and traditionally designed inward curved handle, ending with a wrapped flange flourish. The decorative backplate with undulating edging top and bottom give a softer traditional appearance to the door handle. Comes with a 10 year mechanical guarantee.</a:t>
            </a:r>
          </a:p>
        </p:txBody>
      </p:sp>
    </p:spTree>
    <p:extLst>
      <p:ext uri="{BB962C8B-B14F-4D97-AF65-F5344CB8AC3E}">
        <p14:creationId xmlns:p14="http://schemas.microsoft.com/office/powerpoint/2010/main" val="25085658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20101</TotalTime>
  <Words>11793</Words>
  <Application>Microsoft Office PowerPoint</Application>
  <PresentationFormat>Letter Paper (8.5x11 in)</PresentationFormat>
  <Paragraphs>1817</Paragraphs>
  <Slides>141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141</vt:i4>
      </vt:variant>
    </vt:vector>
  </HeadingPairs>
  <TitlesOfParts>
    <vt:vector size="149" baseType="lpstr">
      <vt:lpstr>Agency FB</vt:lpstr>
      <vt:lpstr>Arial</vt:lpstr>
      <vt:lpstr>Calibri</vt:lpstr>
      <vt:lpstr>Calibri Light</vt:lpstr>
      <vt:lpstr>Din2014-Bold</vt:lpstr>
      <vt:lpstr>Din2014-ExtraBold</vt:lpstr>
      <vt:lpstr>Din2014-Light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CAGURANGAN</dc:creator>
  <cp:lastModifiedBy>MIKE CAGURANGAN</cp:lastModifiedBy>
  <cp:revision>195</cp:revision>
  <cp:lastPrinted>2022-11-24T04:54:00Z</cp:lastPrinted>
  <dcterms:created xsi:type="dcterms:W3CDTF">2022-05-08T14:59:07Z</dcterms:created>
  <dcterms:modified xsi:type="dcterms:W3CDTF">2023-05-22T04:27:30Z</dcterms:modified>
</cp:coreProperties>
</file>